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7B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929F9F4-4A8F-4326-A1B4-22849713DDAB}" styleName="Темный стиль 1 - акцент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2" d="100"/>
          <a:sy n="112" d="100"/>
        </p:scale>
        <p:origin x="-15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1AB793-BFFF-4D6B-BCDC-419C8F3EFE3D}" type="datetimeFigureOut">
              <a:rPr lang="uk-UA" smtClean="0"/>
              <a:t>27.11.2015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EFAB0B-080C-4FC1-BA0E-99990806DCA5}" type="slidenum">
              <a:rPr lang="uk-UA" smtClean="0"/>
              <a:t>‹№›</a:t>
            </a:fld>
            <a:endParaRPr lang="uk-UA"/>
          </a:p>
        </p:txBody>
      </p:sp>
    </p:spTree>
    <p:extLst>
      <p:ext uri="{BB962C8B-B14F-4D97-AF65-F5344CB8AC3E}">
        <p14:creationId xmlns:p14="http://schemas.microsoft.com/office/powerpoint/2010/main" val="776469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Методы селекции растений</a:t>
            </a:r>
          </a:p>
          <a:p>
            <a:r>
              <a:rPr lang="ru-RU" smtClean="0"/>
              <a:t>   Селекция растений — совокупность методов создания сортов и гибридов растений с нужными человеку свойствами, которые повышают урожайность и качество культур.</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Методы селекции растений</a:t>
            </a:r>
          </a:p>
          <a:p>
            <a:r>
              <a:rPr lang="ru-RU" smtClean="0"/>
              <a:t>   Селекция растений — совокупность методов создания сортов и гибридов растений с нужными человеку свойствами, которые повышают урожайность и качество культур.</a:t>
            </a:r>
          </a:p>
          <a:p>
            <a:r>
              <a:rPr lang="ru-RU" smtClean="0"/>
              <a:t>www.sliderpoint.org</a:t>
            </a:r>
          </a:p>
          <a:p>
            <a:endParaRPr lang="uk-UA"/>
          </a:p>
        </p:txBody>
      </p:sp>
    </p:spTree>
    <p:extLst>
      <p:ext uri="{BB962C8B-B14F-4D97-AF65-F5344CB8AC3E}">
        <p14:creationId xmlns:p14="http://schemas.microsoft.com/office/powerpoint/2010/main" val="2516468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Отдаленная гибридизация</a:t>
            </a:r>
          </a:p>
          <a:p>
            <a:r>
              <a:rPr lang="ru-RU" smtClean="0"/>
              <a:t>Отдаленная гибридизация — это скрещивание растений, относящихся к разным видам. Отдаленные гибриды обычно стерильны, так как у них нарушается мейоз (два гаплоидных набора хромосом разных видов не могут конъюгировать) и, следовательно не образуются гаметы.</a:t>
            </a:r>
          </a:p>
          <a:p>
            <a:r>
              <a:rPr lang="ru-RU" smtClean="0"/>
              <a:t>Методика преодоления бесплодия у отдаленных гибридов была разработана в 1924 году советским ученым Г.Д. Карпеченко. Он поступил следующим образом. Вначале скрестил редьку (2n = 18) и капусту (2n = 18). Диплоидный набор гибрида был равен 18 хромосомам, из которых 9 хромосом были «редечными» и 9 — «капустными». Полученный капустно-редечный гибрид был стерильным, поскольку во время мейоза «редечные» и «капустные» хромосомы не конъюгировали.</a:t>
            </a:r>
          </a:p>
          <a:p>
            <a:r>
              <a:rPr lang="ru-RU" smtClean="0"/>
              <a:t>Далее с помощью колхицина Г.Д. Карпеченко удвоил хромосомный набор гибрида, полиплоид стал иметь 36 хромосом, при мейозе «редечные» (9 + 9) хромосомы конъюгировали с «редечными», «капустные» (9 + 9) с «капустными». Плодовитость была восстановлена. Таким способом были получены пшенично-ржаные гибриды (тритикале), пшенично-пырейные гибриды и др. Виды, у которых произошло объединение разных геномов в одном организме, а затем их кратное увеличение, называютсяаллополиплоидами.</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Отдаленная гибридизация</a:t>
            </a:r>
          </a:p>
          <a:p>
            <a:r>
              <a:rPr lang="ru-RU" smtClean="0"/>
              <a:t>Отдаленная гибридизация — это скрещивание растений, относящихся к разным видам. Отдаленные гибриды обычно стерильны, так как у них нарушается мейоз (два гаплоидных набора хромосом разных видов не могут конъюгировать) и, следовательно не образуются гаметы.</a:t>
            </a:r>
          </a:p>
          <a:p>
            <a:r>
              <a:rPr lang="ru-RU" smtClean="0"/>
              <a:t>Методика преодоления бесплодия у отдаленных гибридов была разработана в 1924 году советским ученым Г.Д. Карпеченко. Он поступил следующим образом. Вначале скрестил редьку (2n = 18) и капусту (2n = 18). Диплоидный набор гибрида был равен 18 хромосомам, из которых 9 хромосом были «редечными» и 9 — «капустными». Полученный капустно-редечный гибрид был стерильным, поскольку во время мейоза «редечные» и «капустные» хромосомы не конъюгировали.</a:t>
            </a:r>
          </a:p>
          <a:p>
            <a:r>
              <a:rPr lang="ru-RU" smtClean="0"/>
              <a:t>Далее с помощью колхицина Г.Д. Карпеченко удвоил хромосомный набор гибрида, полиплоид стал иметь 36 хромосом, при мейозе «редечные» (9 + 9) хромосомы конъюгировали с «редечными», «капустные» (9 + 9) с «капустными». Плодовитость была восстановлена. Таким способом были получены пшенично-ржаные гибриды (тритикале), пшенично-пырейные гибриды и др. Виды, у которых произошло объединение разных геномов в одном организме, а затем их кратное увеличение, называютсяаллополиплоидами.</a:t>
            </a:r>
          </a:p>
          <a:p>
            <a:r>
              <a:rPr lang="ru-RU" smtClean="0"/>
              <a:t>www.sliderpoint.org</a:t>
            </a:r>
          </a:p>
          <a:p>
            <a:endParaRPr lang="uk-UA"/>
          </a:p>
        </p:txBody>
      </p:sp>
    </p:spTree>
    <p:extLst>
      <p:ext uri="{BB962C8B-B14F-4D97-AF65-F5344CB8AC3E}">
        <p14:creationId xmlns:p14="http://schemas.microsoft.com/office/powerpoint/2010/main" val="2091386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pl-PL"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pl-PL" smtClean="0"/>
              <a:t>www.sliderpoint.org</a:t>
            </a:r>
          </a:p>
          <a:p>
            <a:endParaRPr lang="uk-UA"/>
          </a:p>
        </p:txBody>
      </p:sp>
    </p:spTree>
    <p:extLst>
      <p:ext uri="{BB962C8B-B14F-4D97-AF65-F5344CB8AC3E}">
        <p14:creationId xmlns:p14="http://schemas.microsoft.com/office/powerpoint/2010/main" val="1878936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Использование соматических мутаций</a:t>
            </a:r>
          </a:p>
          <a:p>
            <a:r>
              <a:rPr lang="ru-RU" smtClean="0"/>
              <a:t>Соматические мутации применяются для селекции вегетативно размножающихся растений. Это использовал в своей работе еще И.В. Мичурин. С помощью вегетативного размножения можно сохранить полезную соматическую мутацию. Кроме того, только с помощью вегетативного размножения сохраняются свойства многих сортов плодово-ягодных культур.</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Использование соматических мутаций</a:t>
            </a:r>
          </a:p>
          <a:p>
            <a:r>
              <a:rPr lang="ru-RU" smtClean="0"/>
              <a:t>Соматические мутации применяются для селекции вегетативно размножающихся растений. Это использовал в своей работе еще И.В. Мичурин. С помощью вегетативного размножения можно сохранить полезную соматическую мутацию. Кроме того, только с помощью вегетативного размножения сохраняются свойства многих сортов плодово-ягодных культур.</a:t>
            </a:r>
          </a:p>
          <a:p>
            <a:r>
              <a:rPr lang="ru-RU" smtClean="0"/>
              <a:t>www.sliderpoint.org</a:t>
            </a:r>
          </a:p>
          <a:p>
            <a:endParaRPr lang="uk-UA"/>
          </a:p>
        </p:txBody>
      </p:sp>
    </p:spTree>
    <p:extLst>
      <p:ext uri="{BB962C8B-B14F-4D97-AF65-F5344CB8AC3E}">
        <p14:creationId xmlns:p14="http://schemas.microsoft.com/office/powerpoint/2010/main" val="30540938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Экспериментальный мутагенез</a:t>
            </a:r>
            <a:br>
              <a:rPr lang="ru-RU" smtClean="0"/>
            </a:br>
            <a:endParaRPr lang="ru-RU" smtClean="0"/>
          </a:p>
          <a:p>
            <a:r>
              <a:rPr lang="ru-RU" smtClean="0"/>
              <a:t>Основан на открытии воздействия различных излучений для получения мутаций и на использовании химических мутагенов. Мутагены позволяют получить большой спектр разнообразных мутаций. Сейчас в мире созданы более тысячи сортов, ведущих родословную от отдельных мутантных растений, полученных после воздействия мутагенами.</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Экспериментальный мутагенез</a:t>
            </a:r>
            <a:br>
              <a:rPr lang="ru-RU" smtClean="0"/>
            </a:br>
            <a:endParaRPr lang="ru-RU" smtClean="0"/>
          </a:p>
          <a:p>
            <a:r>
              <a:rPr lang="ru-RU" smtClean="0"/>
              <a:t>Основан на открытии воздействия различных излучений для получения мутаций и на использовании химических мутагенов. Мутагены позволяют получить большой спектр разнообразных мутаций. Сейчас в мире созданы более тысячи сортов, ведущих родословную от отдельных мутантных растений, полученных после воздействия мутагенами.</a:t>
            </a:r>
          </a:p>
          <a:p>
            <a:r>
              <a:rPr lang="ru-RU" smtClean="0"/>
              <a:t>www.sliderpoint.org</a:t>
            </a:r>
          </a:p>
          <a:p>
            <a:endParaRPr lang="uk-UA"/>
          </a:p>
        </p:txBody>
      </p:sp>
    </p:spTree>
    <p:extLst>
      <p:ext uri="{BB962C8B-B14F-4D97-AF65-F5344CB8AC3E}">
        <p14:creationId xmlns:p14="http://schemas.microsoft.com/office/powerpoint/2010/main" val="933653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Методы селекции растений, предложенные И.В. Мичуриным</a:t>
            </a:r>
          </a:p>
          <a:p>
            <a:r>
              <a:rPr lang="ru-RU" smtClean="0"/>
              <a:t>С помощью метода ментора И.В. Мичурин добивался изменения свойств гибрида в нужную сторону. Например, если у гибрида нужно было улучшить вкусовые качества, в его крону прививались черенки с родительского организма, имеющего хорошие вкусовые качества, или гибридное растение прививали на подвой, в сторону которого нужно было изменить качества гибрида. И.В. Мичурин указывал на возможность управления доминированием определенных признаков при развитии гибрида. Для этого на ранних стадиях развития необходимо воздействие определенными внешними факторами. Например, если гибриды выращивать в открытом грунте, на бедных почвах повышается их морозостойкость.</a:t>
            </a:r>
          </a:p>
          <a:p>
            <a:r>
              <a:rPr lang="ru-RU" smtClean="0"/>
              <a:t/>
            </a:r>
            <a:br>
              <a:rPr lang="ru-RU" smtClean="0"/>
            </a:br>
            <a:endParaRPr lang="ru-RU" smtClean="0"/>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Методы селекции растений, предложенные И.В. Мичуриным</a:t>
            </a:r>
          </a:p>
          <a:p>
            <a:r>
              <a:rPr lang="ru-RU" smtClean="0"/>
              <a:t>С помощью метода ментора И.В. Мичурин добивался изменения свойств гибрида в нужную сторону. Например, если у гибрида нужно было улучшить вкусовые качества, в его крону прививались черенки с родительского организма, имеющего хорошие вкусовые качества, или гибридное растение прививали на подвой, в сторону которого нужно было изменить качества гибрида. И.В. Мичурин указывал на возможность управления доминированием определенных признаков при развитии гибрида. Для этого на ранних стадиях развития необходимо воздействие определенными внешними факторами. Например, если гибриды выращивать в открытом грунте, на бедных почвах повышается их морозостойкость.</a:t>
            </a:r>
          </a:p>
          <a:p>
            <a:r>
              <a:rPr lang="ru-RU" smtClean="0"/>
              <a:t/>
            </a:r>
            <a:br>
              <a:rPr lang="ru-RU" smtClean="0"/>
            </a:br>
            <a:endParaRPr lang="ru-RU" smtClean="0"/>
          </a:p>
          <a:p>
            <a:r>
              <a:rPr lang="ru-RU" smtClean="0"/>
              <a:t>www.sliderpoint.org</a:t>
            </a:r>
          </a:p>
          <a:p>
            <a:endParaRPr lang="uk-UA"/>
          </a:p>
        </p:txBody>
      </p:sp>
    </p:spTree>
    <p:extLst>
      <p:ext uri="{BB962C8B-B14F-4D97-AF65-F5344CB8AC3E}">
        <p14:creationId xmlns:p14="http://schemas.microsoft.com/office/powerpoint/2010/main" val="3164309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a:t>
            </a:r>
          </a:p>
          <a:p>
            <a:r>
              <a:rPr lang="ru-RU" smtClean="0"/>
              <a:t>  </a:t>
            </a:r>
          </a:p>
          <a:p>
            <a:r>
              <a:rPr lang="ru-RU" smtClean="0"/>
              <a:t>Классическими методами селекции растений были и остаются гибридизация и отбор. Различают две основные формы искусственного отбора: массовый и индивидуальный.</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a:t>
            </a:r>
          </a:p>
          <a:p>
            <a:r>
              <a:rPr lang="ru-RU" smtClean="0"/>
              <a:t>  </a:t>
            </a:r>
          </a:p>
          <a:p>
            <a:r>
              <a:rPr lang="ru-RU" smtClean="0"/>
              <a:t>Классическими методами селекции растений были и остаются гибридизация и отбор. Различают две основные формы искусственного отбора: массовый и индивидуальный.</a:t>
            </a:r>
          </a:p>
          <a:p>
            <a:r>
              <a:rPr lang="ru-RU" smtClean="0"/>
              <a:t>www.sliderpoint.org</a:t>
            </a:r>
          </a:p>
          <a:p>
            <a:endParaRPr lang="uk-UA"/>
          </a:p>
        </p:txBody>
      </p:sp>
    </p:spTree>
    <p:extLst>
      <p:ext uri="{BB962C8B-B14F-4D97-AF65-F5344CB8AC3E}">
        <p14:creationId xmlns:p14="http://schemas.microsoft.com/office/powerpoint/2010/main" val="181220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Массовый отбор</a:t>
            </a:r>
            <a:br>
              <a:rPr lang="ru-RU" smtClean="0"/>
            </a:br>
            <a:r>
              <a:rPr lang="ru-RU" smtClean="0"/>
              <a:t/>
            </a:r>
            <a:br>
              <a:rPr lang="ru-RU" smtClean="0"/>
            </a:br>
            <a:endParaRPr lang="ru-RU" smtClean="0"/>
          </a:p>
          <a:p>
            <a:r>
              <a:rPr lang="ru-RU" smtClean="0"/>
              <a:t>Массовый отбор применяют при селекции перекрестноопыляемых растений (рожь, кукуруза, подсолнечник). В этом случае сорт представляет собой популяцию, состоящую из гетерозиготных особей, и каждое семя обладает уникальным генотипом. С помощью массового отбора сохраняются и улучшаются сортовые качества, но результаты отбора неустойчивы в силу случайного перекрестного опыления.</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Массовый отбор</a:t>
            </a:r>
            <a:br>
              <a:rPr lang="ru-RU" smtClean="0"/>
            </a:br>
            <a:r>
              <a:rPr lang="ru-RU" smtClean="0"/>
              <a:t/>
            </a:r>
            <a:br>
              <a:rPr lang="ru-RU" smtClean="0"/>
            </a:br>
            <a:endParaRPr lang="ru-RU" smtClean="0"/>
          </a:p>
          <a:p>
            <a:r>
              <a:rPr lang="ru-RU" smtClean="0"/>
              <a:t>Массовый отбор применяют при селекции перекрестноопыляемых растений (рожь, кукуруза, подсолнечник). В этом случае сорт представляет собой популяцию, состоящую из гетерозиготных особей, и каждое семя обладает уникальным генотипом. С помощью массового отбора сохраняются и улучшаются сортовые качества, но результаты отбора неустойчивы в силу случайного перекрестного опыления.</a:t>
            </a:r>
          </a:p>
          <a:p>
            <a:r>
              <a:rPr lang="ru-RU" smtClean="0"/>
              <a:t>www.sliderpoint.org</a:t>
            </a:r>
          </a:p>
          <a:p>
            <a:endParaRPr lang="uk-UA"/>
          </a:p>
        </p:txBody>
      </p:sp>
    </p:spTree>
    <p:extLst>
      <p:ext uri="{BB962C8B-B14F-4D97-AF65-F5344CB8AC3E}">
        <p14:creationId xmlns:p14="http://schemas.microsoft.com/office/powerpoint/2010/main" val="981676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Индивидуальный отбор</a:t>
            </a:r>
          </a:p>
          <a:p>
            <a:r>
              <a:rPr lang="ru-RU" smtClean="0"/>
              <a:t>Индивидуальный отбор применяют при селекции самоопыляемых растений (пшеница, ячмень, горох). В этом случае потомство сохраняет признаки родительской формы, является гомозиготным и называется чистой линией. Чистая линия — потомство одной гомозиготной самоопыленной особи. Так как постоянно происходят мутационные процессы, то абсолютно гомозиготных особей в природе практически не бывает. Мутации чаще всего рецессивны. Под контроль естественного и искусственного отбора они попадают только тогда, когда переходят в гомозиготное состояние.</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Индивидуальный отбор</a:t>
            </a:r>
          </a:p>
          <a:p>
            <a:r>
              <a:rPr lang="ru-RU" smtClean="0"/>
              <a:t>Индивидуальный отбор применяют при селекции самоопыляемых растений (пшеница, ячмень, горох). В этом случае потомство сохраняет признаки родительской формы, является гомозиготным и называется чистой линией. Чистая линия — потомство одной гомозиготной самоопыленной особи. Так как постоянно происходят мутационные процессы, то абсолютно гомозиготных особей в природе практически не бывает. Мутации чаще всего рецессивны. Под контроль естественного и искусственного отбора они попадают только тогда, когда переходят в гомозиготное состояние.</a:t>
            </a:r>
          </a:p>
          <a:p>
            <a:r>
              <a:rPr lang="ru-RU" smtClean="0"/>
              <a:t>www.sliderpoint.org</a:t>
            </a:r>
          </a:p>
          <a:p>
            <a:endParaRPr lang="uk-UA"/>
          </a:p>
        </p:txBody>
      </p:sp>
    </p:spTree>
    <p:extLst>
      <p:ext uri="{BB962C8B-B14F-4D97-AF65-F5344CB8AC3E}">
        <p14:creationId xmlns:p14="http://schemas.microsoft.com/office/powerpoint/2010/main" val="290205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a:t>
            </a:r>
          </a:p>
          <a:p>
            <a:r>
              <a:rPr lang="ru-RU" smtClean="0"/>
              <a:t>Естественный отбор</a:t>
            </a:r>
          </a:p>
          <a:p>
            <a:r>
              <a:rPr lang="ru-RU" smtClean="0"/>
              <a:t>Этот вид отбора играет в селекции определяющую роль. На любое растение в течение его жизни действует комплекс факторов окружающей среды, и оно должно быть устойчивым к вредителям и болезням, приспособлено к определенному температурному и водному режиму.</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a:t>
            </a:r>
          </a:p>
          <a:p>
            <a:r>
              <a:rPr lang="ru-RU" smtClean="0"/>
              <a:t>Естественный отбор</a:t>
            </a:r>
          </a:p>
          <a:p>
            <a:r>
              <a:rPr lang="ru-RU" smtClean="0"/>
              <a:t>Этот вид отбора играет в селекции определяющую роль. На любое растение в течение его жизни действует комплекс факторов окружающей среды, и оно должно быть устойчивым к вредителям и болезням, приспособлено к определенному температурному и водному режиму.</a:t>
            </a:r>
          </a:p>
          <a:p>
            <a:r>
              <a:rPr lang="ru-RU" smtClean="0"/>
              <a:t>www.sliderpoint.org</a:t>
            </a:r>
          </a:p>
          <a:p>
            <a:endParaRPr lang="uk-UA"/>
          </a:p>
        </p:txBody>
      </p:sp>
    </p:spTree>
    <p:extLst>
      <p:ext uri="{BB962C8B-B14F-4D97-AF65-F5344CB8AC3E}">
        <p14:creationId xmlns:p14="http://schemas.microsoft.com/office/powerpoint/2010/main" val="3216559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pl-PL" smtClean="0"/>
              <a:t>  </a:t>
            </a:r>
          </a:p>
          <a:p>
            <a:r>
              <a:rPr lang="pl-PL"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pl-PL" smtClean="0"/>
              <a:t>  </a:t>
            </a:r>
          </a:p>
          <a:p>
            <a:r>
              <a:rPr lang="pl-PL" smtClean="0"/>
              <a:t>www.sliderpoint.org</a:t>
            </a:r>
          </a:p>
          <a:p>
            <a:endParaRPr lang="uk-UA"/>
          </a:p>
        </p:txBody>
      </p:sp>
    </p:spTree>
    <p:extLst>
      <p:ext uri="{BB962C8B-B14F-4D97-AF65-F5344CB8AC3E}">
        <p14:creationId xmlns:p14="http://schemas.microsoft.com/office/powerpoint/2010/main" val="3792494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a:t>
            </a:r>
          </a:p>
          <a:p>
            <a:r>
              <a:rPr lang="ru-RU" smtClean="0"/>
              <a:t>    Так называется близкородственное скрещивание. Инбридинг имеет место при самоопылении перекрестноопыляемых растений. Для инбридинга подбирают такие растения, гибриды которых дают максимальный эффект гетерозиса. Такие подобранные растения в течение ряда лет подвергаются принудительному самоопылению. В результате инбридинга многие рецессивные неблагоприятные гены переходят в гомозиготное состояние, что приводит к снижению жизнеспособности растений, к их «депрессии». Затем полученные линии скрещивают между собой, образуются гибридные семена, дающие гетерозисное поколение.</a:t>
            </a:r>
          </a:p>
          <a:p>
            <a:r>
              <a:rPr lang="ru-RU" smtClean="0"/>
              <a:t>Инбридинг (инцухт)</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a:t>
            </a:r>
          </a:p>
          <a:p>
            <a:r>
              <a:rPr lang="ru-RU" smtClean="0"/>
              <a:t>    Так называется близкородственное скрещивание. Инбридинг имеет место при самоопылении перекрестноопыляемых растений. Для инбридинга подбирают такие растения, гибриды которых дают максимальный эффект гетерозиса. Такие подобранные растения в течение ряда лет подвергаются принудительному самоопылению. В результате инбридинга многие рецессивные неблагоприятные гены переходят в гомозиготное состояние, что приводит к снижению жизнеспособности растений, к их «депрессии». Затем полученные линии скрещивают между собой, образуются гибридные семена, дающие гетерозисное поколение.</a:t>
            </a:r>
          </a:p>
          <a:p>
            <a:r>
              <a:rPr lang="ru-RU" smtClean="0"/>
              <a:t>Инбридинг (инцухт)</a:t>
            </a:r>
          </a:p>
          <a:p>
            <a:r>
              <a:rPr lang="ru-RU" smtClean="0"/>
              <a:t>www.sliderpoint.org</a:t>
            </a:r>
          </a:p>
          <a:p>
            <a:endParaRPr lang="uk-UA"/>
          </a:p>
        </p:txBody>
      </p:sp>
    </p:spTree>
    <p:extLst>
      <p:ext uri="{BB962C8B-B14F-4D97-AF65-F5344CB8AC3E}">
        <p14:creationId xmlns:p14="http://schemas.microsoft.com/office/powerpoint/2010/main" val="2814062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Гетерозис («гибридная сила») — явление, при котором гибриды по ряду признаков и свойств превосходят родительские формы. Гетерозис характерен для гибридов первого поколения, первое гибридное поколение дает прибавку урожая до 30%. В последующих поколениях его эффект ослабляется и исчезает. Эффект гетерозиса объясняется двумя основными гипотезами. Гипотеза доминирования предполагает, что эффект гетерозиса зависит от количества доминантных генов в гомозиготном или гетерозиготном состоянии. Чем больше в генотипе генов в доминантном состоянии, тем больше эффект гетерозиса. </a:t>
            </a:r>
          </a:p>
          <a:p>
            <a:endParaRPr lang="ru-RU" smtClean="0"/>
          </a:p>
          <a:p>
            <a:endParaRPr lang="ru-RU" smtClean="0"/>
          </a:p>
          <a:p>
            <a:endParaRPr lang="ru-RU" smtClean="0"/>
          </a:p>
          <a:p>
            <a:r>
              <a:rPr lang="ru-RU" smtClean="0"/>
              <a:t>Гипотеза сверхдоминирования объясняет явление гетерозиса эффектом сверхдоминирования. Сверхдоминирование — вид взаимодействия аллельных генов, при котором гетерозиготы превосходят по своим характеристикам (по массе и продуктивности) соответствующие гомозиготы. Начиная со второго поколения гетерозис затухает, так как часть генов переходит в гомозиготное состояние.</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Гетерозис («гибридная сила») — явление, при котором гибриды по ряду признаков и свойств превосходят родительские формы. Гетерозис характерен для гибридов первого поколения, первое гибридное поколение дает прибавку урожая до 30%. В последующих поколениях его эффект ослабляется и исчезает. Эффект гетерозиса объясняется двумя основными гипотезами. Гипотеза доминирования предполагает, что эффект гетерозиса зависит от количества доминантных генов в гомозиготном или гетерозиготном состоянии. Чем больше в генотипе генов в доминантном состоянии, тем больше эффект гетерозиса. </a:t>
            </a:r>
          </a:p>
          <a:p>
            <a:endParaRPr lang="ru-RU" smtClean="0"/>
          </a:p>
          <a:p>
            <a:endParaRPr lang="ru-RU" smtClean="0"/>
          </a:p>
          <a:p>
            <a:endParaRPr lang="ru-RU" smtClean="0"/>
          </a:p>
          <a:p>
            <a:r>
              <a:rPr lang="ru-RU" smtClean="0"/>
              <a:t>Гипотеза сверхдоминирования объясняет явление гетерозиса эффектом сверхдоминирования. Сверхдоминирование — вид взаимодействия аллельных генов, при котором гетерозиготы превосходят по своим характеристикам (по массе и продуктивности) соответствующие гомозиготы. Начиная со второго поколения гетерозис затухает, так как часть генов переходит в гомозиготное состояние.</a:t>
            </a:r>
          </a:p>
          <a:p>
            <a:r>
              <a:rPr lang="ru-RU" smtClean="0"/>
              <a:t>www.sliderpoint.org</a:t>
            </a:r>
          </a:p>
          <a:p>
            <a:endParaRPr lang="uk-UA"/>
          </a:p>
        </p:txBody>
      </p:sp>
    </p:spTree>
    <p:extLst>
      <p:ext uri="{BB962C8B-B14F-4D97-AF65-F5344CB8AC3E}">
        <p14:creationId xmlns:p14="http://schemas.microsoft.com/office/powerpoint/2010/main" val="58648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Перекрестное опыление самоопылителей дает возможность сочетать свойства различных сортов. Например, при селекции пшеницы поступают следующим образом. У цветков растения одного сорта удаляются пыльники, рядом в сосуде с водой ставится растение другого сорта, и растения двух сортов накрываются общим изолятором. В результате получают гибридные семена, сочетающие нужные селекционеру признаки разных сортов.</a:t>
            </a:r>
          </a:p>
          <a:p>
            <a:endParaRPr lang="ru-RU" smtClean="0"/>
          </a:p>
          <a:p>
            <a:r>
              <a:rPr lang="ru-RU" smtClean="0"/>
              <a:t>Метод получения полиплоидов. Полиплоидные растения обладают большей массой вегетативных органов, имеют более крупные плоды и семена. Многие культуры представляют собой естественные полиплоиды: пшеница, картофель, выведены сорта полиплоидной гречихи, сахарной свеклы.</a:t>
            </a:r>
          </a:p>
          <a:p>
            <a:r>
              <a:rPr lang="ru-RU" smtClean="0"/>
              <a:t>Виды, у которых кратно умножен один и тот же геном, называются автополиплоидами. Классическим способом получения полиплоидов является обработка проростков колхицином. Это вещество блокирует образование микротрубочек веретена деления при митозе, в клетках удваивается набор хромосом, клетки становятся тетраплоидными.</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Перекрестное опыление самоопылителей дает возможность сочетать свойства различных сортов. Например, при селекции пшеницы поступают следующим образом. У цветков растения одного сорта удаляются пыльники, рядом в сосуде с водой ставится растение другого сорта, и растения двух сортов накрываются общим изолятором. В результате получают гибридные семена, сочетающие нужные селекционеру признаки разных сортов.</a:t>
            </a:r>
          </a:p>
          <a:p>
            <a:endParaRPr lang="ru-RU" smtClean="0"/>
          </a:p>
          <a:p>
            <a:r>
              <a:rPr lang="ru-RU" smtClean="0"/>
              <a:t>Метод получения полиплоидов. Полиплоидные растения обладают большей массой вегетативных органов, имеют более крупные плоды и семена. Многие культуры представляют собой естественные полиплоиды: пшеница, картофель, выведены сорта полиплоидной гречихи, сахарной свеклы.</a:t>
            </a:r>
          </a:p>
          <a:p>
            <a:r>
              <a:rPr lang="ru-RU" smtClean="0"/>
              <a:t>Виды, у которых кратно умножен один и тот же геном, называются автополиплоидами. Классическим способом получения полиплоидов является обработка проростков колхицином. Это вещество блокирует образование микротрубочек веретена деления при митозе, в клетках удваивается набор хромосом, клетки становятся тетраплоидными.</a:t>
            </a:r>
          </a:p>
          <a:p>
            <a:r>
              <a:rPr lang="ru-RU" smtClean="0"/>
              <a:t>www.sliderpoint.org</a:t>
            </a:r>
          </a:p>
          <a:p>
            <a:endParaRPr lang="uk-UA"/>
          </a:p>
        </p:txBody>
      </p:sp>
    </p:spTree>
    <p:extLst>
      <p:ext uri="{BB962C8B-B14F-4D97-AF65-F5344CB8AC3E}">
        <p14:creationId xmlns:p14="http://schemas.microsoft.com/office/powerpoint/2010/main" val="1003363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71CF069-F0F8-491A-84B6-C779B91325B4}" type="datetime1">
              <a:rPr lang="ru-RU" smtClean="0"/>
              <a:t>27.11.2015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87E7D8-D603-42BA-B7B6-BA8F3672D7C6}" type="datetime1">
              <a:rPr lang="ru-RU" smtClean="0"/>
              <a:t>27.11.2015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86C8CC-1D35-44FB-A923-C5997E38DD93}" type="datetime1">
              <a:rPr lang="ru-RU" smtClean="0"/>
              <a:t>27.11.2015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9D8C347-1BD8-454F-AAD5-4CF6676D2F2F}" type="datetime1">
              <a:rPr lang="ru-RU" smtClean="0"/>
              <a:t>27.11.2015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7A91EC3-DC9C-4F84-9F08-2122031E20B0}" type="datetime1">
              <a:rPr lang="ru-RU" smtClean="0"/>
              <a:t>27.11.2015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26EBF40-ED51-42D5-8B2D-7A17C88F21D1}" type="datetime1">
              <a:rPr lang="ru-RU" smtClean="0"/>
              <a:t>27.11.2015</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9542610-14DB-4920-A4D9-202F12D1460A}" type="datetime1">
              <a:rPr lang="ru-RU" smtClean="0"/>
              <a:t>27.11.2015</a:t>
            </a:fld>
            <a:endParaRPr lang="ru-RU"/>
          </a:p>
        </p:txBody>
      </p:sp>
      <p:sp>
        <p:nvSpPr>
          <p:cNvPr id="8" name="Нижний колонтитул 7"/>
          <p:cNvSpPr>
            <a:spLocks noGrp="1"/>
          </p:cNvSpPr>
          <p:nvPr>
            <p:ph type="ftr" sz="quarter" idx="11"/>
          </p:nvPr>
        </p:nvSpPr>
        <p:spPr/>
        <p:txBody>
          <a:bodyPr/>
          <a:lstStyle/>
          <a:p>
            <a:r>
              <a:rPr lang="pl-PL" smtClean="0"/>
              <a:t>www.sliderpoint.org</a:t>
            </a:r>
            <a:endParaRPr lang="ru-RU"/>
          </a:p>
        </p:txBody>
      </p:sp>
      <p:sp>
        <p:nvSpPr>
          <p:cNvPr id="9" name="Номер слайда 8"/>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139FAC0-F61A-4860-A5AE-A152949FE100}" type="datetime1">
              <a:rPr lang="ru-RU" smtClean="0"/>
              <a:t>27.11.2015</a:t>
            </a:fld>
            <a:endParaRPr lang="ru-RU"/>
          </a:p>
        </p:txBody>
      </p:sp>
      <p:sp>
        <p:nvSpPr>
          <p:cNvPr id="4" name="Нижний колонтитул 3"/>
          <p:cNvSpPr>
            <a:spLocks noGrp="1"/>
          </p:cNvSpPr>
          <p:nvPr>
            <p:ph type="ftr" sz="quarter" idx="11"/>
          </p:nvPr>
        </p:nvSpPr>
        <p:spPr/>
        <p:txBody>
          <a:bodyPr/>
          <a:lstStyle/>
          <a:p>
            <a:r>
              <a:rPr lang="pl-PL" smtClean="0"/>
              <a:t>www.sliderpoint.org</a:t>
            </a:r>
            <a:endParaRPr lang="ru-RU"/>
          </a:p>
        </p:txBody>
      </p:sp>
      <p:sp>
        <p:nvSpPr>
          <p:cNvPr id="5" name="Номер слайда 4"/>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29A4141-8FF4-4724-8348-8AE32F107AE4}" type="datetime1">
              <a:rPr lang="ru-RU" smtClean="0"/>
              <a:t>27.11.2015</a:t>
            </a:fld>
            <a:endParaRPr lang="ru-RU"/>
          </a:p>
        </p:txBody>
      </p:sp>
      <p:sp>
        <p:nvSpPr>
          <p:cNvPr id="3" name="Нижний колонтитул 2"/>
          <p:cNvSpPr>
            <a:spLocks noGrp="1"/>
          </p:cNvSpPr>
          <p:nvPr>
            <p:ph type="ftr" sz="quarter" idx="11"/>
          </p:nvPr>
        </p:nvSpPr>
        <p:spPr/>
        <p:txBody>
          <a:bodyPr/>
          <a:lstStyle/>
          <a:p>
            <a:r>
              <a:rPr lang="pl-PL" smtClean="0"/>
              <a:t>www.sliderpoint.org</a:t>
            </a:r>
            <a:endParaRPr lang="ru-RU"/>
          </a:p>
        </p:txBody>
      </p:sp>
      <p:sp>
        <p:nvSpPr>
          <p:cNvPr id="4" name="Номер слайда 3"/>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F4799A9-4842-4BE6-A92B-5913357E46C3}" type="datetime1">
              <a:rPr lang="ru-RU" smtClean="0"/>
              <a:t>27.11.2015</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5CE7EFE-AC0C-4782-8E6F-E9F8D3AAE87E}" type="datetime1">
              <a:rPr lang="ru-RU" smtClean="0"/>
              <a:t>27.11.2015</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C4CADE71-FA3D-424C-B4C3-BE4D63EC83F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52753E-30B7-4CF5-9B94-C05B9EE7E847}" type="datetime1">
              <a:rPr lang="ru-RU" smtClean="0"/>
              <a:t>27.11.2015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l-PL"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CADE71-FA3D-424C-B4C3-BE4D63EC83F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gif"/><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nastol.com.ua-22461.jpg"/>
          <p:cNvPicPr>
            <a:picLocks noChangeAspect="1"/>
          </p:cNvPicPr>
          <p:nvPr/>
        </p:nvPicPr>
        <p:blipFill>
          <a:blip r:embed="rId3"/>
          <a:stretch>
            <a:fillRect/>
          </a:stretch>
        </p:blipFill>
        <p:spPr>
          <a:xfrm>
            <a:off x="0" y="0"/>
            <a:ext cx="9144000" cy="6858000"/>
          </a:xfrm>
          <a:prstGeom prst="rect">
            <a:avLst/>
          </a:prstGeom>
        </p:spPr>
      </p:pic>
      <p:sp>
        <p:nvSpPr>
          <p:cNvPr id="2" name="Заголовок 1"/>
          <p:cNvSpPr>
            <a:spLocks noGrp="1"/>
          </p:cNvSpPr>
          <p:nvPr>
            <p:ph type="title"/>
          </p:nvPr>
        </p:nvSpPr>
        <p:spPr>
          <a:xfrm>
            <a:off x="428596" y="714356"/>
            <a:ext cx="8229600" cy="1143000"/>
          </a:xfrm>
          <a:effectLst>
            <a:glow rad="228600">
              <a:schemeClr val="accent1">
                <a:satMod val="175000"/>
                <a:alpha val="40000"/>
              </a:schemeClr>
            </a:glow>
            <a:outerShdw blurRad="50800" dist="38100" dir="5400000" algn="t" rotWithShape="0">
              <a:prstClr val="black">
                <a:alpha val="40000"/>
              </a:prstClr>
            </a:outerShdw>
          </a:effectLst>
        </p:spPr>
        <p:txBody>
          <a:bodyPr>
            <a:normAutofit/>
            <a:scene3d>
              <a:camera prst="orthographicFront"/>
              <a:lightRig rig="threePt" dir="t"/>
            </a:scene3d>
            <a:sp3d extrusionH="101600"/>
          </a:bodyPr>
          <a:lstStyle/>
          <a:p>
            <a:r>
              <a:rPr lang="ru-RU" sz="4800" b="1" i="1" dirty="0" smtClean="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rPr>
              <a:t>Методы селекции растений</a:t>
            </a:r>
            <a:endParaRPr lang="ru-RU" sz="4800"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ndParaRPr>
          </a:p>
        </p:txBody>
      </p:sp>
      <p:sp>
        <p:nvSpPr>
          <p:cNvPr id="3" name="Содержимое 2"/>
          <p:cNvSpPr>
            <a:spLocks noGrp="1"/>
          </p:cNvSpPr>
          <p:nvPr>
            <p:ph idx="1"/>
          </p:nvPr>
        </p:nvSpPr>
        <p:spPr>
          <a:xfrm>
            <a:off x="0" y="1928802"/>
            <a:ext cx="9144000" cy="4740277"/>
          </a:xfrm>
        </p:spPr>
        <p:txBody>
          <a:bodyPr>
            <a:noAutofit/>
          </a:bodyPr>
          <a:lstStyle/>
          <a:p>
            <a:pPr>
              <a:buNone/>
            </a:pPr>
            <a:r>
              <a:rPr lang="en-US" sz="37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   </a:t>
            </a:r>
            <a:r>
              <a:rPr lang="ru-RU" sz="44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Селекция </a:t>
            </a:r>
            <a:r>
              <a:rPr lang="ru-RU" sz="44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растений — совокупность </a:t>
            </a:r>
            <a:r>
              <a:rPr lang="ru-RU" sz="44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методов</a:t>
            </a:r>
            <a:r>
              <a:rPr lang="en-US" sz="44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 </a:t>
            </a:r>
            <a:r>
              <a:rPr lang="ru-RU" sz="44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создания</a:t>
            </a:r>
            <a:r>
              <a:rPr lang="ru-RU" sz="44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 </a:t>
            </a:r>
            <a:r>
              <a:rPr lang="ru-RU" sz="44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сортов</a:t>
            </a:r>
            <a:r>
              <a:rPr lang="ru-RU" sz="44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 и гибридов растений с нужными человеку свойствами, которые повышают урожайность и качество культур.</a:t>
            </a: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nastol.com.ua-22461.jpg"/>
          <p:cNvPicPr>
            <a:picLocks noGrp="1" noChangeAspect="1"/>
          </p:cNvPicPr>
          <p:nvPr>
            <p:ph idx="1"/>
          </p:nvPr>
        </p:nvPicPr>
        <p:blipFill>
          <a:blip r:embed="rId3"/>
          <a:stretch>
            <a:fillRect/>
          </a:stretch>
        </p:blipFill>
        <p:spPr>
          <a:xfrm>
            <a:off x="-9905" y="0"/>
            <a:ext cx="9153905" cy="6858000"/>
          </a:xfrm>
        </p:spPr>
      </p:pic>
      <p:sp>
        <p:nvSpPr>
          <p:cNvPr id="5" name="Прямоугольник 4"/>
          <p:cNvSpPr/>
          <p:nvPr/>
        </p:nvSpPr>
        <p:spPr>
          <a:xfrm>
            <a:off x="0" y="214290"/>
            <a:ext cx="9144000" cy="707886"/>
          </a:xfrm>
          <a:prstGeom prst="rect">
            <a:avLst/>
          </a:prstGeom>
        </p:spPr>
        <p:txBody>
          <a:bodyPr wrap="square">
            <a:spAutoFit/>
          </a:bodyPr>
          <a:lstStyle/>
          <a:p>
            <a:pPr algn="ctr"/>
            <a:r>
              <a:rPr lang="ru-RU" sz="4000"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a typeface="+mj-ea"/>
                <a:cs typeface="+mj-cs"/>
              </a:rPr>
              <a:t>Отдаленная гибридизация</a:t>
            </a:r>
          </a:p>
        </p:txBody>
      </p:sp>
      <p:sp>
        <p:nvSpPr>
          <p:cNvPr id="6" name="Прямоугольник 5"/>
          <p:cNvSpPr/>
          <p:nvPr/>
        </p:nvSpPr>
        <p:spPr>
          <a:xfrm>
            <a:off x="285720" y="1000108"/>
            <a:ext cx="8643998" cy="5493812"/>
          </a:xfrm>
          <a:prstGeom prst="rect">
            <a:avLst/>
          </a:prstGeom>
        </p:spPr>
        <p:txBody>
          <a:bodyPr wrap="square">
            <a:spAutoFit/>
          </a:bodyPr>
          <a:lstStyle/>
          <a:p>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Отдаленная гибридизация — это скрещивание растений, относящихся к разным видам. Отдаленные гибриды обычно стерильны, так как у них нарушается мейоз (два гаплоидных набора хромосом разных видов не могут конъюгировать) и, следовательно не образуются гаметы.</a:t>
            </a:r>
          </a:p>
          <a:p>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Методика преодоления бесплодия у отдаленных гибридов была разработана в 1924 году советским ученым Г.Д. </a:t>
            </a:r>
            <a:r>
              <a:rPr lang="ru-RU" sz="195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Карпеченко</a:t>
            </a:r>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Он поступил следующим образом. Вначале скрестил редьку (2n = 18) и капусту (2n = 18). Диплоидный набор гибрида был равен 18 хромосомам, из которых 9 хромосом были «редечными» и 9 — «капустными». Полученный капустно-редечный гибрид был стерильным, поскольку во время мейоза «редечные» и «капустные» хромосомы не конъюгировали.</a:t>
            </a:r>
          </a:p>
          <a:p>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Далее с помощью колхицина Г.Д. </a:t>
            </a:r>
            <a:r>
              <a:rPr lang="ru-RU" sz="195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Карпеченко</a:t>
            </a:r>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удвоил хромосомный набор гибрида, </a:t>
            </a:r>
            <a:r>
              <a:rPr lang="ru-RU" sz="195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полиплоид</a:t>
            </a:r>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стал иметь 36 хромосом, при мейозе «редечные» (9 + 9) хромосомы конъюгировали с «редечными», «капустные» (9 + 9) с «капустными». Плодовитость была восстановлена. Таким способом были получены пшенично-ржаные гибриды (тритикале), пшенично-пырейные гибриды и др. Виды, у которых произошло объединение разных геномов в одном организме, а затем их кратное увеличение, </a:t>
            </a:r>
            <a:r>
              <a:rPr lang="ru-RU" sz="195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называютсяаллополиплоидами</a:t>
            </a:r>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a:t>
            </a:r>
          </a:p>
        </p:txBody>
      </p:sp>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nastol.com.ua-22461.jpg"/>
          <p:cNvPicPr>
            <a:picLocks noGrp="1" noChangeAspect="1"/>
          </p:cNvPicPr>
          <p:nvPr>
            <p:ph idx="1"/>
          </p:nvPr>
        </p:nvPicPr>
        <p:blipFill>
          <a:blip r:embed="rId3"/>
          <a:stretch>
            <a:fillRect/>
          </a:stretch>
        </p:blipFill>
        <p:spPr>
          <a:xfrm>
            <a:off x="-9905" y="0"/>
            <a:ext cx="9153905" cy="6858000"/>
          </a:xfrm>
        </p:spPr>
      </p:pic>
      <p:pic>
        <p:nvPicPr>
          <p:cNvPr id="5" name="Рисунок 4" descr="otdal_gibr.jpg"/>
          <p:cNvPicPr>
            <a:picLocks noChangeAspect="1"/>
          </p:cNvPicPr>
          <p:nvPr/>
        </p:nvPicPr>
        <p:blipFill>
          <a:blip r:embed="rId4"/>
          <a:stretch>
            <a:fillRect/>
          </a:stretch>
        </p:blipFill>
        <p:spPr>
          <a:xfrm>
            <a:off x="288538" y="500042"/>
            <a:ext cx="8569742" cy="5786478"/>
          </a:xfrm>
          <a:prstGeom prst="rect">
            <a:avLst/>
          </a:prstGeom>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nastol.com.ua-22461.jpg"/>
          <p:cNvPicPr>
            <a:picLocks noGrp="1" noChangeAspect="1"/>
          </p:cNvPicPr>
          <p:nvPr>
            <p:ph idx="1"/>
          </p:nvPr>
        </p:nvPicPr>
        <p:blipFill>
          <a:blip r:embed="rId3"/>
          <a:stretch>
            <a:fillRect/>
          </a:stretch>
        </p:blipFill>
        <p:spPr>
          <a:xfrm>
            <a:off x="0" y="0"/>
            <a:ext cx="9144000" cy="6858000"/>
          </a:xfrm>
        </p:spPr>
      </p:pic>
      <p:sp>
        <p:nvSpPr>
          <p:cNvPr id="5" name="Прямоугольник 4"/>
          <p:cNvSpPr/>
          <p:nvPr/>
        </p:nvSpPr>
        <p:spPr>
          <a:xfrm>
            <a:off x="1" y="285728"/>
            <a:ext cx="9144000" cy="677108"/>
          </a:xfrm>
          <a:prstGeom prst="rect">
            <a:avLst/>
          </a:prstGeom>
        </p:spPr>
        <p:txBody>
          <a:bodyPr wrap="square">
            <a:spAutoFit/>
          </a:bodyPr>
          <a:lstStyle/>
          <a:p>
            <a:pPr algn="ctr"/>
            <a:r>
              <a:rPr lang="ru-RU" sz="3800"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a typeface="+mj-ea"/>
                <a:cs typeface="+mj-cs"/>
              </a:rPr>
              <a:t>Использование соматических мутаций</a:t>
            </a:r>
          </a:p>
        </p:txBody>
      </p:sp>
      <p:sp>
        <p:nvSpPr>
          <p:cNvPr id="6" name="Прямоугольник 5"/>
          <p:cNvSpPr/>
          <p:nvPr/>
        </p:nvSpPr>
        <p:spPr>
          <a:xfrm>
            <a:off x="214282" y="1071546"/>
            <a:ext cx="8572560" cy="2123658"/>
          </a:xfrm>
          <a:prstGeom prst="rect">
            <a:avLst/>
          </a:prstGeom>
        </p:spPr>
        <p:txBody>
          <a:bodyPr wrap="square">
            <a:spAutoFit/>
          </a:bodyPr>
          <a:lstStyle/>
          <a:p>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Соматические мутации применяются для селекции вегетативно размножающихся растений. Это использовал в своей работе еще И.В. Мичурин. С помощью вегетативного размножения можно сохранить полезную соматическую мутацию. Кроме того, только с помощью вегетативного размножения сохраняются свойства многих сортов плодово-ягодных культур.</a:t>
            </a:r>
          </a:p>
        </p:txBody>
      </p:sp>
      <p:pic>
        <p:nvPicPr>
          <p:cNvPr id="7" name="Рисунок 6" descr="0299339725.jpg"/>
          <p:cNvPicPr>
            <a:picLocks noChangeAspect="1"/>
          </p:cNvPicPr>
          <p:nvPr/>
        </p:nvPicPr>
        <p:blipFill>
          <a:blip r:embed="rId4"/>
          <a:stretch>
            <a:fillRect/>
          </a:stretch>
        </p:blipFill>
        <p:spPr>
          <a:xfrm>
            <a:off x="4987233" y="2857496"/>
            <a:ext cx="3140762" cy="3865552"/>
          </a:xfrm>
          <a:prstGeom prst="rect">
            <a:avLst/>
          </a:prstGeom>
        </p:spPr>
      </p:pic>
      <p:pic>
        <p:nvPicPr>
          <p:cNvPr id="8" name="Рисунок 7" descr="0020-015-Osnovnye-metody-selektsii-rastenij.png"/>
          <p:cNvPicPr>
            <a:picLocks noChangeAspect="1"/>
          </p:cNvPicPr>
          <p:nvPr/>
        </p:nvPicPr>
        <p:blipFill>
          <a:blip r:embed="rId5"/>
          <a:stretch>
            <a:fillRect/>
          </a:stretch>
        </p:blipFill>
        <p:spPr>
          <a:xfrm>
            <a:off x="428596" y="3203720"/>
            <a:ext cx="3786214" cy="3495645"/>
          </a:xfrm>
          <a:prstGeom prst="rect">
            <a:avLst/>
          </a:prstGeom>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nastol.com.ua-22461.jpg"/>
          <p:cNvPicPr>
            <a:picLocks noGrp="1" noChangeAspect="1"/>
          </p:cNvPicPr>
          <p:nvPr>
            <p:ph idx="1"/>
          </p:nvPr>
        </p:nvPicPr>
        <p:blipFill>
          <a:blip r:embed="rId3"/>
          <a:stretch>
            <a:fillRect/>
          </a:stretch>
        </p:blipFill>
        <p:spPr>
          <a:xfrm>
            <a:off x="0" y="0"/>
            <a:ext cx="9144000" cy="6858000"/>
          </a:xfrm>
        </p:spPr>
      </p:pic>
      <p:sp>
        <p:nvSpPr>
          <p:cNvPr id="2" name="Заголовок 1"/>
          <p:cNvSpPr>
            <a:spLocks noGrp="1"/>
          </p:cNvSpPr>
          <p:nvPr>
            <p:ph type="title"/>
          </p:nvPr>
        </p:nvSpPr>
        <p:spPr/>
        <p:txBody>
          <a:bodyPr>
            <a:normAutofit fontScale="90000"/>
          </a:bodyPr>
          <a:lstStyle/>
          <a:p>
            <a:r>
              <a:rPr lang="ru-RU"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rPr>
              <a:t>Экспериментальный мутагенез</a:t>
            </a:r>
            <a:r>
              <a:rPr lang="ru-RU" b="1" dirty="0"/>
              <a:t/>
            </a:r>
            <a:br>
              <a:rPr lang="ru-RU" b="1" dirty="0"/>
            </a:br>
            <a:endParaRPr lang="ru-RU" dirty="0"/>
          </a:p>
        </p:txBody>
      </p:sp>
      <p:sp>
        <p:nvSpPr>
          <p:cNvPr id="7" name="Прямоугольник 6"/>
          <p:cNvSpPr/>
          <p:nvPr/>
        </p:nvSpPr>
        <p:spPr>
          <a:xfrm>
            <a:off x="142844" y="1000108"/>
            <a:ext cx="8643998" cy="2123658"/>
          </a:xfrm>
          <a:prstGeom prst="rect">
            <a:avLst/>
          </a:prstGeom>
        </p:spPr>
        <p:txBody>
          <a:bodyPr wrap="square">
            <a:spAutoFit/>
          </a:bodyPr>
          <a:lstStyle/>
          <a:p>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Основан на открытии воздействия различных излучений для получения мутаций и на использовании химических мутагенов. Мутагены позволяют получить большой спектр разнообразных мутаций. Сейчас в мире созданы более тысячи сортов, ведущих родословную от отдельных мутантных растений, полученных после воздействия мутагенами.</a:t>
            </a:r>
          </a:p>
        </p:txBody>
      </p:sp>
      <p:pic>
        <p:nvPicPr>
          <p:cNvPr id="8" name="Рисунок 7" descr="krasny-majak1.jpg"/>
          <p:cNvPicPr>
            <a:picLocks noChangeAspect="1"/>
          </p:cNvPicPr>
          <p:nvPr/>
        </p:nvPicPr>
        <p:blipFill>
          <a:blip r:embed="rId4"/>
          <a:stretch>
            <a:fillRect/>
          </a:stretch>
        </p:blipFill>
        <p:spPr>
          <a:xfrm rot="387319">
            <a:off x="5218243" y="3267531"/>
            <a:ext cx="3639934" cy="2805629"/>
          </a:xfrm>
          <a:prstGeom prst="rect">
            <a:avLst/>
          </a:prstGeom>
        </p:spPr>
      </p:pic>
      <p:pic>
        <p:nvPicPr>
          <p:cNvPr id="9" name="Рисунок 8" descr="641.jpg"/>
          <p:cNvPicPr>
            <a:picLocks noChangeAspect="1"/>
          </p:cNvPicPr>
          <p:nvPr/>
        </p:nvPicPr>
        <p:blipFill>
          <a:blip r:embed="rId5" cstate="print"/>
          <a:stretch>
            <a:fillRect/>
          </a:stretch>
        </p:blipFill>
        <p:spPr>
          <a:xfrm rot="21207326">
            <a:off x="523660" y="3158823"/>
            <a:ext cx="4214810" cy="3162669"/>
          </a:xfrm>
          <a:prstGeom prst="rect">
            <a:avLst/>
          </a:prstGeom>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nastol.com.ua-22461.jpg"/>
          <p:cNvPicPr>
            <a:picLocks noGrp="1" noChangeAspect="1"/>
          </p:cNvPicPr>
          <p:nvPr>
            <p:ph idx="1"/>
          </p:nvPr>
        </p:nvPicPr>
        <p:blipFill>
          <a:blip r:embed="rId3"/>
          <a:stretch>
            <a:fillRect/>
          </a:stretch>
        </p:blipFill>
        <p:spPr>
          <a:xfrm>
            <a:off x="0" y="0"/>
            <a:ext cx="9144000" cy="6858000"/>
          </a:xfrm>
        </p:spPr>
      </p:pic>
      <p:sp>
        <p:nvSpPr>
          <p:cNvPr id="5" name="Прямоугольник 4"/>
          <p:cNvSpPr/>
          <p:nvPr/>
        </p:nvSpPr>
        <p:spPr>
          <a:xfrm>
            <a:off x="0" y="214290"/>
            <a:ext cx="9144000" cy="1323439"/>
          </a:xfrm>
          <a:prstGeom prst="rect">
            <a:avLst/>
          </a:prstGeom>
        </p:spPr>
        <p:txBody>
          <a:bodyPr wrap="square">
            <a:spAutoFit/>
          </a:bodyPr>
          <a:lstStyle/>
          <a:p>
            <a:pPr algn="ctr"/>
            <a:r>
              <a:rPr lang="ru-RU" sz="4000"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a typeface="+mj-ea"/>
                <a:cs typeface="+mj-cs"/>
              </a:rPr>
              <a:t>Методы селекции растений, предложенные И.В. Мичуриным</a:t>
            </a:r>
          </a:p>
        </p:txBody>
      </p:sp>
      <p:sp>
        <p:nvSpPr>
          <p:cNvPr id="6" name="Прямоугольник 5"/>
          <p:cNvSpPr/>
          <p:nvPr/>
        </p:nvSpPr>
        <p:spPr>
          <a:xfrm>
            <a:off x="285720" y="1643050"/>
            <a:ext cx="8572560" cy="4370427"/>
          </a:xfrm>
          <a:prstGeom prst="rect">
            <a:avLst/>
          </a:prstGeom>
        </p:spPr>
        <p:txBody>
          <a:bodyPr wrap="square">
            <a:spAutoFit/>
          </a:bodyPr>
          <a:lstStyle/>
          <a:p>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С помощью метода ментора И.В. Мичурин добивался изменения свойств гибрида в нужную сторону. Например, если у гибрида нужно было улучшить вкусовые качества, в его крону прививались черенки с родительского организма, имеющего хорошие вкусовые качества, или гибридное растение прививали на подвой, в сторону которого нужно было изменить качества гибрида. И.В. Мичурин указывал на возможность управления доминированием определенных признаков при развитии гибрида. Для этого на ранних стадиях развития необходимо воздействие определенными внешними факторами. Например, если гибриды выращивать в открытом грунте, на бедных почвах повышается их морозостойкость.</a:t>
            </a:r>
          </a:p>
          <a:p>
            <a:r>
              <a:rPr lang="ru-RU" dirty="0" smtClean="0"/>
              <a:t/>
            </a:r>
            <a:br>
              <a:rPr lang="ru-RU" dirty="0" smtClean="0"/>
            </a:br>
            <a:endParaRPr lang="ru-RU" dirty="0"/>
          </a:p>
        </p:txBody>
      </p:sp>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nastol.com.ua-22461.jpg"/>
          <p:cNvPicPr>
            <a:picLocks noChangeAspect="1"/>
          </p:cNvPicPr>
          <p:nvPr/>
        </p:nvPicPr>
        <p:blipFill>
          <a:blip r:embed="rId3"/>
          <a:stretch>
            <a:fillRect/>
          </a:stretch>
        </p:blipFill>
        <p:spPr>
          <a:xfrm>
            <a:off x="0" y="0"/>
            <a:ext cx="9144000" cy="6858000"/>
          </a:xfrm>
          <a:prstGeom prst="rect">
            <a:avLst/>
          </a:prstGeom>
        </p:spPr>
      </p:pic>
      <p:sp>
        <p:nvSpPr>
          <p:cNvPr id="2" name="Заголовок 1"/>
          <p:cNvSpPr>
            <a:spLocks noGrp="1"/>
          </p:cNvSpPr>
          <p:nvPr>
            <p:ph type="ctrTitle"/>
          </p:nvPr>
        </p:nvSpPr>
        <p:spPr>
          <a:xfrm>
            <a:off x="214282" y="714356"/>
            <a:ext cx="8715436" cy="4500594"/>
          </a:xfrm>
        </p:spPr>
        <p:txBody>
          <a:bodyPr>
            <a:normAutofit/>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sp>
        <p:nvSpPr>
          <p:cNvPr id="7" name="Прямоугольник 6"/>
          <p:cNvSpPr/>
          <p:nvPr/>
        </p:nvSpPr>
        <p:spPr>
          <a:xfrm>
            <a:off x="500034" y="500042"/>
            <a:ext cx="8215370" cy="1107996"/>
          </a:xfrm>
          <a:prstGeom prst="rect">
            <a:avLst/>
          </a:prstGeom>
        </p:spPr>
        <p:txBody>
          <a:bodyPr wrap="square">
            <a:spAutoFit/>
          </a:bodyPr>
          <a:lstStyle/>
          <a:p>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a typeface="+mj-ea"/>
                <a:cs typeface="+mj-cs"/>
              </a:rPr>
              <a:t>Классическими методами селекции растений были и остаются гибридизация и отбор. Различают две основные формы искусственного отбора: массовый и индивидуальный.</a:t>
            </a:r>
          </a:p>
        </p:txBody>
      </p:sp>
      <p:pic>
        <p:nvPicPr>
          <p:cNvPr id="9" name="Рисунок 8" descr="ss2.jpg"/>
          <p:cNvPicPr>
            <a:picLocks noChangeAspect="1"/>
          </p:cNvPicPr>
          <p:nvPr/>
        </p:nvPicPr>
        <p:blipFill>
          <a:blip r:embed="rId4"/>
          <a:stretch>
            <a:fillRect/>
          </a:stretch>
        </p:blipFill>
        <p:spPr>
          <a:xfrm>
            <a:off x="5357818" y="2045527"/>
            <a:ext cx="3143272" cy="2097853"/>
          </a:xfrm>
          <a:prstGeom prst="rect">
            <a:avLst/>
          </a:prstGeom>
        </p:spPr>
      </p:pic>
      <p:pic>
        <p:nvPicPr>
          <p:cNvPr id="10" name="Рисунок 9" descr="gmo-rasten_20_600.jpg"/>
          <p:cNvPicPr>
            <a:picLocks noChangeAspect="1"/>
          </p:cNvPicPr>
          <p:nvPr/>
        </p:nvPicPr>
        <p:blipFill>
          <a:blip r:embed="rId5"/>
          <a:stretch>
            <a:fillRect/>
          </a:stretch>
        </p:blipFill>
        <p:spPr>
          <a:xfrm>
            <a:off x="3643306" y="4500570"/>
            <a:ext cx="5000620" cy="2250279"/>
          </a:xfrm>
          <a:prstGeom prst="rect">
            <a:avLst/>
          </a:prstGeom>
        </p:spPr>
      </p:pic>
      <p:pic>
        <p:nvPicPr>
          <p:cNvPr id="8" name="Рисунок 7" descr="11639394_1ogladiolus.jpg"/>
          <p:cNvPicPr>
            <a:picLocks noChangeAspect="1"/>
          </p:cNvPicPr>
          <p:nvPr/>
        </p:nvPicPr>
        <p:blipFill>
          <a:blip r:embed="rId6"/>
          <a:stretch>
            <a:fillRect/>
          </a:stretch>
        </p:blipFill>
        <p:spPr>
          <a:xfrm>
            <a:off x="193650" y="2357430"/>
            <a:ext cx="4092598" cy="3071834"/>
          </a:xfrm>
          <a:prstGeom prst="rect">
            <a:avLst/>
          </a:prstGeom>
        </p:spPr>
      </p:pic>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nastol.com.ua-22461.jpg"/>
          <p:cNvPicPr>
            <a:picLocks noGrp="1" noChangeAspect="1"/>
          </p:cNvPicPr>
          <p:nvPr>
            <p:ph idx="1"/>
          </p:nvPr>
        </p:nvPicPr>
        <p:blipFill>
          <a:blip r:embed="rId3"/>
          <a:stretch>
            <a:fillRect/>
          </a:stretch>
        </p:blipFill>
        <p:spPr>
          <a:xfrm>
            <a:off x="0" y="0"/>
            <a:ext cx="9144000" cy="6858000"/>
          </a:xfrm>
        </p:spPr>
      </p:pic>
      <p:sp>
        <p:nvSpPr>
          <p:cNvPr id="2" name="Заголовок 1"/>
          <p:cNvSpPr>
            <a:spLocks noGrp="1"/>
          </p:cNvSpPr>
          <p:nvPr>
            <p:ph type="title"/>
          </p:nvPr>
        </p:nvSpPr>
        <p:spPr>
          <a:xfrm>
            <a:off x="0" y="142852"/>
            <a:ext cx="9144000" cy="1785926"/>
          </a:xfrm>
        </p:spPr>
        <p:txBody>
          <a:bodyPr>
            <a:normAutofit fontScale="90000"/>
          </a:bodyPr>
          <a:lstStyle/>
          <a:p>
            <a:r>
              <a:rPr lang="ru-RU"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rPr>
              <a:t>Массовый отбор</a:t>
            </a:r>
            <a:r>
              <a:rPr lang="ru-RU" b="1" dirty="0"/>
              <a:t/>
            </a:r>
            <a:br>
              <a:rPr lang="ru-RU" b="1" dirty="0"/>
            </a:br>
            <a:r>
              <a:rPr lang="ru-RU" dirty="0"/>
              <a:t/>
            </a:r>
            <a:br>
              <a:rPr lang="ru-RU" dirty="0"/>
            </a:br>
            <a:endParaRPr lang="ru-RU" dirty="0"/>
          </a:p>
        </p:txBody>
      </p:sp>
      <p:sp>
        <p:nvSpPr>
          <p:cNvPr id="5" name="Прямоугольник 4"/>
          <p:cNvSpPr/>
          <p:nvPr/>
        </p:nvSpPr>
        <p:spPr>
          <a:xfrm>
            <a:off x="285720" y="857232"/>
            <a:ext cx="8572560" cy="2462213"/>
          </a:xfrm>
          <a:prstGeom prst="rect">
            <a:avLst/>
          </a:prstGeom>
        </p:spPr>
        <p:txBody>
          <a:bodyPr wrap="square">
            <a:spAutoFit/>
          </a:bodyPr>
          <a:lstStyle/>
          <a:p>
            <a:r>
              <a:rPr lang="ru-RU" sz="22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Массовый отбор применяют при селекции </a:t>
            </a:r>
            <a:r>
              <a:rPr lang="ru-RU" sz="2200" i="1" dirty="0" err="1"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перекрестноопыляемых</a:t>
            </a:r>
            <a:r>
              <a:rPr lang="ru-RU" sz="22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растений (рожь, кукуруза, подсолнечник). В этом случае сорт представляет собой популяцию, состоящую из гетерозиготных особей, и каждое семя обладает уникальным генотипом. С помощью массового отбора сохраняются и улучшаются сортовые качества, но результаты отбора неустойчивы в силу случайного перекрестного опыления.</a:t>
            </a:r>
            <a:endParaRPr lang="ru-RU" sz="2200" dirty="0"/>
          </a:p>
        </p:txBody>
      </p:sp>
      <p:pic>
        <p:nvPicPr>
          <p:cNvPr id="7" name="Рисунок 6" descr="1337248313_kukuruza-lopayuschayasya1.jpg"/>
          <p:cNvPicPr>
            <a:picLocks noChangeAspect="1"/>
          </p:cNvPicPr>
          <p:nvPr/>
        </p:nvPicPr>
        <p:blipFill>
          <a:blip r:embed="rId4" cstate="print"/>
          <a:stretch>
            <a:fillRect/>
          </a:stretch>
        </p:blipFill>
        <p:spPr>
          <a:xfrm>
            <a:off x="3000364" y="3929066"/>
            <a:ext cx="3333773" cy="2500331"/>
          </a:xfrm>
          <a:prstGeom prst="rect">
            <a:avLst/>
          </a:prstGeom>
        </p:spPr>
      </p:pic>
      <p:pic>
        <p:nvPicPr>
          <p:cNvPr id="8" name="Рисунок 7" descr="proizvodstvo_podsolnechnika.jpg"/>
          <p:cNvPicPr>
            <a:picLocks noChangeAspect="1"/>
          </p:cNvPicPr>
          <p:nvPr/>
        </p:nvPicPr>
        <p:blipFill>
          <a:blip r:embed="rId5"/>
          <a:stretch>
            <a:fillRect/>
          </a:stretch>
        </p:blipFill>
        <p:spPr>
          <a:xfrm rot="444727">
            <a:off x="5928530" y="3411967"/>
            <a:ext cx="3214678" cy="2411009"/>
          </a:xfrm>
          <a:prstGeom prst="rect">
            <a:avLst/>
          </a:prstGeom>
        </p:spPr>
      </p:pic>
      <p:pic>
        <p:nvPicPr>
          <p:cNvPr id="6" name="Рисунок 5" descr="0013-007-Osnovnye-metody-selektsii-rastenij.png"/>
          <p:cNvPicPr>
            <a:picLocks noChangeAspect="1"/>
          </p:cNvPicPr>
          <p:nvPr/>
        </p:nvPicPr>
        <p:blipFill>
          <a:blip r:embed="rId6"/>
          <a:stretch>
            <a:fillRect/>
          </a:stretch>
        </p:blipFill>
        <p:spPr>
          <a:xfrm rot="21024249">
            <a:off x="-42544" y="3350047"/>
            <a:ext cx="3536153" cy="2358059"/>
          </a:xfrm>
          <a:prstGeom prst="rect">
            <a:avLst/>
          </a:prstGeom>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nastol.com.ua-22461.jpg"/>
          <p:cNvPicPr>
            <a:picLocks noGrp="1" noChangeAspect="1"/>
          </p:cNvPicPr>
          <p:nvPr>
            <p:ph idx="1"/>
          </p:nvPr>
        </p:nvPicPr>
        <p:blipFill>
          <a:blip r:embed="rId3"/>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sp>
        <p:nvSpPr>
          <p:cNvPr id="5" name="Прямоугольник 4"/>
          <p:cNvSpPr/>
          <p:nvPr/>
        </p:nvSpPr>
        <p:spPr>
          <a:xfrm>
            <a:off x="0" y="214290"/>
            <a:ext cx="9144000" cy="707886"/>
          </a:xfrm>
          <a:prstGeom prst="rect">
            <a:avLst/>
          </a:prstGeom>
        </p:spPr>
        <p:txBody>
          <a:bodyPr wrap="square">
            <a:spAutoFit/>
          </a:bodyPr>
          <a:lstStyle/>
          <a:p>
            <a:pPr algn="ctr"/>
            <a:r>
              <a:rPr lang="ru-RU" sz="4000" b="1" i="1" dirty="0" smtClean="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a typeface="+mj-ea"/>
                <a:cs typeface="+mj-cs"/>
              </a:rPr>
              <a:t>Индивидуальный </a:t>
            </a:r>
            <a:r>
              <a:rPr lang="ru-RU" sz="4000"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a typeface="+mj-ea"/>
                <a:cs typeface="+mj-cs"/>
              </a:rPr>
              <a:t>отбор</a:t>
            </a:r>
          </a:p>
        </p:txBody>
      </p:sp>
      <p:sp>
        <p:nvSpPr>
          <p:cNvPr id="6" name="Прямоугольник 5"/>
          <p:cNvSpPr/>
          <p:nvPr/>
        </p:nvSpPr>
        <p:spPr>
          <a:xfrm>
            <a:off x="285720" y="1000108"/>
            <a:ext cx="8501122" cy="3139321"/>
          </a:xfrm>
          <a:prstGeom prst="rect">
            <a:avLst/>
          </a:prstGeom>
        </p:spPr>
        <p:txBody>
          <a:bodyPr wrap="square">
            <a:spAutoFit/>
          </a:bodyPr>
          <a:lstStyle/>
          <a:p>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Индивидуальный отбор применяют при селекции </a:t>
            </a:r>
            <a:r>
              <a:rPr lang="ru-RU" sz="220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самоопыляемых</a:t>
            </a:r>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растений (пшеница, ячмень, горох). В этом случае потомство сохраняет признаки родительской формы, является гомозиготным и называется чистой линией. Чистая линия — потомство одной гомозиготной </a:t>
            </a:r>
            <a:r>
              <a:rPr lang="ru-RU" sz="220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самоопыленной</a:t>
            </a:r>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особи. Так как постоянно происходят мутационные процессы, то абсолютно гомозиготных особей в природе практически не бывает. Мутации чаще всего </a:t>
            </a:r>
            <a:r>
              <a:rPr lang="ru-RU" sz="220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рецессивны</a:t>
            </a:r>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Под контроль естественного и искусственного отбора они попадают только тогда, когда переходят в гомозиготное состояние.</a:t>
            </a:r>
          </a:p>
        </p:txBody>
      </p:sp>
      <p:pic>
        <p:nvPicPr>
          <p:cNvPr id="7" name="Рисунок 6" descr="medium_20100522010254690834.jpg"/>
          <p:cNvPicPr>
            <a:picLocks noChangeAspect="1"/>
          </p:cNvPicPr>
          <p:nvPr/>
        </p:nvPicPr>
        <p:blipFill>
          <a:blip r:embed="rId4"/>
          <a:stretch>
            <a:fillRect/>
          </a:stretch>
        </p:blipFill>
        <p:spPr>
          <a:xfrm rot="21407250">
            <a:off x="-168118" y="4264683"/>
            <a:ext cx="3596288" cy="2245111"/>
          </a:xfrm>
          <a:prstGeom prst="rect">
            <a:avLst/>
          </a:prstGeom>
        </p:spPr>
      </p:pic>
      <p:pic>
        <p:nvPicPr>
          <p:cNvPr id="8" name="Рисунок 7" descr="yachmen-mini.jpg"/>
          <p:cNvPicPr>
            <a:picLocks noChangeAspect="1"/>
          </p:cNvPicPr>
          <p:nvPr/>
        </p:nvPicPr>
        <p:blipFill>
          <a:blip r:embed="rId5"/>
          <a:stretch>
            <a:fillRect/>
          </a:stretch>
        </p:blipFill>
        <p:spPr>
          <a:xfrm rot="21403182">
            <a:off x="2779436" y="4161609"/>
            <a:ext cx="3201576" cy="2357430"/>
          </a:xfrm>
          <a:prstGeom prst="rect">
            <a:avLst/>
          </a:prstGeom>
        </p:spPr>
      </p:pic>
      <p:pic>
        <p:nvPicPr>
          <p:cNvPr id="9" name="Рисунок 8" descr="gorox-posevnoj.jpeg"/>
          <p:cNvPicPr>
            <a:picLocks noChangeAspect="1"/>
          </p:cNvPicPr>
          <p:nvPr/>
        </p:nvPicPr>
        <p:blipFill>
          <a:blip r:embed="rId6"/>
          <a:stretch>
            <a:fillRect/>
          </a:stretch>
        </p:blipFill>
        <p:spPr>
          <a:xfrm rot="541847">
            <a:off x="5666507" y="4482106"/>
            <a:ext cx="3594977" cy="2396651"/>
          </a:xfrm>
          <a:prstGeom prst="rect">
            <a:avLst/>
          </a:prstGeom>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nastol.com.ua-22461.jpg"/>
          <p:cNvPicPr>
            <a:picLocks noGrp="1" noChangeAspect="1"/>
          </p:cNvPicPr>
          <p:nvPr>
            <p:ph idx="1"/>
          </p:nvPr>
        </p:nvPicPr>
        <p:blipFill>
          <a:blip r:embed="rId3"/>
          <a:stretch>
            <a:fillRect/>
          </a:stretch>
        </p:blipFill>
        <p:spPr>
          <a:xfrm>
            <a:off x="0" y="0"/>
            <a:ext cx="9144000" cy="6858000"/>
          </a:xfrm>
        </p:spPr>
      </p:pic>
      <p:sp>
        <p:nvSpPr>
          <p:cNvPr id="2" name="Заголовок 1"/>
          <p:cNvSpPr>
            <a:spLocks noGrp="1"/>
          </p:cNvSpPr>
          <p:nvPr>
            <p:ph type="title"/>
          </p:nvPr>
        </p:nvSpPr>
        <p:spPr/>
        <p:txBody>
          <a:bodyPr/>
          <a:lstStyle/>
          <a:p>
            <a:r>
              <a:rPr lang="en-US" dirty="0" smtClean="0"/>
              <a:t>  </a:t>
            </a:r>
            <a:endParaRPr lang="ru-RU" dirty="0"/>
          </a:p>
        </p:txBody>
      </p:sp>
      <p:sp>
        <p:nvSpPr>
          <p:cNvPr id="5" name="Прямоугольник 4"/>
          <p:cNvSpPr/>
          <p:nvPr/>
        </p:nvSpPr>
        <p:spPr>
          <a:xfrm>
            <a:off x="0" y="214290"/>
            <a:ext cx="9286908" cy="707886"/>
          </a:xfrm>
          <a:prstGeom prst="rect">
            <a:avLst/>
          </a:prstGeom>
        </p:spPr>
        <p:txBody>
          <a:bodyPr wrap="square">
            <a:spAutoFit/>
          </a:bodyPr>
          <a:lstStyle/>
          <a:p>
            <a:pPr algn="ctr"/>
            <a:r>
              <a:rPr lang="ru-RU" sz="4000"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a typeface="+mj-ea"/>
                <a:cs typeface="+mj-cs"/>
              </a:rPr>
              <a:t>Естественный отбор</a:t>
            </a:r>
          </a:p>
        </p:txBody>
      </p:sp>
      <p:sp>
        <p:nvSpPr>
          <p:cNvPr id="6" name="Прямоугольник 5"/>
          <p:cNvSpPr/>
          <p:nvPr/>
        </p:nvSpPr>
        <p:spPr>
          <a:xfrm>
            <a:off x="285720" y="1000108"/>
            <a:ext cx="8572560" cy="1785104"/>
          </a:xfrm>
          <a:prstGeom prst="rect">
            <a:avLst/>
          </a:prstGeom>
        </p:spPr>
        <p:txBody>
          <a:bodyPr wrap="square">
            <a:spAutoFit/>
          </a:bodyPr>
          <a:lstStyle/>
          <a:p>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Этот вид отбора играет в селекции определяющую роль. На любое растение в течение его жизни действует комплекс факторов окружающей среды, и оно должно быть устойчивым к вредителям и болезням, приспособлено к определенному температурному и водному режиму.</a:t>
            </a:r>
          </a:p>
        </p:txBody>
      </p:sp>
      <p:pic>
        <p:nvPicPr>
          <p:cNvPr id="10" name="Рисунок 9" descr="m13.gif"/>
          <p:cNvPicPr>
            <a:picLocks noChangeAspect="1"/>
          </p:cNvPicPr>
          <p:nvPr/>
        </p:nvPicPr>
        <p:blipFill>
          <a:blip r:embed="rId4"/>
          <a:stretch>
            <a:fillRect/>
          </a:stretch>
        </p:blipFill>
        <p:spPr>
          <a:xfrm>
            <a:off x="4214810" y="3143248"/>
            <a:ext cx="4473858" cy="3515926"/>
          </a:xfrm>
          <a:prstGeom prst="rect">
            <a:avLst/>
          </a:prstGeom>
        </p:spPr>
      </p:pic>
      <p:pic>
        <p:nvPicPr>
          <p:cNvPr id="12" name="Рисунок 11" descr="image002.gif"/>
          <p:cNvPicPr>
            <a:picLocks noChangeAspect="1"/>
          </p:cNvPicPr>
          <p:nvPr/>
        </p:nvPicPr>
        <p:blipFill>
          <a:blip r:embed="rId5"/>
          <a:stretch>
            <a:fillRect/>
          </a:stretch>
        </p:blipFill>
        <p:spPr>
          <a:xfrm>
            <a:off x="857224" y="3714752"/>
            <a:ext cx="2391132" cy="2357454"/>
          </a:xfrm>
          <a:prstGeom prst="rect">
            <a:avLst/>
          </a:prstGeom>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pic>
        <p:nvPicPr>
          <p:cNvPr id="4" name="Содержимое 3" descr="article-2781_4.jpg"/>
          <p:cNvPicPr>
            <a:picLocks noGrp="1" noChangeAspect="1"/>
          </p:cNvPicPr>
          <p:nvPr>
            <p:ph idx="1"/>
          </p:nvPr>
        </p:nvPicPr>
        <p:blipFill>
          <a:blip r:embed="rId3"/>
          <a:stretch>
            <a:fillRect/>
          </a:stretch>
        </p:blipFill>
        <p:spPr>
          <a:xfrm>
            <a:off x="0" y="-116111"/>
            <a:ext cx="4547383" cy="7117011"/>
          </a:xfrm>
          <a:prstGeom prst="rect">
            <a:avLst/>
          </a:prstGeom>
        </p:spPr>
      </p:pic>
      <p:pic>
        <p:nvPicPr>
          <p:cNvPr id="6" name="Рисунок 5" descr="ris._1_58.jpg"/>
          <p:cNvPicPr>
            <a:picLocks noChangeAspect="1"/>
          </p:cNvPicPr>
          <p:nvPr/>
        </p:nvPicPr>
        <p:blipFill>
          <a:blip r:embed="rId4" cstate="print"/>
          <a:stretch>
            <a:fillRect/>
          </a:stretch>
        </p:blipFill>
        <p:spPr>
          <a:xfrm>
            <a:off x="4429125" y="4572008"/>
            <a:ext cx="4714875" cy="2370778"/>
          </a:xfrm>
          <a:prstGeom prst="rect">
            <a:avLst/>
          </a:prstGeom>
        </p:spPr>
      </p:pic>
      <p:pic>
        <p:nvPicPr>
          <p:cNvPr id="5" name="Рисунок 4" descr="i_005.png"/>
          <p:cNvPicPr>
            <a:picLocks noChangeAspect="1"/>
          </p:cNvPicPr>
          <p:nvPr/>
        </p:nvPicPr>
        <p:blipFill>
          <a:blip r:embed="rId5"/>
          <a:stretch>
            <a:fillRect/>
          </a:stretch>
        </p:blipFill>
        <p:spPr>
          <a:xfrm>
            <a:off x="4929190" y="0"/>
            <a:ext cx="4214810" cy="4801873"/>
          </a:xfrm>
          <a:prstGeom prst="rect">
            <a:avLst/>
          </a:prstGeom>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nastol.com.ua-22461.jpg"/>
          <p:cNvPicPr>
            <a:picLocks noChangeAspect="1"/>
          </p:cNvPicPr>
          <p:nvPr/>
        </p:nvPicPr>
        <p:blipFill>
          <a:blip r:embed="rId3"/>
          <a:stretch>
            <a:fillRect/>
          </a:stretch>
        </p:blipFill>
        <p:spPr>
          <a:xfrm>
            <a:off x="0" y="0"/>
            <a:ext cx="9144000" cy="6858000"/>
          </a:xfrm>
          <a:prstGeom prst="rect">
            <a:avLst/>
          </a:prstGeom>
        </p:spPr>
      </p:pic>
      <p:sp>
        <p:nvSpPr>
          <p:cNvPr id="2" name="Заголовок 1"/>
          <p:cNvSpPr>
            <a:spLocks noGrp="1"/>
          </p:cNvSpPr>
          <p:nvPr>
            <p:ph type="title"/>
          </p:nvPr>
        </p:nvSpPr>
        <p:spPr/>
        <p:txBody>
          <a:bodyPr>
            <a:normAutofit/>
          </a:bodyPr>
          <a:lstStyle/>
          <a:p>
            <a:r>
              <a:rPr lang="en-US" b="1" i="1" dirty="0" smtClean="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a typeface="+mj-ea"/>
                <a:cs typeface="+mj-cs"/>
              </a:rPr>
              <a:t>  </a:t>
            </a:r>
            <a:endParaRPr lang="ru-RU" dirty="0"/>
          </a:p>
        </p:txBody>
      </p:sp>
      <p:sp>
        <p:nvSpPr>
          <p:cNvPr id="3" name="Содержимое 2"/>
          <p:cNvSpPr>
            <a:spLocks noGrp="1"/>
          </p:cNvSpPr>
          <p:nvPr>
            <p:ph idx="1"/>
          </p:nvPr>
        </p:nvSpPr>
        <p:spPr>
          <a:xfrm>
            <a:off x="0" y="1000108"/>
            <a:ext cx="9144000" cy="4525963"/>
          </a:xfrm>
        </p:spPr>
        <p:txBody>
          <a:bodyPr>
            <a:normAutofit/>
          </a:bodyPr>
          <a:lstStyle/>
          <a:p>
            <a:pPr>
              <a:buNone/>
            </a:pPr>
            <a:r>
              <a:rPr lang="en-US" dirty="0" smtClean="0"/>
              <a:t>    </a:t>
            </a:r>
            <a:r>
              <a:rPr lang="ru-RU" sz="22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Так </a:t>
            </a:r>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называется близкородственное скрещивание. Инбридинг имеет место при самоопылении </a:t>
            </a:r>
            <a:r>
              <a:rPr lang="ru-RU" sz="220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перекрестноопыляемых</a:t>
            </a:r>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растений. Для инбридинга подбирают такие растения, гибриды которых дают максимальный эффект гетерозиса. Такие подобранные растения в течение ряда лет подвергаются принудительному самоопылению. В результате инбридинга многие рецессивные неблагоприятные гены переходят в гомозиготное состояние, что приводит к снижению жизнеспособности растений, к их «депрессии». Затем полученные линии скрещивают между собой, образуются гибридные семена, дающие </a:t>
            </a:r>
            <a:r>
              <a:rPr lang="ru-RU" sz="220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гетерозисное</a:t>
            </a:r>
            <a:r>
              <a:rPr lang="ru-RU" sz="22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поколение.</a:t>
            </a:r>
          </a:p>
        </p:txBody>
      </p:sp>
      <p:sp>
        <p:nvSpPr>
          <p:cNvPr id="5" name="Прямоугольник 4"/>
          <p:cNvSpPr/>
          <p:nvPr/>
        </p:nvSpPr>
        <p:spPr>
          <a:xfrm>
            <a:off x="0" y="285728"/>
            <a:ext cx="9144000" cy="707886"/>
          </a:xfrm>
          <a:prstGeom prst="rect">
            <a:avLst/>
          </a:prstGeom>
        </p:spPr>
        <p:txBody>
          <a:bodyPr wrap="square">
            <a:spAutoFit/>
          </a:bodyPr>
          <a:lstStyle/>
          <a:p>
            <a:pPr algn="ctr"/>
            <a:r>
              <a:rPr lang="ru-RU" sz="4000" b="1" i="1" dirty="0">
                <a:ln w="18415" cmpd="sng">
                  <a:solidFill>
                    <a:srgbClr val="FFFFFF"/>
                  </a:solidFill>
                  <a:prstDash val="solid"/>
                </a:ln>
                <a:solidFill>
                  <a:srgbClr val="FFFFFF"/>
                </a:solidFill>
                <a:effectLst>
                  <a:outerShdw blurRad="50800" dist="38100" dir="18900000" algn="bl" rotWithShape="0">
                    <a:prstClr val="black">
                      <a:alpha val="40000"/>
                    </a:prstClr>
                  </a:outerShdw>
                </a:effectLst>
                <a:latin typeface="Book Antiqua" pitchFamily="18" charset="0"/>
                <a:ea typeface="+mj-ea"/>
                <a:cs typeface="+mj-cs"/>
              </a:rPr>
              <a:t>Инбридинг (инцухт)</a:t>
            </a:r>
          </a:p>
        </p:txBody>
      </p:sp>
      <p:pic>
        <p:nvPicPr>
          <p:cNvPr id="6" name="Рисунок 5" descr="0026-041-Kandil-kitajka.jpg"/>
          <p:cNvPicPr>
            <a:picLocks noChangeAspect="1"/>
          </p:cNvPicPr>
          <p:nvPr/>
        </p:nvPicPr>
        <p:blipFill>
          <a:blip r:embed="rId4"/>
          <a:stretch>
            <a:fillRect/>
          </a:stretch>
        </p:blipFill>
        <p:spPr>
          <a:xfrm>
            <a:off x="5715008" y="4500570"/>
            <a:ext cx="3214710" cy="2259363"/>
          </a:xfrm>
          <a:prstGeom prst="rect">
            <a:avLst/>
          </a:prstGeom>
        </p:spPr>
      </p:pic>
      <p:pic>
        <p:nvPicPr>
          <p:cNvPr id="7" name="Рисунок 6" descr="pict_23_1.png"/>
          <p:cNvPicPr>
            <a:picLocks noChangeAspect="1"/>
          </p:cNvPicPr>
          <p:nvPr/>
        </p:nvPicPr>
        <p:blipFill>
          <a:blip r:embed="rId5"/>
          <a:stretch>
            <a:fillRect/>
          </a:stretch>
        </p:blipFill>
        <p:spPr>
          <a:xfrm>
            <a:off x="3786182" y="4643446"/>
            <a:ext cx="1357322" cy="2058357"/>
          </a:xfrm>
          <a:prstGeom prst="rect">
            <a:avLst/>
          </a:prstGeom>
        </p:spPr>
      </p:pic>
      <p:pic>
        <p:nvPicPr>
          <p:cNvPr id="8" name="Рисунок 7" descr="0036-053-INBRIDING-blizkorodstvennoe-skreschivanie-kotoroe-privodit-k.jpg"/>
          <p:cNvPicPr>
            <a:picLocks noChangeAspect="1"/>
          </p:cNvPicPr>
          <p:nvPr/>
        </p:nvPicPr>
        <p:blipFill>
          <a:blip r:embed="rId6" cstate="print"/>
          <a:stretch>
            <a:fillRect/>
          </a:stretch>
        </p:blipFill>
        <p:spPr>
          <a:xfrm>
            <a:off x="142844" y="4572008"/>
            <a:ext cx="3152553" cy="2143116"/>
          </a:xfrm>
          <a:prstGeom prst="rect">
            <a:avLst/>
          </a:prstGeom>
        </p:spPr>
      </p:pic>
      <p:sp>
        <p:nvSpPr>
          <p:cNvPr id="9" name="Місце для нижнього колонтитула 8"/>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nastol.com.ua-22461.jpg"/>
          <p:cNvPicPr>
            <a:picLocks noGrp="1" noChangeAspect="1"/>
          </p:cNvPicPr>
          <p:nvPr>
            <p:ph idx="1"/>
          </p:nvPr>
        </p:nvPicPr>
        <p:blipFill>
          <a:blip r:embed="rId3"/>
          <a:stretch>
            <a:fillRect/>
          </a:stretch>
        </p:blipFill>
        <p:spPr>
          <a:xfrm>
            <a:off x="0" y="0"/>
            <a:ext cx="9144000" cy="6858000"/>
          </a:xfrm>
        </p:spPr>
      </p:pic>
      <p:sp>
        <p:nvSpPr>
          <p:cNvPr id="5" name="Прямоугольник 4"/>
          <p:cNvSpPr/>
          <p:nvPr/>
        </p:nvSpPr>
        <p:spPr>
          <a:xfrm>
            <a:off x="285720" y="285728"/>
            <a:ext cx="8572560" cy="5632311"/>
          </a:xfrm>
          <a:prstGeom prst="rect">
            <a:avLst/>
          </a:prstGeom>
        </p:spPr>
        <p:txBody>
          <a:bodyPr wrap="square">
            <a:spAutoFit/>
          </a:bodyPr>
          <a:lstStyle/>
          <a:p>
            <a:r>
              <a:rPr lang="ru-RU" sz="20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Гетерозис («гибридная сила») — явление, при котором гибриды по ряду признаков и свойств превосходят родительские формы. Гетерозис характерен для гибридов первого поколения, первое гибридное поколение дает прибавку урожая до 30%. В последующих поколениях его эффект ослабляется и исчезает. Эффект гетерозиса объясняется двумя основными гипотезами. Гипотеза доминирования предполагает, что эффект гетерозиса зависит от количества доминантных генов в гомозиготном или гетерозиготном состоянии. Чем больше в генотипе генов в доминантном состоянии, тем больше эффект гетерозиса</a:t>
            </a:r>
            <a:r>
              <a:rPr lang="ru-RU" sz="20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a:t>
            </a:r>
            <a:r>
              <a:rPr lang="en-US" sz="20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a:t>
            </a:r>
          </a:p>
          <a:p>
            <a:endParaRPr lang="en-US" sz="20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ndParaRPr>
          </a:p>
          <a:p>
            <a:endParaRPr lang="en-US" sz="20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ndParaRPr>
          </a:p>
          <a:p>
            <a:endParaRPr lang="en-US" sz="20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ndParaRPr>
          </a:p>
          <a:p>
            <a:r>
              <a:rPr lang="ru-RU" sz="20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Гипотеза сверхдоминирования объясняет явление гетерозиса эффектом сверхдоминирования. Сверхдоминирование — вид взаимодействия аллельных генов, при котором </a:t>
            </a:r>
            <a:r>
              <a:rPr lang="ru-RU" sz="2000" i="1" dirty="0" err="1"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гетерозиготы</a:t>
            </a:r>
            <a:r>
              <a:rPr lang="ru-RU" sz="20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превосходят по своим характеристикам (по массе и продуктивности) соответствующие </a:t>
            </a:r>
            <a:r>
              <a:rPr lang="ru-RU" sz="2000" i="1" dirty="0" err="1"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гомозиготы</a:t>
            </a:r>
            <a:r>
              <a:rPr lang="ru-RU" sz="200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Начиная со второго поколения гетерозис затухает, так как часть генов переходит в гомозиготное состояние.</a:t>
            </a:r>
            <a:endParaRPr lang="ru-RU" sz="200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ndParaRPr>
          </a:p>
        </p:txBody>
      </p:sp>
      <p:graphicFrame>
        <p:nvGraphicFramePr>
          <p:cNvPr id="6" name="Таблица 5"/>
          <p:cNvGraphicFramePr>
            <a:graphicFrameLocks noGrp="1"/>
          </p:cNvGraphicFramePr>
          <p:nvPr/>
        </p:nvGraphicFramePr>
        <p:xfrm>
          <a:off x="5357818" y="2928934"/>
          <a:ext cx="2500331" cy="937260"/>
        </p:xfrm>
        <a:graphic>
          <a:graphicData uri="http://schemas.openxmlformats.org/drawingml/2006/table">
            <a:tbl>
              <a:tblPr>
                <a:tableStyleId>{775DCB02-9BB8-47FD-8907-85C794F793BA}</a:tableStyleId>
              </a:tblPr>
              <a:tblGrid>
                <a:gridCol w="496674"/>
                <a:gridCol w="852826"/>
                <a:gridCol w="298005"/>
                <a:gridCol w="852826"/>
              </a:tblGrid>
              <a:tr h="421096">
                <a:tc>
                  <a:txBody>
                    <a:bodyPr/>
                    <a:lstStyle/>
                    <a:p>
                      <a:pPr algn="l"/>
                      <a:r>
                        <a:rPr lang="ru-RU" dirty="0"/>
                        <a:t>Р</a:t>
                      </a:r>
                    </a:p>
                  </a:txBody>
                  <a:tcPr marL="57150" marR="57150" marT="28575" marB="28575">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dirty="0"/>
                        <a:t>♀</a:t>
                      </a:r>
                      <a:r>
                        <a:rPr lang="en-US" dirty="0" err="1"/>
                        <a:t>AAbbCCdd</a:t>
                      </a:r>
                      <a:endParaRPr lang="en-US" dirty="0"/>
                    </a:p>
                  </a:txBody>
                  <a:tcPr marL="57150" marR="57150" marT="28575" marB="28575">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ru-RU"/>
                        <a:t>×</a:t>
                      </a:r>
                    </a:p>
                  </a:txBody>
                  <a:tcPr marL="57150" marR="57150" marT="28575" marB="28575">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a:txBody>
                    <a:bodyPr/>
                    <a:lstStyle/>
                    <a:p>
                      <a:pPr algn="ctr"/>
                      <a:r>
                        <a:rPr lang="en-US"/>
                        <a:t>♂aaBBccDD</a:t>
                      </a:r>
                    </a:p>
                  </a:txBody>
                  <a:tcPr marL="57150" marR="57150" marT="28575" marB="28575">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r>
              <a:tr h="230412">
                <a:tc>
                  <a:txBody>
                    <a:bodyPr/>
                    <a:lstStyle/>
                    <a:p>
                      <a:pPr algn="l"/>
                      <a:r>
                        <a:rPr lang="en-US" dirty="0"/>
                        <a:t>F</a:t>
                      </a:r>
                      <a:r>
                        <a:rPr lang="en-US" baseline="-25000" dirty="0"/>
                        <a:t>1</a:t>
                      </a:r>
                      <a:r>
                        <a:rPr lang="en-US" dirty="0"/>
                        <a:t>  </a:t>
                      </a:r>
                    </a:p>
                  </a:txBody>
                  <a:tcPr marL="57150" marR="57150" marT="28575" marB="28575">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gridSpan="3">
                  <a:txBody>
                    <a:bodyPr/>
                    <a:lstStyle/>
                    <a:p>
                      <a:pPr algn="ctr"/>
                      <a:r>
                        <a:rPr lang="en-US" dirty="0"/>
                        <a:t> </a:t>
                      </a:r>
                      <a:r>
                        <a:rPr lang="en-US" dirty="0" err="1"/>
                        <a:t>AaBbCcDd</a:t>
                      </a:r>
                      <a:r>
                        <a:rPr lang="en-US" dirty="0"/>
                        <a:t> </a:t>
                      </a:r>
                    </a:p>
                  </a:txBody>
                  <a:tcPr marL="57150" marR="57150" marT="28575" marB="28575">
                    <a:lnL w="9525" cap="flat" cmpd="sng" algn="ctr">
                      <a:noFill/>
                      <a:prstDash val="solid"/>
                    </a:lnL>
                    <a:lnR w="9525" cap="flat" cmpd="sng" algn="ctr">
                      <a:noFill/>
                      <a:prstDash val="solid"/>
                    </a:lnR>
                    <a:lnT w="9525" cap="flat" cmpd="sng" algn="ctr">
                      <a:noFill/>
                      <a:prstDash val="solid"/>
                    </a:lnT>
                    <a:lnB w="9525" cap="flat" cmpd="sng" algn="ctr">
                      <a:noFill/>
                      <a:prstDash val="solid"/>
                    </a:lnB>
                    <a:lnTlToBr w="12700" cmpd="sng">
                      <a:noFill/>
                      <a:prstDash val="solid"/>
                    </a:lnTlToBr>
                    <a:lnBlToTr w="12700" cmpd="sng">
                      <a:noFill/>
                      <a:prstDash val="solid"/>
                    </a:lnBlToTr>
                  </a:tcPr>
                </a:tc>
                <a:tc hMerge="1">
                  <a:txBody>
                    <a:bodyPr/>
                    <a:lstStyle/>
                    <a:p>
                      <a:endParaRPr lang="ru-RU"/>
                    </a:p>
                  </a:txBody>
                  <a:tcPr/>
                </a:tc>
                <a:tc hMerge="1">
                  <a:txBody>
                    <a:bodyPr/>
                    <a:lstStyle/>
                    <a:p>
                      <a:endParaRPr lang="ru-RU"/>
                    </a:p>
                  </a:txBody>
                  <a:tcPr/>
                </a:tc>
              </a:tr>
            </a:tbl>
          </a:graphicData>
        </a:graphic>
      </p:graphicFrame>
      <p:graphicFrame>
        <p:nvGraphicFramePr>
          <p:cNvPr id="10" name="Таблица 9"/>
          <p:cNvGraphicFramePr>
            <a:graphicFrameLocks noGrp="1"/>
          </p:cNvGraphicFramePr>
          <p:nvPr/>
        </p:nvGraphicFramePr>
        <p:xfrm>
          <a:off x="6000760" y="5643578"/>
          <a:ext cx="1428760" cy="914400"/>
        </p:xfrm>
        <a:graphic>
          <a:graphicData uri="http://schemas.openxmlformats.org/drawingml/2006/table">
            <a:tbl>
              <a:tblPr firstRow="1" bandRow="1">
                <a:tableStyleId>{C4B1156A-380E-4F78-BDF5-A606A8083BF9}</a:tableStyleId>
              </a:tblPr>
              <a:tblGrid>
                <a:gridCol w="1428760"/>
              </a:tblGrid>
              <a:tr h="1285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kern="1200" dirty="0" err="1" smtClean="0">
                          <a:solidFill>
                            <a:schemeClr val="dk1"/>
                          </a:solidFill>
                          <a:latin typeface="+mn-lt"/>
                          <a:ea typeface="+mn-ea"/>
                          <a:cs typeface="+mn-cs"/>
                        </a:rPr>
                        <a:t>Аа</a:t>
                      </a:r>
                      <a:r>
                        <a:rPr lang="ru-RU" sz="1800" kern="1200" dirty="0" smtClean="0">
                          <a:solidFill>
                            <a:schemeClr val="dk1"/>
                          </a:solidFill>
                          <a:latin typeface="+mn-lt"/>
                          <a:ea typeface="+mn-ea"/>
                          <a:cs typeface="+mn-cs"/>
                        </a:rPr>
                        <a:t> × </a:t>
                      </a:r>
                      <a:r>
                        <a:rPr lang="ru-RU" sz="1800" kern="1200" dirty="0" err="1" smtClean="0">
                          <a:solidFill>
                            <a:schemeClr val="dk1"/>
                          </a:solidFill>
                          <a:latin typeface="+mn-lt"/>
                          <a:ea typeface="+mn-ea"/>
                          <a:cs typeface="+mn-cs"/>
                        </a:rPr>
                        <a:t>Аа</a:t>
                      </a:r>
                      <a:r>
                        <a:rPr lang="ru-RU" sz="1800" kern="1200" dirty="0" smtClean="0">
                          <a:solidFill>
                            <a:schemeClr val="dk1"/>
                          </a:solidFill>
                          <a:latin typeface="+mn-lt"/>
                          <a:ea typeface="+mn-ea"/>
                          <a:cs typeface="+mn-cs"/>
                        </a:rPr>
                        <a:t/>
                      </a:r>
                      <a:br>
                        <a:rPr lang="ru-RU" sz="1800" kern="1200" dirty="0" smtClean="0">
                          <a:solidFill>
                            <a:schemeClr val="dk1"/>
                          </a:solidFill>
                          <a:latin typeface="+mn-lt"/>
                          <a:ea typeface="+mn-ea"/>
                          <a:cs typeface="+mn-cs"/>
                        </a:rPr>
                      </a:br>
                      <a:r>
                        <a:rPr lang="ru-RU" sz="1800" kern="1200" dirty="0" smtClean="0">
                          <a:solidFill>
                            <a:schemeClr val="dk1"/>
                          </a:solidFill>
                          <a:latin typeface="+mn-lt"/>
                          <a:ea typeface="+mn-ea"/>
                          <a:cs typeface="+mn-cs"/>
                        </a:rPr>
                        <a:t>АА   2Аа   </a:t>
                      </a:r>
                      <a:r>
                        <a:rPr lang="ru-RU" sz="1800" kern="1200" dirty="0" err="1" smtClean="0">
                          <a:solidFill>
                            <a:schemeClr val="dk1"/>
                          </a:solidFill>
                          <a:latin typeface="+mn-lt"/>
                          <a:ea typeface="+mn-ea"/>
                          <a:cs typeface="+mn-cs"/>
                        </a:rPr>
                        <a:t>аа</a:t>
                      </a:r>
                      <a:endParaRPr lang="ru-RU" sz="1800" kern="1200" dirty="0" smtClean="0">
                        <a:solidFill>
                          <a:schemeClr val="dk1"/>
                        </a:solidFill>
                        <a:latin typeface="+mn-lt"/>
                        <a:ea typeface="+mn-ea"/>
                        <a:cs typeface="+mn-cs"/>
                      </a:endParaRPr>
                    </a:p>
                    <a:p>
                      <a:endParaRPr lang="ru-RU" dirty="0"/>
                    </a:p>
                  </a:txBody>
                  <a:tcPr/>
                </a:tc>
              </a:tr>
            </a:tbl>
          </a:graphicData>
        </a:graphic>
      </p:graphicFrame>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nastol.com.ua-22461.jpg"/>
          <p:cNvPicPr>
            <a:picLocks noGrp="1" noChangeAspect="1"/>
          </p:cNvPicPr>
          <p:nvPr>
            <p:ph idx="1"/>
          </p:nvPr>
        </p:nvPicPr>
        <p:blipFill>
          <a:blip r:embed="rId3"/>
          <a:stretch>
            <a:fillRect/>
          </a:stretch>
        </p:blipFill>
        <p:spPr>
          <a:xfrm>
            <a:off x="0" y="0"/>
            <a:ext cx="9144000" cy="6858000"/>
          </a:xfrm>
        </p:spPr>
      </p:pic>
      <p:sp>
        <p:nvSpPr>
          <p:cNvPr id="5" name="Прямоугольник 4"/>
          <p:cNvSpPr/>
          <p:nvPr/>
        </p:nvSpPr>
        <p:spPr>
          <a:xfrm>
            <a:off x="285720" y="214290"/>
            <a:ext cx="7000924" cy="6394058"/>
          </a:xfrm>
          <a:prstGeom prst="rect">
            <a:avLst/>
          </a:prstGeom>
        </p:spPr>
        <p:txBody>
          <a:bodyPr wrap="square">
            <a:spAutoFit/>
          </a:bodyPr>
          <a:lstStyle/>
          <a:p>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Перекрестное опыление самоопылителей дает возможность сочетать свойства различных сортов. Например, при селекции пшеницы поступают следующим образом. У цветков растения одного сорта удаляются пыльники, рядом в сосуде с водой ставится растение другого сорта, и растения двух сортов накрываются общим изолятором. В результате получают гибридные семена, сочетающие нужные селекционеру признаки разных сортов</a:t>
            </a:r>
            <a:r>
              <a:rPr lang="ru-RU" sz="1950" i="1" dirty="0" smtClean="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a:t>
            </a:r>
            <a:endParaRPr lang="en-US"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ndParaRPr>
          </a:p>
          <a:p>
            <a:endPar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endParaRPr>
          </a:p>
          <a:p>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Метод получения </a:t>
            </a:r>
            <a:r>
              <a:rPr lang="ru-RU" sz="195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полиплоидов</a:t>
            </a:r>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Полиплоидные растения обладают большей массой вегетативных органов, имеют более крупные плоды и семена. Многие культуры представляют собой естественные </a:t>
            </a:r>
            <a:r>
              <a:rPr lang="ru-RU" sz="195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полиплоиды</a:t>
            </a:r>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пшеница, картофель, выведены сорта полиплоидной гречихи, сахарной свеклы.</a:t>
            </a:r>
          </a:p>
          <a:p>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Виды, у которых кратно умножен один и тот же геном, называются </a:t>
            </a:r>
            <a:r>
              <a:rPr lang="ru-RU" sz="195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автополиплоидами</a:t>
            </a:r>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Классическим способом получения </a:t>
            </a:r>
            <a:r>
              <a:rPr lang="ru-RU" sz="1950" i="1" dirty="0" err="1">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полиплоидов</a:t>
            </a:r>
            <a:r>
              <a:rPr lang="ru-RU" sz="1950" i="1" dirty="0">
                <a:ln w="18415" cmpd="sng">
                  <a:solidFill>
                    <a:srgbClr val="FFFFFF"/>
                  </a:solidFill>
                  <a:prstDash val="solid"/>
                </a:ln>
                <a:solidFill>
                  <a:srgbClr val="FFFFFF"/>
                </a:solidFill>
                <a:effectLst>
                  <a:outerShdw blurRad="50800" dist="38100" dir="2700000" algn="tl" rotWithShape="0">
                    <a:prstClr val="black"/>
                  </a:outerShdw>
                </a:effectLst>
                <a:latin typeface="Book Antiqua" pitchFamily="18" charset="0"/>
              </a:rPr>
              <a:t> является обработка проростков колхицином. Это вещество блокирует образование микротрубочек веретена деления при митозе, в клетках удваивается набор хромосом, клетки становятся тетраплоидными.</a:t>
            </a:r>
          </a:p>
        </p:txBody>
      </p:sp>
      <p:pic>
        <p:nvPicPr>
          <p:cNvPr id="6" name="Рисунок 5" descr="583038_html_259153d8.png"/>
          <p:cNvPicPr>
            <a:picLocks noChangeAspect="1"/>
          </p:cNvPicPr>
          <p:nvPr/>
        </p:nvPicPr>
        <p:blipFill>
          <a:blip r:embed="rId4"/>
          <a:stretch>
            <a:fillRect/>
          </a:stretch>
        </p:blipFill>
        <p:spPr>
          <a:xfrm>
            <a:off x="7215206" y="3571876"/>
            <a:ext cx="1643074" cy="2323614"/>
          </a:xfrm>
          <a:prstGeom prst="rect">
            <a:avLst/>
          </a:prstGeom>
        </p:spPr>
      </p:pic>
      <p:pic>
        <p:nvPicPr>
          <p:cNvPr id="7" name="Рисунок 6" descr="img2.jpg"/>
          <p:cNvPicPr>
            <a:picLocks noChangeAspect="1"/>
          </p:cNvPicPr>
          <p:nvPr/>
        </p:nvPicPr>
        <p:blipFill>
          <a:blip r:embed="rId5"/>
          <a:stretch>
            <a:fillRect/>
          </a:stretch>
        </p:blipFill>
        <p:spPr>
          <a:xfrm>
            <a:off x="7143768" y="1071546"/>
            <a:ext cx="1857356" cy="1548469"/>
          </a:xfrm>
          <a:prstGeom prst="rect">
            <a:avLst/>
          </a:prstGeom>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1054</Words>
  <Application>Microsoft Office PowerPoint</Application>
  <PresentationFormat>Екран (4:3)</PresentationFormat>
  <Paragraphs>157</Paragraphs>
  <Slides>14</Slides>
  <Notes>14</Notes>
  <HiddenSlides>0</HiddenSlides>
  <MMClips>0</MMClips>
  <ScaleCrop>false</ScaleCrop>
  <HeadingPairs>
    <vt:vector size="4" baseType="variant">
      <vt:variant>
        <vt:lpstr>Тема</vt:lpstr>
      </vt:variant>
      <vt:variant>
        <vt:i4>1</vt:i4>
      </vt:variant>
      <vt:variant>
        <vt:lpstr>Заголовки слайдів</vt:lpstr>
      </vt:variant>
      <vt:variant>
        <vt:i4>14</vt:i4>
      </vt:variant>
    </vt:vector>
  </HeadingPairs>
  <TitlesOfParts>
    <vt:vector size="15" baseType="lpstr">
      <vt:lpstr>Тема Office</vt:lpstr>
      <vt:lpstr>Методы селекции растений</vt:lpstr>
      <vt:lpstr>  </vt:lpstr>
      <vt:lpstr>Массовый отбор  </vt:lpstr>
      <vt:lpstr>Презентація PowerPoint</vt:lpstr>
      <vt:lpstr>  </vt:lpstr>
      <vt:lpstr>  </vt:lpstr>
      <vt:lpstr>  </vt:lpstr>
      <vt:lpstr>Презентація PowerPoint</vt:lpstr>
      <vt:lpstr>Презентація PowerPoint</vt:lpstr>
      <vt:lpstr>Презентація PowerPoint</vt:lpstr>
      <vt:lpstr>Презентація PowerPoint</vt:lpstr>
      <vt:lpstr>Презентація PowerPoint</vt:lpstr>
      <vt:lpstr>Экспериментальный мутагенез </vt:lpstr>
      <vt:lpstr>Презентація PowerPoint</vt:lpstr>
    </vt:vector>
  </TitlesOfParts>
  <Company>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Методы селекции растений</dc:title>
  <dc:creator>computer</dc:creator>
  <cp:lastModifiedBy>LEGION</cp:lastModifiedBy>
  <cp:revision>12</cp:revision>
  <dcterms:created xsi:type="dcterms:W3CDTF">2015-04-06T19:49:25Z</dcterms:created>
  <dcterms:modified xsi:type="dcterms:W3CDTF">2015-11-27T10:46:58Z</dcterms:modified>
</cp:coreProperties>
</file>