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5"/>
  </p:notesMasterIdLst>
  <p:sldIdLst>
    <p:sldId id="256" r:id="rId2"/>
    <p:sldId id="257" r:id="rId3"/>
    <p:sldId id="262" r:id="rId4"/>
    <p:sldId id="263" r:id="rId5"/>
    <p:sldId id="277" r:id="rId6"/>
    <p:sldId id="276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60" r:id="rId17"/>
    <p:sldId id="261" r:id="rId18"/>
    <p:sldId id="266" r:id="rId19"/>
    <p:sldId id="258" r:id="rId20"/>
    <p:sldId id="267" r:id="rId21"/>
    <p:sldId id="259" r:id="rId22"/>
    <p:sldId id="268" r:id="rId23"/>
    <p:sldId id="269" r:id="rId24"/>
    <p:sldId id="270" r:id="rId25"/>
    <p:sldId id="264" r:id="rId26"/>
    <p:sldId id="271" r:id="rId27"/>
    <p:sldId id="272" r:id="rId28"/>
    <p:sldId id="273" r:id="rId29"/>
    <p:sldId id="274" r:id="rId30"/>
    <p:sldId id="275" r:id="rId31"/>
    <p:sldId id="265" r:id="rId32"/>
    <p:sldId id="278" r:id="rId33"/>
    <p:sldId id="279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3616D-73C5-428A-9712-EF6846A4D8BB}" type="datetimeFigureOut">
              <a:rPr lang="uk-UA" smtClean="0"/>
              <a:t>27.11.2015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BF9B4-F282-4E2A-BB20-D9ABD9593DB2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6433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Проблема здоровья</a:t>
            </a:r>
            <a:br>
              <a:rPr lang="uk-UA" smtClean="0"/>
            </a:br>
            <a:r>
              <a:rPr lang="uk-UA" smtClean="0"/>
              <a:t>человека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uk-UA" smtClean="0"/>
              <a:t>Проблема здоровья</a:t>
            </a:r>
            <a:br>
              <a:rPr lang="uk-UA" smtClean="0"/>
            </a:br>
            <a:r>
              <a:rPr lang="uk-UA" smtClean="0"/>
              <a:t>человека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00256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6. Артрит и ревматизм.</a:t>
            </a:r>
          </a:p>
          <a:p>
            <a:r>
              <a:rPr lang="ru-RU" smtClean="0"/>
              <a:t>Артрит - повреждение суставов тела. Есть более чем 100 различных форм артрита. Боль от артрита происходит из-за воспаления, которое происходит вокруг сустава, повреждения сустава от болезней, износ суставов, напряженности мышц.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6. Артрит и ревматизм.</a:t>
            </a:r>
          </a:p>
          <a:p>
            <a:r>
              <a:rPr lang="ru-RU" smtClean="0"/>
              <a:t>Артрит - повреждение суставов тела. Есть более чем 100 различных форм артрита. Боль от артрита происходит из-за воспаления, которое происходит вокруг сустава, повреждения сустава от болезней, износ суставов, напряженности мышц.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456176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5. Головная боль.</a:t>
            </a:r>
          </a:p>
          <a:p>
            <a:r>
              <a:rPr lang="ru-RU" smtClean="0"/>
              <a:t>Головная боль. Это может быть симптомом целого ряда различных заболеваний головы и шеи. </a:t>
            </a:r>
          </a:p>
          <a:p>
            <a:r>
              <a:rPr lang="ru-RU" smtClean="0"/>
              <a:t>Мозговая ткань сама по себе не чувствительны к боли, потому что ей не хватает болевых рецепторов. Скорее всего, боль вызвана нарушением боль-чувствительных структур </a:t>
            </a:r>
          </a:p>
          <a:p>
            <a:r>
              <a:rPr lang="ru-RU" smtClean="0"/>
              <a:t>по всему </a:t>
            </a:r>
          </a:p>
          <a:p>
            <a:r>
              <a:rPr lang="ru-RU" smtClean="0"/>
              <a:t>мозгу.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5. Головная боль.</a:t>
            </a:r>
          </a:p>
          <a:p>
            <a:r>
              <a:rPr lang="ru-RU" smtClean="0"/>
              <a:t>Головная боль. Это может быть симптомом целого ряда различных заболеваний головы и шеи. </a:t>
            </a:r>
          </a:p>
          <a:p>
            <a:r>
              <a:rPr lang="ru-RU" smtClean="0"/>
              <a:t>Мозговая ткань сама по себе не чувствительны к боли, потому что ей не хватает болевых рецепторов. Скорее всего, боль вызвана нарушением боль-чувствительных структур </a:t>
            </a:r>
          </a:p>
          <a:p>
            <a:r>
              <a:rPr lang="ru-RU" smtClean="0"/>
              <a:t>по всему </a:t>
            </a:r>
          </a:p>
          <a:p>
            <a:r>
              <a:rPr lang="ru-RU" smtClean="0"/>
              <a:t>мозгу.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348850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4. Болезни сердца</a:t>
            </a:r>
          </a:p>
          <a:p>
            <a:r>
              <a:rPr lang="ru-RU" smtClean="0"/>
              <a:t>Болезни сердца или кардиомиопатия является общим термином для различных заболеваний, поражающих сердце. Кардиомиопатия </a:t>
            </a:r>
          </a:p>
          <a:p>
            <a:r>
              <a:rPr lang="ru-RU" smtClean="0"/>
              <a:t>буквально означает "болезнь сердечной</a:t>
            </a:r>
          </a:p>
          <a:p>
            <a:r>
              <a:rPr lang="ru-RU" smtClean="0"/>
              <a:t> мышцы» (мио = мышцы, Pathy = болезнь) Это ухудшение функции миокарда (т.е., фактически сердечной мышцы) по любой причине. Люди с кардиомиопатией, нередко подвергаются опасности аритмии  или внезапной </a:t>
            </a:r>
          </a:p>
          <a:p>
            <a:r>
              <a:rPr lang="ru-RU" smtClean="0"/>
              <a:t>сердечной смерти. Исследование</a:t>
            </a:r>
          </a:p>
          <a:p>
            <a:r>
              <a:rPr lang="ru-RU" smtClean="0"/>
              <a:t> болезней  показывают,</a:t>
            </a:r>
          </a:p>
          <a:p>
            <a:r>
              <a:rPr lang="ru-RU" smtClean="0"/>
              <a:t> что женщины, которые страдают</a:t>
            </a:r>
          </a:p>
          <a:p>
            <a:r>
              <a:rPr lang="ru-RU" smtClean="0"/>
              <a:t> от сердечно-сосудистых заболеваний</a:t>
            </a:r>
          </a:p>
          <a:p>
            <a:r>
              <a:rPr lang="ru-RU" smtClean="0"/>
              <a:t> обычно страдают от форм, которые</a:t>
            </a:r>
          </a:p>
          <a:p>
            <a:r>
              <a:rPr lang="ru-RU" smtClean="0"/>
              <a:t> влияют на кровеносные сосуды в </a:t>
            </a:r>
          </a:p>
          <a:p>
            <a:r>
              <a:rPr lang="ru-RU" smtClean="0"/>
              <a:t>то время как мужчины обычно</a:t>
            </a:r>
          </a:p>
          <a:p>
            <a:r>
              <a:rPr lang="ru-RU" smtClean="0"/>
              <a:t> страдают от формы, которые</a:t>
            </a:r>
          </a:p>
          <a:p>
            <a:r>
              <a:rPr lang="ru-RU" smtClean="0"/>
              <a:t> влияют на сердечную мышцу.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4. Болезни сердца</a:t>
            </a:r>
          </a:p>
          <a:p>
            <a:r>
              <a:rPr lang="ru-RU" smtClean="0"/>
              <a:t>Болезни сердца или кардиомиопатия является общим термином для различных заболеваний, поражающих сердце. Кардиомиопатия </a:t>
            </a:r>
          </a:p>
          <a:p>
            <a:r>
              <a:rPr lang="ru-RU" smtClean="0"/>
              <a:t>буквально означает "болезнь сердечной</a:t>
            </a:r>
          </a:p>
          <a:p>
            <a:r>
              <a:rPr lang="ru-RU" smtClean="0"/>
              <a:t> мышцы» (мио = мышцы, Pathy = болезнь) Это ухудшение функции миокарда (т.е., фактически сердечной мышцы) по любой причине. Люди с кардиомиопатией, нередко подвергаются опасности аритмии  или внезапной </a:t>
            </a:r>
          </a:p>
          <a:p>
            <a:r>
              <a:rPr lang="ru-RU" smtClean="0"/>
              <a:t>сердечной смерти. Исследование</a:t>
            </a:r>
          </a:p>
          <a:p>
            <a:r>
              <a:rPr lang="ru-RU" smtClean="0"/>
              <a:t> болезней  показывают,</a:t>
            </a:r>
          </a:p>
          <a:p>
            <a:r>
              <a:rPr lang="ru-RU" smtClean="0"/>
              <a:t> что женщины, которые страдают</a:t>
            </a:r>
          </a:p>
          <a:p>
            <a:r>
              <a:rPr lang="ru-RU" smtClean="0"/>
              <a:t> от сердечно-сосудистых заболеваний</a:t>
            </a:r>
          </a:p>
          <a:p>
            <a:r>
              <a:rPr lang="ru-RU" smtClean="0"/>
              <a:t> обычно страдают от форм, которые</a:t>
            </a:r>
          </a:p>
          <a:p>
            <a:r>
              <a:rPr lang="ru-RU" smtClean="0"/>
              <a:t> влияют на кровеносные сосуды в </a:t>
            </a:r>
          </a:p>
          <a:p>
            <a:r>
              <a:rPr lang="ru-RU" smtClean="0"/>
              <a:t>то время как мужчины обычно</a:t>
            </a:r>
          </a:p>
          <a:p>
            <a:r>
              <a:rPr lang="ru-RU" smtClean="0"/>
              <a:t> страдают от формы, которые</a:t>
            </a:r>
          </a:p>
          <a:p>
            <a:r>
              <a:rPr lang="ru-RU" smtClean="0"/>
              <a:t> влияют на сердечную мышцу.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43607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3. Аллергия.</a:t>
            </a:r>
          </a:p>
          <a:p>
            <a:r>
              <a:rPr lang="ru-RU" smtClean="0"/>
              <a:t>Аллергия - повышенная чувствительность, расстройство иммунной системы. Аллергические реакции возникают обычно на безвредные для окружающей среды веществ известные как аллергены, эти реакции предсказуемы и быстры. Она характеризуется чрезмерной активацией определенных белых кровяных клеток, называемых базофилы, вызывая крайнюю воспалительную реакцию.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3. Аллергия.</a:t>
            </a:r>
          </a:p>
          <a:p>
            <a:r>
              <a:rPr lang="ru-RU" smtClean="0"/>
              <a:t>Аллергия - повышенная чувствительность, расстройство иммунной системы. Аллергические реакции возникают обычно на безвредные для окружающей среды веществ известные как аллергены, эти реакции предсказуемы и быстры. Она характеризуется чрезмерной активацией определенных белых кровяных клеток, называемых базофилы, вызывая крайнюю воспалительную реакцию.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420384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2. Грипп / ОРВИ.</a:t>
            </a:r>
          </a:p>
          <a:p>
            <a:r>
              <a:rPr lang="ru-RU" smtClean="0"/>
              <a:t>Простуда это вирусное инфекционное заболевание верхних дыхательных путей, вызванные прежде всего риновирусами и коронавирусами.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2. Грипп / ОРВИ.</a:t>
            </a:r>
          </a:p>
          <a:p>
            <a:r>
              <a:rPr lang="ru-RU" smtClean="0"/>
              <a:t>Простуда это вирусное инфекционное заболевание верхних дыхательных путей, вызванные прежде всего риновирусами и коронавирусами.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976059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1. Кариес.</a:t>
            </a:r>
          </a:p>
          <a:p>
            <a:r>
              <a:rPr lang="ru-RU" smtClean="0"/>
              <a:t>Самым распространенным заболеванием в мире являются заболевания пародонта, десен, костей. Кариес зубов представляет собой заболевание, при котором бактериальные процессы повреждают жесткие ткани.</a:t>
            </a:r>
          </a:p>
          <a:p>
            <a:r>
              <a:rPr lang="ru-RU" smtClean="0"/>
              <a:t>Почти каждый человек в мире в течение жизни имеет заболевание полости рта.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1. Кариес.</a:t>
            </a:r>
          </a:p>
          <a:p>
            <a:r>
              <a:rPr lang="ru-RU" smtClean="0"/>
              <a:t>Самым распространенным заболеванием в мире являются заболевания пародонта, десен, костей. Кариес зубов представляет собой заболевание, при котором бактериальные процессы повреждают жесткие ткани.</a:t>
            </a:r>
          </a:p>
          <a:p>
            <a:r>
              <a:rPr lang="ru-RU" smtClean="0"/>
              <a:t>Почти каждый человек в мире в течение жизни имеет заболевание полости рта.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0645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Особую тревогу вызывает состояние здоровья молодежи, детей и подростков. Совершенно здоровых, гармонично развитых детей – не более 2–3 %. Еще 14–15 % детей – практически здоровы, а у 35–40 % имеются различные хронические заболевания. Не менее половины детей имеют те или иные функциональные отклонения. Данные медицинских осмотров </a:t>
            </a:r>
          </a:p>
          <a:p>
            <a:r>
              <a:rPr lang="ru-RU" smtClean="0"/>
              <a:t>свидетельствуют о том, что за </a:t>
            </a:r>
          </a:p>
          <a:p>
            <a:r>
              <a:rPr lang="ru-RU" smtClean="0"/>
              <a:t>период обучения в школе</a:t>
            </a:r>
          </a:p>
          <a:p>
            <a:r>
              <a:rPr lang="ru-RU" smtClean="0"/>
              <a:t> состояние здоровья детей </a:t>
            </a:r>
          </a:p>
          <a:p>
            <a:r>
              <a:rPr lang="ru-RU" smtClean="0"/>
              <a:t>ухудшается в 4–5 раз. Так, к</a:t>
            </a:r>
          </a:p>
          <a:p>
            <a:r>
              <a:rPr lang="ru-RU" smtClean="0"/>
              <a:t> моменту окончания средней</a:t>
            </a:r>
          </a:p>
          <a:p>
            <a:r>
              <a:rPr lang="ru-RU" smtClean="0"/>
              <a:t> школы каждый четвертый </a:t>
            </a:r>
          </a:p>
          <a:p>
            <a:r>
              <a:rPr lang="ru-RU" smtClean="0"/>
              <a:t>Выпускник имеет патологию</a:t>
            </a:r>
          </a:p>
          <a:p>
            <a:r>
              <a:rPr lang="ru-RU" smtClean="0"/>
              <a:t> сердечно-сосудистой </a:t>
            </a:r>
          </a:p>
          <a:p>
            <a:r>
              <a:rPr lang="ru-RU" smtClean="0"/>
              <a:t>системы, а каждый третий </a:t>
            </a:r>
          </a:p>
          <a:p>
            <a:r>
              <a:rPr lang="ru-RU" smtClean="0"/>
              <a:t>– близорукость, нарушение </a:t>
            </a:r>
          </a:p>
          <a:p>
            <a:r>
              <a:rPr lang="ru-RU" smtClean="0"/>
              <a:t>осанки.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Особую тревогу вызывает состояние здоровья молодежи, детей и подростков. Совершенно здоровых, гармонично развитых детей – не более 2–3 %. Еще 14–15 % детей – практически здоровы, а у 35–40 % имеются различные хронические заболевания. Не менее половины детей имеют те или иные функциональные отклонения. Данные медицинских осмотров </a:t>
            </a:r>
          </a:p>
          <a:p>
            <a:r>
              <a:rPr lang="ru-RU" smtClean="0"/>
              <a:t>свидетельствуют о том, что за </a:t>
            </a:r>
          </a:p>
          <a:p>
            <a:r>
              <a:rPr lang="ru-RU" smtClean="0"/>
              <a:t>период обучения в школе</a:t>
            </a:r>
          </a:p>
          <a:p>
            <a:r>
              <a:rPr lang="ru-RU" smtClean="0"/>
              <a:t> состояние здоровья детей </a:t>
            </a:r>
          </a:p>
          <a:p>
            <a:r>
              <a:rPr lang="ru-RU" smtClean="0"/>
              <a:t>ухудшается в 4–5 раз. Так, к</a:t>
            </a:r>
          </a:p>
          <a:p>
            <a:r>
              <a:rPr lang="ru-RU" smtClean="0"/>
              <a:t> моменту окончания средней</a:t>
            </a:r>
          </a:p>
          <a:p>
            <a:r>
              <a:rPr lang="ru-RU" smtClean="0"/>
              <a:t> школы каждый четвертый </a:t>
            </a:r>
          </a:p>
          <a:p>
            <a:r>
              <a:rPr lang="ru-RU" smtClean="0"/>
              <a:t>Выпускник имеет патологию</a:t>
            </a:r>
          </a:p>
          <a:p>
            <a:r>
              <a:rPr lang="ru-RU" smtClean="0"/>
              <a:t> сердечно-сосудистой </a:t>
            </a:r>
          </a:p>
          <a:p>
            <a:r>
              <a:rPr lang="ru-RU" smtClean="0"/>
              <a:t>системы, а каждый третий </a:t>
            </a:r>
          </a:p>
          <a:p>
            <a:r>
              <a:rPr lang="ru-RU" smtClean="0"/>
              <a:t>– близорукость, нарушение </a:t>
            </a:r>
          </a:p>
          <a:p>
            <a:r>
              <a:rPr lang="ru-RU" smtClean="0"/>
              <a:t>осанки.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966136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Особое место среди школьной патологии занимает детский травматизм. Наиболее часто среди учащихся встречаются черепно-мозговые травмы, переломы костей конечностей, раны, вывихи, растяжения связок, ушибы. Большинство подобных травм (до 60 %) возникает во внеурочное время: на переменах в школе и во время игр – во дворе, на спортплощадке, на улице. Серьезную угрозу здоровью детей представляет дорожно-транспортный травматизм, частота которого нарастает год от года. Особенно большое число травм приходится на средний школьный возраст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Особое место среди школьной патологии занимает детский травматизм. Наиболее часто среди учащихся встречаются черепно-мозговые травмы, переломы костей конечностей, раны, вывихи, растяжения связок, ушибы. Большинство подобных травм (до 60 %) возникает во внеурочное время: на переменах в школе и во время игр – во дворе, на спортплощадке, на улице. Серьезную угрозу здоровью детей представляет дорожно-транспортный травматизм, частота которого нарастает год от года. Особенно большое число травм приходится на средний школьный возраст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484753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Причиной многих заболеваний все чаще становятся гиподинамия, психоэмоциональный стресс, информационное перенасыщение. В современной России складывается особенно неблагоприятная динамика демографических показателей за последние 15 лет. Средняя продолжительность жизни в нашей стране составляет : для женщин – 77,2, год, для мужчин – 65,6 лет. Такая большая разница может быть объяснима распространенностью среди мужчин привычек нездорового образа жизни. </a:t>
            </a:r>
          </a:p>
          <a:p>
            <a:r>
              <a:rPr lang="ru-RU" smtClean="0"/>
              <a:t>Основными причинами смертности</a:t>
            </a:r>
          </a:p>
          <a:p>
            <a:r>
              <a:rPr lang="ru-RU" smtClean="0"/>
              <a:t> в нашей стране остаются </a:t>
            </a:r>
          </a:p>
          <a:p>
            <a:r>
              <a:rPr lang="ru-RU" smtClean="0"/>
              <a:t>сердечно-сосудистые и </a:t>
            </a:r>
          </a:p>
          <a:p>
            <a:r>
              <a:rPr lang="ru-RU" smtClean="0"/>
              <a:t>онкологические заболевания,</a:t>
            </a:r>
          </a:p>
          <a:p>
            <a:r>
              <a:rPr lang="ru-RU" smtClean="0"/>
              <a:t> травмы и несчастные случаи,</a:t>
            </a:r>
          </a:p>
          <a:p>
            <a:r>
              <a:rPr lang="ru-RU" smtClean="0"/>
              <a:t> что является следствием </a:t>
            </a:r>
          </a:p>
          <a:p>
            <a:r>
              <a:rPr lang="ru-RU" smtClean="0"/>
              <a:t>нездорового образа жизни и </a:t>
            </a:r>
          </a:p>
          <a:p>
            <a:r>
              <a:rPr lang="ru-RU" smtClean="0"/>
              <a:t>злоупотребления психоактивными </a:t>
            </a:r>
          </a:p>
          <a:p>
            <a:r>
              <a:rPr lang="ru-RU" smtClean="0"/>
              <a:t>веществами – алкоголем, табаком, </a:t>
            </a:r>
          </a:p>
          <a:p>
            <a:r>
              <a:rPr lang="ru-RU" smtClean="0"/>
              <a:t>наркотиками.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Причиной многих заболеваний все чаще становятся гиподинамия, психоэмоциональный стресс, информационное перенасыщение. В современной России складывается особенно неблагоприятная динамика демографических показателей за последние 15 лет. Средняя продолжительность жизни в нашей стране составляет : для женщин – 77,2, год, для мужчин – 65,6 лет. Такая большая разница может быть объяснима распространенностью среди мужчин привычек нездорового образа жизни. </a:t>
            </a:r>
          </a:p>
          <a:p>
            <a:r>
              <a:rPr lang="ru-RU" smtClean="0"/>
              <a:t>Основными причинами смертности</a:t>
            </a:r>
          </a:p>
          <a:p>
            <a:r>
              <a:rPr lang="ru-RU" smtClean="0"/>
              <a:t> в нашей стране остаются </a:t>
            </a:r>
          </a:p>
          <a:p>
            <a:r>
              <a:rPr lang="ru-RU" smtClean="0"/>
              <a:t>сердечно-сосудистые и </a:t>
            </a:r>
          </a:p>
          <a:p>
            <a:r>
              <a:rPr lang="ru-RU" smtClean="0"/>
              <a:t>онкологические заболевания,</a:t>
            </a:r>
          </a:p>
          <a:p>
            <a:r>
              <a:rPr lang="ru-RU" smtClean="0"/>
              <a:t> травмы и несчастные случаи,</a:t>
            </a:r>
          </a:p>
          <a:p>
            <a:r>
              <a:rPr lang="ru-RU" smtClean="0"/>
              <a:t> что является следствием </a:t>
            </a:r>
          </a:p>
          <a:p>
            <a:r>
              <a:rPr lang="ru-RU" smtClean="0"/>
              <a:t>нездорового образа жизни и </a:t>
            </a:r>
          </a:p>
          <a:p>
            <a:r>
              <a:rPr lang="ru-RU" smtClean="0"/>
              <a:t>злоупотребления психоактивными </a:t>
            </a:r>
          </a:p>
          <a:p>
            <a:r>
              <a:rPr lang="ru-RU" smtClean="0"/>
              <a:t>веществами – алкоголем, табаком, </a:t>
            </a:r>
          </a:p>
          <a:p>
            <a:r>
              <a:rPr lang="ru-RU" smtClean="0"/>
              <a:t>наркотиками.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566933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964471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Проблема сохранения здоровья населения особенно актуальна в современном обществе, отличающемся негативной характеристикой основных демографических показателей наряду с прогрессирующим распространением алкоголизма, наркотоксикомании и заболеваний, передающихся половым путем.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Проблема сохранения здоровья населения особенно актуальна в современном обществе, отличающемся негативной характеристикой основных демографических показателей наряду с прогрессирующим распространением алкоголизма, наркотоксикомании и заболеваний, передающихся половым путем.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574895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Непосредственно с проблемами поддержания здоровья связаны демографические проблемы. Рост численности населения Земли подвержен определенным закономерностям. Так, демографы отмечают, что при низком уровне промышленного развития рождаемость и смертность достаточно высоки, вследствие чего численность населения растет медленно. В высокоразвитом индустриальном обществе рождаемость снижается и темпы роста численности населения тоже снижаются. В то же время в высокоразвитых странах снижается смертность и растет продолжительность жизни, что приводит к увеличению численности населения. Так, средняя продолжительность жизни в некоторых странах свыше 80 лет (Андорра, Макао, Япония, Австралия и др.).</a:t>
            </a:r>
          </a:p>
          <a:p>
            <a:r>
              <a:rPr lang="ru-RU" smtClean="0"/>
              <a:t>«Здоровье не все, но все без здоровья – ничто»   Сократ.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Непосредственно с проблемами поддержания здоровья связаны демографические проблемы. Рост численности населения Земли подвержен определенным закономерностям. Так, демографы отмечают, что при низком уровне промышленного развития рождаемость и смертность достаточно высоки, вследствие чего численность населения растет медленно. В высокоразвитом индустриальном обществе рождаемость снижается и темпы роста численности населения тоже снижаются. В то же время в высокоразвитых странах снижается смертность и растет продолжительность жизни, что приводит к увеличению численности населения. Так, средняя продолжительность жизни в некоторых странах свыше 80 лет (Андорра, Макао, Япония, Австралия и др.).</a:t>
            </a:r>
          </a:p>
          <a:p>
            <a:r>
              <a:rPr lang="ru-RU" smtClean="0"/>
              <a:t>«Здоровье не все, но все без здоровья – ничто»   Сократ.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125868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219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Самые распространенные</a:t>
            </a:r>
          </a:p>
          <a:p>
            <a:r>
              <a:rPr lang="ru-RU" smtClean="0"/>
              <a:t> причины смерти в мире.</a:t>
            </a:r>
          </a:p>
          <a:p>
            <a:endParaRPr lang="ru-RU" smtClean="0"/>
          </a:p>
          <a:p>
            <a:r>
              <a:rPr lang="ru-RU" smtClean="0"/>
              <a:t>Около 50-80% смертей при пожаре чаще всего происходят из-за отравления дымом, а не из-за получения ожогов, но в целом в России этот фактор уносит тысячи человеческих жизней ежегодно. Шанс смерти: 1 к  1 116.</a:t>
            </a:r>
          </a:p>
          <a:p>
            <a:r>
              <a:rPr lang="ru-RU" smtClean="0"/>
              <a:t>10. Пожар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Самые распространенные</a:t>
            </a:r>
          </a:p>
          <a:p>
            <a:r>
              <a:rPr lang="ru-RU" smtClean="0"/>
              <a:t> причины смерти в мире.</a:t>
            </a:r>
          </a:p>
          <a:p>
            <a:endParaRPr lang="ru-RU" smtClean="0"/>
          </a:p>
          <a:p>
            <a:r>
              <a:rPr lang="ru-RU" smtClean="0"/>
              <a:t>Около 50-80% смертей при пожаре чаще всего происходят из-за отравления дымом, а не из-за получения ожогов, но в целом в России этот фактор уносит тысячи человеческих жизней ежегодно. Шанс смерти: 1 к  1 116.</a:t>
            </a:r>
          </a:p>
          <a:p>
            <a:r>
              <a:rPr lang="ru-RU" smtClean="0"/>
              <a:t>10. Пожар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144426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9. Огнестрельное </a:t>
            </a:r>
          </a:p>
          <a:p>
            <a:r>
              <a:rPr lang="ru-RU" smtClean="0"/>
              <a:t>ранение</a:t>
            </a:r>
          </a:p>
          <a:p>
            <a:r>
              <a:rPr lang="ru-RU" smtClean="0"/>
              <a:t>Конечно, опасность быть застреленным может возникнуть в любой стране, но риск увеличивается в США, Гватемале, Бразилии и Южной Африке. Шанс смерти: 1 к 325.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9. Огнестрельное </a:t>
            </a:r>
          </a:p>
          <a:p>
            <a:r>
              <a:rPr lang="ru-RU" smtClean="0"/>
              <a:t>ранение</a:t>
            </a:r>
          </a:p>
          <a:p>
            <a:r>
              <a:rPr lang="ru-RU" smtClean="0"/>
              <a:t>Конечно, опасность быть застреленным может возникнуть в любой стране, но риск увеличивается в США, Гватемале, Бразилии и Южной Африке. Шанс смерти: 1 к 325.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40868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8. Падение</a:t>
            </a:r>
          </a:p>
          <a:p>
            <a:r>
              <a:rPr lang="ru-RU" smtClean="0"/>
              <a:t>Это ведущая причина смерти среди детей и пожилых людей. Шанс смерти: </a:t>
            </a:r>
          </a:p>
          <a:p>
            <a:r>
              <a:rPr lang="ru-RU" smtClean="0"/>
              <a:t>1 к 246.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8. Падение</a:t>
            </a:r>
          </a:p>
          <a:p>
            <a:r>
              <a:rPr lang="ru-RU" smtClean="0"/>
              <a:t>Это ведущая причина смерти среди детей и пожилых людей. Шанс смерти: </a:t>
            </a:r>
          </a:p>
          <a:p>
            <a:r>
              <a:rPr lang="ru-RU" smtClean="0"/>
              <a:t>1 к 246.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6303933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7. Суицид</a:t>
            </a:r>
          </a:p>
          <a:p>
            <a:r>
              <a:rPr lang="ru-RU" smtClean="0"/>
              <a:t>Каждые 40 секунд в мире происходит одно самоубийство, а каждый год преднамеренно лишают себя жизни примерно 1 миллион человек. Шанс смерти: 1 к 121.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7. Суицид</a:t>
            </a:r>
          </a:p>
          <a:p>
            <a:r>
              <a:rPr lang="ru-RU" smtClean="0"/>
              <a:t>Каждые 40 секунд в мире происходит одно самоубийство, а каждый год преднамеренно лишают себя жизни примерно 1 миллион человек. Шанс смерти: 1 к 121.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0785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6. Автокатастрофа</a:t>
            </a:r>
          </a:p>
          <a:p>
            <a:r>
              <a:rPr lang="ru-RU" smtClean="0"/>
              <a:t>Автомобильные аварии являются самой частой причиной летального исхода. Из-за них ежегодно погибают около 50,000 россиян. Шанс смерти: 1 к 100.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6. Автокатастрофа</a:t>
            </a:r>
          </a:p>
          <a:p>
            <a:r>
              <a:rPr lang="ru-RU" smtClean="0"/>
              <a:t>Автомобильные аварии являются самой частой причиной летального исхода. Из-за них ежегодно погибают около 50,000 россиян. Шанс смерти: 1 к 100.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16757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5. Случайная травма</a:t>
            </a:r>
          </a:p>
          <a:p>
            <a:r>
              <a:rPr lang="ru-RU" smtClean="0"/>
              <a:t>По этой причине происходят около 30 миллионов обращений в скорую неотложную помощь, а погибают в результате подобных обстоятельств примерно 100 000 человек в год. Шанс смерти: 1 к 36.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5. Случайная травма</a:t>
            </a:r>
          </a:p>
          <a:p>
            <a:r>
              <a:rPr lang="ru-RU" smtClean="0"/>
              <a:t>По этой причине происходят около 30 миллионов обращений в скорую неотложную помощь, а погибают в результате подобных обстоятельств примерно 100 000 человек в год. Шанс смерти: 1 к 36.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26041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4. Инсульт</a:t>
            </a:r>
          </a:p>
          <a:p>
            <a:r>
              <a:rPr lang="ru-RU" smtClean="0"/>
              <a:t>Для жителей развитых стран это одна из самых актуальных проблем. Шанс </a:t>
            </a:r>
          </a:p>
          <a:p>
            <a:r>
              <a:rPr lang="ru-RU" smtClean="0"/>
              <a:t>гибели составляет: 1 к 23.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4. Инсульт</a:t>
            </a:r>
          </a:p>
          <a:p>
            <a:r>
              <a:rPr lang="ru-RU" smtClean="0"/>
              <a:t>Для жителей развитых стран это одна из самых актуальных проблем. Шанс </a:t>
            </a:r>
          </a:p>
          <a:p>
            <a:r>
              <a:rPr lang="ru-RU" smtClean="0"/>
              <a:t>гибели составляет: 1 к 23.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628639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3. Рак</a:t>
            </a:r>
          </a:p>
          <a:p>
            <a:r>
              <a:rPr lang="ru-RU" smtClean="0"/>
              <a:t>В последнее время риск заболеть раком становится таким же неизбежным, как смерть и налоги. </a:t>
            </a:r>
          </a:p>
          <a:p>
            <a:r>
              <a:rPr lang="ru-RU" smtClean="0"/>
              <a:t>Шанс смерти:</a:t>
            </a:r>
          </a:p>
          <a:p>
            <a:r>
              <a:rPr lang="ru-RU" smtClean="0"/>
              <a:t>         1 к 7.         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3. Рак</a:t>
            </a:r>
          </a:p>
          <a:p>
            <a:r>
              <a:rPr lang="ru-RU" smtClean="0"/>
              <a:t>В последнее время риск заболеть раком становится таким же неизбежным, как смерть и налоги. </a:t>
            </a:r>
          </a:p>
          <a:p>
            <a:r>
              <a:rPr lang="ru-RU" smtClean="0"/>
              <a:t>Шанс смерти:</a:t>
            </a:r>
          </a:p>
          <a:p>
            <a:r>
              <a:rPr lang="ru-RU" smtClean="0"/>
              <a:t>         1 к 7.          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75486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Согласно определению Всемирной организации здравоохранения (ВОЗ), «здоровье – это состояние физического, духовного и социального благополучия, не сводящееся к отсутствию болезни». Это «такое состояние организма человека, когда функции всех его органов и систем уравновешены с внешней средой и отсутствуют какие-либо болезненные изменения».</a:t>
            </a:r>
          </a:p>
          <a:p>
            <a:r>
              <a:rPr lang="ru-RU" smtClean="0"/>
              <a:t>Различают индивидуальное здоровье (человека) и коллективное здоровье (семьи, профессиональной группы, социального слоя, населения).</a:t>
            </a:r>
          </a:p>
          <a:p>
            <a:r>
              <a:rPr lang="ru-RU" smtClean="0"/>
              <a:t> Здоровье человека давно стало не только его личной проблемой, но и критерием жизни в различных странах мира.</a:t>
            </a:r>
          </a:p>
          <a:p>
            <a:r>
              <a:rPr lang="ru-RU" smtClean="0"/>
              <a:t>Здоровье</a:t>
            </a:r>
          </a:p>
          <a:p>
            <a:r>
              <a:rPr lang="ru-RU" smtClean="0"/>
              <a:t>Коллективное</a:t>
            </a:r>
          </a:p>
          <a:p>
            <a:r>
              <a:rPr lang="ru-RU" smtClean="0"/>
              <a:t>Индивидуальное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Согласно определению Всемирной организации здравоохранения (ВОЗ), «здоровье – это состояние физического, духовного и социального благополучия, не сводящееся к отсутствию болезни». Это «такое состояние организма человека, когда функции всех его органов и систем уравновешены с внешней средой и отсутствуют какие-либо болезненные изменения».</a:t>
            </a:r>
          </a:p>
          <a:p>
            <a:r>
              <a:rPr lang="ru-RU" smtClean="0"/>
              <a:t>Различают индивидуальное здоровье (человека) и коллективное здоровье (семьи, профессиональной группы, социального слоя, населения).</a:t>
            </a:r>
          </a:p>
          <a:p>
            <a:r>
              <a:rPr lang="ru-RU" smtClean="0"/>
              <a:t> Здоровье человека давно стало не только его личной проблемой, но и критерием жизни в различных странах мира.</a:t>
            </a:r>
          </a:p>
          <a:p>
            <a:r>
              <a:rPr lang="ru-RU" smtClean="0"/>
              <a:t>Здоровье</a:t>
            </a:r>
          </a:p>
          <a:p>
            <a:r>
              <a:rPr lang="ru-RU" smtClean="0"/>
              <a:t>Коллективное</a:t>
            </a:r>
          </a:p>
          <a:p>
            <a:r>
              <a:rPr lang="ru-RU" smtClean="0"/>
              <a:t>Индивидуальное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314409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2. Болезни</a:t>
            </a:r>
          </a:p>
          <a:p>
            <a:r>
              <a:rPr lang="ru-RU" smtClean="0"/>
              <a:t> сердца</a:t>
            </a:r>
          </a:p>
          <a:p>
            <a:r>
              <a:rPr lang="ru-RU" smtClean="0"/>
              <a:t>Болезни сердца и сосудов стали самой частой и главной причиной смерти людей во всём мире. Шанс смерти:</a:t>
            </a:r>
          </a:p>
          <a:p>
            <a:r>
              <a:rPr lang="ru-RU" smtClean="0"/>
              <a:t> 1 к 5.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2. Болезни</a:t>
            </a:r>
          </a:p>
          <a:p>
            <a:r>
              <a:rPr lang="ru-RU" smtClean="0"/>
              <a:t> сердца</a:t>
            </a:r>
          </a:p>
          <a:p>
            <a:r>
              <a:rPr lang="ru-RU" smtClean="0"/>
              <a:t>Болезни сердца и сосудов стали самой частой и главной причиной смерти людей во всём мире. Шанс смерти:</a:t>
            </a:r>
          </a:p>
          <a:p>
            <a:r>
              <a:rPr lang="ru-RU" smtClean="0"/>
              <a:t> 1 к 5.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145663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Предел </a:t>
            </a:r>
          </a:p>
          <a:p>
            <a:r>
              <a:rPr lang="ru-RU" smtClean="0"/>
              <a:t>Хейфлика</a:t>
            </a:r>
          </a:p>
          <a:p>
            <a:r>
              <a:rPr lang="ru-RU" smtClean="0"/>
              <a:t>Даже если человек не погибнет от болезни, несчастного случая или насильственной смерти, то его клетки в какой-то момент перестают делиться, будут разрушаться и, в конце концов, умрут. Это явление известно под названием «Предел Хейфлика» (в честь открывшего это явление Леонарда Хейфлика). Хотя современные достижения в генетике могут продлить этот процесс, исследования показали, что в настоящее время максимальная продолжительность жизни для человека составляет около 125 лет.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Предел </a:t>
            </a:r>
          </a:p>
          <a:p>
            <a:r>
              <a:rPr lang="ru-RU" smtClean="0"/>
              <a:t>Хейфлика</a:t>
            </a:r>
          </a:p>
          <a:p>
            <a:r>
              <a:rPr lang="ru-RU" smtClean="0"/>
              <a:t>Даже если человек не погибнет от болезни, несчастного случая или насильственной смерти, то его клетки в какой-то момент перестают делиться, будут разрушаться и, в конце концов, умрут. Это явление известно под названием «Предел Хейфлика» (в честь открывшего это явление Леонарда Хейфлика). Хотя современные достижения в генетике могут продлить этот процесс, исследования показали, что в настоящее время максимальная продолжительность жизни для человека составляет около 125 лет.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90699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Состояние здоровья зависит более чем на 50 % от индивидуального образа жизни, от влияния факторов окружающей среды – на 25 %. Это свидетельствует о том, что резерв в сохранении здоровья человека заложен в организации его образа жизни, который зависит от его воли.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Состояние здоровья зависит более чем на 50 % от индивидуального образа жизни, от влияния факторов окружающей среды – на 25 %. Это свидетельствует о том, что резерв в сохранении здоровья человека заложен в организации его образа жизни, который зависит от его воли.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086676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smtClean="0"/>
              <a:t>СПАСИБО</a:t>
            </a:r>
          </a:p>
          <a:p>
            <a:r>
              <a:rPr lang="uk-UA" smtClean="0"/>
              <a:t> ЗА </a:t>
            </a:r>
          </a:p>
          <a:p>
            <a:r>
              <a:rPr lang="uk-UA" smtClean="0"/>
              <a:t>ВНИМАНИЕ!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uk-UA" smtClean="0"/>
              <a:t>СПАСИБО</a:t>
            </a:r>
          </a:p>
          <a:p>
            <a:r>
              <a:rPr lang="uk-UA" smtClean="0"/>
              <a:t> ЗА </a:t>
            </a:r>
          </a:p>
          <a:p>
            <a:r>
              <a:rPr lang="uk-UA" smtClean="0"/>
              <a:t>ВНИМАНИЕ!</a:t>
            </a:r>
          </a:p>
          <a:p>
            <a:r>
              <a:rPr lang="pl-PL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91028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Основными показателями удобства и достатка человеческой жизни являются:</a:t>
            </a:r>
          </a:p>
          <a:p>
            <a:r>
              <a:rPr lang="ru-RU" smtClean="0"/>
              <a:t>♦ состояние системы здравоохранения;</a:t>
            </a:r>
          </a:p>
          <a:p>
            <a:r>
              <a:rPr lang="ru-RU" smtClean="0"/>
              <a:t>♦ санитарные условия и </a:t>
            </a:r>
          </a:p>
          <a:p>
            <a:r>
              <a:rPr lang="ru-RU" smtClean="0"/>
              <a:t>окружающая среда;</a:t>
            </a:r>
          </a:p>
          <a:p>
            <a:r>
              <a:rPr lang="ru-RU" smtClean="0"/>
              <a:t>♦ процент истощенных малолетних детей;</a:t>
            </a:r>
          </a:p>
          <a:p>
            <a:r>
              <a:rPr lang="ru-RU" smtClean="0"/>
              <a:t>♦ отношение к женщине в обществе;</a:t>
            </a:r>
          </a:p>
          <a:p>
            <a:r>
              <a:rPr lang="ru-RU" smtClean="0"/>
              <a:t>♦ уровень грамотности населения;</a:t>
            </a:r>
          </a:p>
          <a:p>
            <a:r>
              <a:rPr lang="ru-RU" smtClean="0"/>
              <a:t>Здоровье населения определяют </a:t>
            </a:r>
          </a:p>
          <a:p>
            <a:r>
              <a:rPr lang="ru-RU" smtClean="0"/>
              <a:t>и социальные факторы:</a:t>
            </a:r>
          </a:p>
          <a:p>
            <a:r>
              <a:rPr lang="ru-RU" smtClean="0"/>
              <a:t>♦ защищенность населения (политическая, правовая, юридическая);</a:t>
            </a:r>
          </a:p>
          <a:p>
            <a:r>
              <a:rPr lang="ru-RU" smtClean="0"/>
              <a:t>♦ реализация прав на труд, образование, здравоохранение, отдых, информацию и др.;</a:t>
            </a:r>
          </a:p>
          <a:p>
            <a:r>
              <a:rPr lang="ru-RU" smtClean="0"/>
              <a:t>♦ характер питания (его достаточность и полноценность);</a:t>
            </a:r>
          </a:p>
          <a:p>
            <a:r>
              <a:rPr lang="ru-RU" smtClean="0"/>
              <a:t>♦ реальная заработная плата и условия труда;</a:t>
            </a:r>
          </a:p>
          <a:p>
            <a:r>
              <a:rPr lang="ru-RU" smtClean="0"/>
              <a:t>♦ жилищные условия и т. д.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Основными показателями удобства и достатка человеческой жизни являются:</a:t>
            </a:r>
          </a:p>
          <a:p>
            <a:r>
              <a:rPr lang="ru-RU" smtClean="0"/>
              <a:t>♦ состояние системы здравоохранения;</a:t>
            </a:r>
          </a:p>
          <a:p>
            <a:r>
              <a:rPr lang="ru-RU" smtClean="0"/>
              <a:t>♦ санитарные условия и </a:t>
            </a:r>
          </a:p>
          <a:p>
            <a:r>
              <a:rPr lang="ru-RU" smtClean="0"/>
              <a:t>окружающая среда;</a:t>
            </a:r>
          </a:p>
          <a:p>
            <a:r>
              <a:rPr lang="ru-RU" smtClean="0"/>
              <a:t>♦ процент истощенных малолетних детей;</a:t>
            </a:r>
          </a:p>
          <a:p>
            <a:r>
              <a:rPr lang="ru-RU" smtClean="0"/>
              <a:t>♦ отношение к женщине в обществе;</a:t>
            </a:r>
          </a:p>
          <a:p>
            <a:r>
              <a:rPr lang="ru-RU" smtClean="0"/>
              <a:t>♦ уровень грамотности населения;</a:t>
            </a:r>
          </a:p>
          <a:p>
            <a:r>
              <a:rPr lang="ru-RU" smtClean="0"/>
              <a:t>Здоровье населения определяют </a:t>
            </a:r>
          </a:p>
          <a:p>
            <a:r>
              <a:rPr lang="ru-RU" smtClean="0"/>
              <a:t>и социальные факторы:</a:t>
            </a:r>
          </a:p>
          <a:p>
            <a:r>
              <a:rPr lang="ru-RU" smtClean="0"/>
              <a:t>♦ защищенность населения (политическая, правовая, юридическая);</a:t>
            </a:r>
          </a:p>
          <a:p>
            <a:r>
              <a:rPr lang="ru-RU" smtClean="0"/>
              <a:t>♦ реализация прав на труд, образование, здравоохранение, отдых, информацию и др.;</a:t>
            </a:r>
          </a:p>
          <a:p>
            <a:r>
              <a:rPr lang="ru-RU" smtClean="0"/>
              <a:t>♦ характер питания (его достаточность и полноценность);</a:t>
            </a:r>
          </a:p>
          <a:p>
            <a:r>
              <a:rPr lang="ru-RU" smtClean="0"/>
              <a:t>♦ реальная заработная плата и условия труда;</a:t>
            </a:r>
          </a:p>
          <a:p>
            <a:r>
              <a:rPr lang="ru-RU" smtClean="0"/>
              <a:t>♦ жилищные условия и т. д.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03542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Самые</a:t>
            </a:r>
          </a:p>
          <a:p>
            <a:r>
              <a:rPr lang="ru-RU" smtClean="0"/>
              <a:t> распространенные</a:t>
            </a:r>
          </a:p>
          <a:p>
            <a:r>
              <a:rPr lang="ru-RU" smtClean="0"/>
              <a:t> заболевания</a:t>
            </a:r>
          </a:p>
          <a:p>
            <a:r>
              <a:rPr lang="ru-RU" smtClean="0"/>
              <a:t> в мире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Самые</a:t>
            </a:r>
          </a:p>
          <a:p>
            <a:r>
              <a:rPr lang="ru-RU" smtClean="0"/>
              <a:t> распространенные</a:t>
            </a:r>
          </a:p>
          <a:p>
            <a:r>
              <a:rPr lang="ru-RU" smtClean="0"/>
              <a:t> заболевания</a:t>
            </a:r>
          </a:p>
          <a:p>
            <a:r>
              <a:rPr lang="ru-RU" smtClean="0"/>
              <a:t> в мире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2135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10. Высокое кровяное давление</a:t>
            </a:r>
          </a:p>
          <a:p>
            <a:r>
              <a:rPr lang="ru-RU" smtClean="0"/>
              <a:t>Артериальная гипертензия (HTN) или высокое кровяное давление является хроническим сердечно-сосудистым заболеванием, противоположно гипотензии. Гипертония классифицируется как первичная (основная) или вторичная. 90-95% случаев – "первичная гипертония". Оставшиеся 5-10% - (Вторичная гипертензия) вызвана другими заболеваниями, которые влияют на почки, артерии, сердце или эндокринную систему.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10. Высокое кровяное давление</a:t>
            </a:r>
          </a:p>
          <a:p>
            <a:r>
              <a:rPr lang="ru-RU" smtClean="0"/>
              <a:t>Артериальная гипертензия (HTN) или высокое кровяное давление является хроническим сердечно-сосудистым заболеванием, противоположно гипотензии. Гипертония классифицируется как первичная (основная) или вторичная. 90-95% случаев – "первичная гипертония". Оставшиеся 5-10% - (Вторичная гипертензия) вызвана другими заболеваниями, которые влияют на почки, артерии, сердце или эндокринную систему.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8411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9. Гепатит А и В.</a:t>
            </a:r>
          </a:p>
          <a:p>
            <a:r>
              <a:rPr lang="ru-RU" smtClean="0"/>
              <a:t>Гепатит А  - острое инфекционное заболевание печени, которое передается от человека к человеку при попадании в организм загрязненных продуктов питания или воды, или путем прямого контакта с инфекционным человеком. Десятки миллионов людей во всем мире заражаются вирусом гепатита каждый год. Передача вируса гепатита В происходит в результате воздействия с инфицированной кровью или другими биологическими жидкостями. Острое заболевание вызывает воспаление печени, рвоту, желтуху и редко, смерть. Хронический гепатит B может в конечном итоге привести к циррозу печени и раку печени.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9. Гепатит А и В.</a:t>
            </a:r>
          </a:p>
          <a:p>
            <a:r>
              <a:rPr lang="ru-RU" smtClean="0"/>
              <a:t>Гепатит А  - острое инфекционное заболевание печени, которое передается от человека к человеку при попадании в организм загрязненных продуктов питания или воды, или путем прямого контакта с инфекционным человеком. Десятки миллионов людей во всем мире заражаются вирусом гепатита каждый год. Передача вируса гепатита В происходит в результате воздействия с инфицированной кровью или другими биологическими жидкостями. Острое заболевание вызывает воспаление печени, рвоту, желтуху и редко, смерть. Хронический гепатит B может в конечном итоге привести к циррозу печени и раку печени.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56646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8. Диабет.</a:t>
            </a:r>
          </a:p>
          <a:p>
            <a:r>
              <a:rPr lang="ru-RU" smtClean="0"/>
              <a:t>Сахарный диабет относится к группе метаболических заболеваний, при которых человек имеет повышенное содержание сахара в крови, либо потому, что организм не вырабатывает достаточно инсулина, или потому, что клетки не реагируют на инсулин, который производится.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8. Диабет.</a:t>
            </a:r>
          </a:p>
          <a:p>
            <a:r>
              <a:rPr lang="ru-RU" smtClean="0"/>
              <a:t>Сахарный диабет относится к группе метаболических заболеваний, при которых человек имеет повышенное содержание сахара в крови, либо потому, что организм не вырабатывает достаточно инсулина, или потому, что клетки не реагируют на инсулин, который производится. 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517421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mtClean="0"/>
              <a:t>7. Проблемы с пищеварением.</a:t>
            </a:r>
          </a:p>
          <a:p>
            <a:r>
              <a:rPr lang="ru-RU" smtClean="0"/>
              <a:t>Язва желудка - открытые раневые образования и эрозии небольшого участка в слизистой оболочке, выстилающей желудок. Частой причиной является H.pylori инфекция, которая обычно снижает аппетит, в конечном итоге приводит к потере веса. H.pylori является бактерией, и поэтому лечение включает в себя прием антибиотиков в течение оговоренного периода времени.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ru-RU" smtClean="0"/>
              <a:t>7. Проблемы с пищеварением.</a:t>
            </a:r>
          </a:p>
          <a:p>
            <a:r>
              <a:rPr lang="ru-RU" smtClean="0"/>
              <a:t>Язва желудка - открытые раневые образования и эрозии небольшого участка в слизистой оболочке, выстилающей желудок. Частой причиной является H.pylori инфекция, которая обычно снижает аппетит, в конечном итоге приводит к потере веса. H.pylori является бактерией, и поэтому лечение включает в себя прием антибиотиков в течение оговоренного периода времени.</a:t>
            </a:r>
          </a:p>
          <a:p>
            <a:r>
              <a:rPr lang="ru-RU" smtClean="0"/>
              <a:t>www.sliderpoint.org</a:t>
            </a:r>
          </a:p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7065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2C44F3-4F96-4AFF-97F9-68CACDCFB125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27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BEF27-75ED-4585-B67F-632A86F32535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036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5A072-FFF5-4949-BAC8-F81DE8485122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570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EEA59-2ECF-470F-8083-E2075E069750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9372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653A2-CB4F-4008-9741-83BD042E5451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211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B4FB-0067-4543-AF37-D099C20DFC07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08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461BD-630F-4683-A340-AB694D90B076}" type="datetime1">
              <a:rPr lang="ru-RU" smtClean="0"/>
              <a:t>27.11.2015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30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32DE4-DA26-47D8-A983-3BADFBB5680C}" type="datetime1">
              <a:rPr lang="ru-RU" smtClean="0"/>
              <a:t>27.11.2015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84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21745-6D4F-4477-9070-3066E70F3408}" type="datetime1">
              <a:rPr lang="ru-RU" smtClean="0"/>
              <a:t>27.11.2015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120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20A2E-6982-41FA-B2AF-2EB808791DD2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108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F1150-3C07-444F-971E-F7B5CD28C978}" type="datetime1">
              <a:rPr lang="ru-RU" smtClean="0"/>
              <a:t>27.11.2015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1487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26822-5F2A-4831-9A2F-24E96CC17EEC}" type="datetime1">
              <a:rPr lang="ru-RU" smtClean="0"/>
              <a:t>27.11.2015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pl-PL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674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latin typeface="Courier New" pitchFamily="49" charset="0"/>
                <a:ea typeface="chs_boot" pitchFamily="34" charset="-120"/>
                <a:cs typeface="Courier New" pitchFamily="49" charset="0"/>
              </a:rPr>
              <a:t>Проблема здоровья</a:t>
            </a:r>
            <a:br>
              <a:rPr lang="ru-RU" b="1" dirty="0" smtClean="0">
                <a:latin typeface="Courier New" pitchFamily="49" charset="0"/>
                <a:ea typeface="chs_boot" pitchFamily="34" charset="-120"/>
                <a:cs typeface="Courier New" pitchFamily="49" charset="0"/>
              </a:rPr>
            </a:br>
            <a:r>
              <a:rPr lang="ru-RU" b="1" dirty="0" smtClean="0">
                <a:latin typeface="Courier New" pitchFamily="49" charset="0"/>
                <a:ea typeface="chs_boot" pitchFamily="34" charset="-120"/>
                <a:cs typeface="Courier New" pitchFamily="49" charset="0"/>
              </a:rPr>
              <a:t>человека</a:t>
            </a:r>
            <a:endParaRPr lang="ru-RU" b="1" dirty="0">
              <a:latin typeface="Courier New" pitchFamily="49" charset="0"/>
              <a:ea typeface="chs_boot" pitchFamily="34" charset="-120"/>
              <a:cs typeface="Courier New" pitchFamily="49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68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503" y="-20778"/>
            <a:ext cx="913216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366753"/>
            <a:ext cx="47525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6. Артрит и ревматизм.</a:t>
            </a:r>
          </a:p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Артрит - повреждение суставов тела. Есть более чем 100 различных форм артрита.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Боль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от артрита происходит из-за воспаления, которое происходит вокруг сустава, повреждения сустава от болезней, износ суставов, напряженности мышц.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54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878" y="0"/>
            <a:ext cx="943975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96136" y="3140968"/>
            <a:ext cx="23762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5. Головная боль.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Головная боль. Это может быть симптомом целого ряда различных заболеваний головы и шеи.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8032" y="260648"/>
            <a:ext cx="32758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Мозговая ткань сама по себе не чувствительны к боли, потому что ей не хватает болевых рецепторов. Скорее всего, боль вызвана нарушением боль-чувствительных структур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всему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мозгу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 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8055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042" y1="86767" x2="21042" y2="86767"/>
                        <a14:foregroundMark x1="13333" y1="86767" x2="35625" y2="85092"/>
                        <a14:foregroundMark x1="21875" y1="82077" x2="21875" y2="82077"/>
                        <a14:foregroundMark x1="13542" y1="82412" x2="21250" y2="46566"/>
                        <a14:foregroundMark x1="34167" y1="81072" x2="20000" y2="47906"/>
                        <a14:foregroundMark x1="64792" y1="87270" x2="92083" y2="86600"/>
                        <a14:foregroundMark x1="78750" y1="87437" x2="77083" y2="47906"/>
                        <a14:foregroundMark x1="85417" y1="80570" x2="85417" y2="80570"/>
                        <a14:foregroundMark x1="74167" y1="81072" x2="74167" y2="81072"/>
                        <a14:foregroundMark x1="75417" y1="78727" x2="75417" y2="78727"/>
                        <a14:foregroundMark x1="66458" y1="84757" x2="65417" y2="80737"/>
                        <a14:foregroundMark x1="67708" y1="80235" x2="76875" y2="55109"/>
                        <a14:foregroundMark x1="15208" y1="78559" x2="31250" y2="78559"/>
                        <a14:foregroundMark x1="25208" y1="84255" x2="21250" y2="52094"/>
                        <a14:foregroundMark x1="90833" y1="84925" x2="77083" y2="51591"/>
                        <a14:backgroundMark x1="26250" y1="71524" x2="23333" y2="57454"/>
                        <a14:backgroundMark x1="20000" y1="71189" x2="20417" y2="58961"/>
                        <a14:backgroundMark x1="82083" y1="75879" x2="78958" y2="5979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55" y="476672"/>
            <a:ext cx="4629896" cy="5758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9712" y="523395"/>
            <a:ext cx="639045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4. Болезни сердца</a:t>
            </a:r>
          </a:p>
          <a:p>
            <a:pPr algn="r"/>
            <a:r>
              <a:rPr lang="ru-RU" b="1" dirty="0">
                <a:latin typeface="Courier New" pitchFamily="49" charset="0"/>
                <a:cs typeface="Courier New" pitchFamily="49" charset="0"/>
              </a:rPr>
              <a:t>Болезни сердца или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кардиомиопатия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является общим термином для различных заболеваний, поражающих сердце. </a:t>
            </a:r>
            <a:r>
              <a:rPr lang="ru-RU" b="1" dirty="0" err="1" smtClean="0">
                <a:latin typeface="Courier New" pitchFamily="49" charset="0"/>
                <a:cs typeface="Courier New" pitchFamily="49" charset="0"/>
              </a:rPr>
              <a:t>Кардиомиопатия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буквально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означает "болезнь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сердечной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мышцы» (мио = мышцы,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Pathy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= болезнь) Это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ухудшение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функции миокарда (т.е., фактически сердечной мышцы) по любой причине. Люди с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кардиомиопатией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, нередко подвергаются опасности аритмии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или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внезапной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сердечной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смерти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. Исследование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болезней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показывают,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что женщины, которые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страдают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от сердечно-сосудистых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заболеваний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обычно страдают от форм,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которые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влияют на кровеносные сосуды в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то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время как мужчины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обычно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страдают от формы,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которые</a:t>
            </a: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влияют на сердечную мышцу. 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045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706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1520" y="188640"/>
            <a:ext cx="45365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3. Аллергия.</a:t>
            </a:r>
          </a:p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Аллергия - повышенная чувствительность, расстройство иммунной системы. Аллергические реакции возникают обычно на безвредные для окружающей среды веществ известные как аллергены, эти реакции предсказуемы и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быстры.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Она характеризуется чрезмерной активацией определенных белых кровяных клеток, называемых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базофилы,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вызывая крайнюю воспалительную реакцию.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03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51" y="0"/>
            <a:ext cx="916450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5373216"/>
            <a:ext cx="74489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Courier New" pitchFamily="49" charset="0"/>
                <a:cs typeface="Courier New" pitchFamily="49" charset="0"/>
              </a:rPr>
              <a:t>2. Грипп / ОРВИ.</a:t>
            </a:r>
          </a:p>
          <a:p>
            <a:pPr algn="r"/>
            <a:r>
              <a:rPr lang="ru-RU" b="1" dirty="0">
                <a:latin typeface="Courier New" pitchFamily="49" charset="0"/>
                <a:cs typeface="Courier New" pitchFamily="49" charset="0"/>
              </a:rPr>
              <a:t>Простуда это вирусное инфекционное заболевание верхних дыхательных путей, вызванные прежде всего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риновирусами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и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коронавирусами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32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76"/>
            <a:ext cx="9500991" cy="7103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188640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1. Кариес.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Самым распространенным заболеванием в мире являются заболевания пародонта, десен,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костей. Кариес зубов представляет собой заболевание, при котором бактериальные процессы повреждают жесткие ткани.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934670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Почти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каждый человек в мире в течение жизни имеет заболевание полости рта.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39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20688"/>
            <a:ext cx="734481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Особую тревогу вызывает состояние здоровья молодежи, детей и подростков. Совершенно здоровых, гармонично развитых детей – не более 2–3 %. Еще 14–15 % детей – практически здоровы, а у 35–40 % имеются различные хронические заболевания. Не менее половины детей имеют те или иные функциональные отклонения. Данные медицинских осмотров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свидетельствуют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 том, что за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период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обучения в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школе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состояние здоровья детей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ухудшается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 4–5 раз. Так,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к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моменту окончания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средней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школы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каждый четвертый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Выпускник имеет патологию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сердечно-сосудистой 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системы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, а каждый третий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–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близорукость, нарушение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осанки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4" b="100000" l="7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260" y="1892425"/>
            <a:ext cx="4856012" cy="5074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9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836712"/>
            <a:ext cx="4572000" cy="53553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Особое место среди школьной патологии занимает детский травматизм. Наиболее часто среди учащихся встречаются черепно-мозговые травмы, переломы костей конечностей, раны, вывихи, растяжения связок, ушибы. Большинство подобных травм (до 60 %) возникает во внеурочное время: на переменах в школе и во время игр – во дворе, на спортплощадке, на улице. Серьезную угрозу здоровью детей представляет дорожно-транспортный травматизм, частота которого нарастает год от года. Особенно большое число травм приходится на средний школьный возраст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019" y="1124744"/>
            <a:ext cx="3286125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6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12844"/>
            <a:ext cx="73808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Причиной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многих заболеваний все чаще становятся гиподинамия, психоэмоциональный стресс, информационное перенасыщение. В современной России складывается особенно неблагоприятная динамика демографических показателей за последние 15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лет. Средняя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продолжительность жизни в нашей стране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составляет :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для женщин – </a:t>
            </a:r>
            <a:r>
              <a:rPr lang="ru-RU" b="1" dirty="0"/>
              <a:t>77,2,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год, для мужчин –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65,6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лет. Такая большая разница может быть объяснима распространенностью среди мужчин привычек нездорового образа жизни.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Основными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причинами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смертности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 нашей стране остаются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сердечно-сосудистые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и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онкологические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заболевания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травмы и несчастные случаи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что является следствием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нездорового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образа жизни и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злоупотребления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психоактивными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веществами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– алкоголем, табаком,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наркотиками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0" l="0" r="8999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404591"/>
            <a:ext cx="5525741" cy="391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065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9"/>
          <a:stretch/>
        </p:blipFill>
        <p:spPr bwMode="auto">
          <a:xfrm>
            <a:off x="257043" y="887516"/>
            <a:ext cx="8629914" cy="543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808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597617"/>
            <a:ext cx="5143500" cy="3857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5596" y="764704"/>
            <a:ext cx="72728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urier New" pitchFamily="49" charset="0"/>
                <a:cs typeface="Courier New" pitchFamily="49" charset="0"/>
              </a:rPr>
              <a:t>Проблема сохранения здоровья населения особенно актуальна в современном обществе, отличающемся негативной характеристикой основных демографических показателей наряду с прогрессирующим распространением алкоголизма,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наркотоксикомании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и заболеваний, передающихся половым путем.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51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836712"/>
            <a:ext cx="67687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Непосредственно с проблемами поддержания здоровья связаны демографические проблемы. Рост численности населения Земли подвержен определенным закономерностям. Так, демографы отмечают, что при низком уровне промышленного развития рождаемость и смертность достаточно высоки, вследствие чего численность населения растет медленно. В высокоразвитом индустриальном обществе рождаемость снижается и темпы роста численности населения тоже снижаются. В то же время в высокоразвитых странах снижается смертность и растет продолжительность жизни, что приводит к увеличению численности населения. Так, средняя продолжительность жизни в некоторых странах свыше 80 лет (Андорра, Макао, Япония, Австралия и др.).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5371475"/>
            <a:ext cx="4572000" cy="646331"/>
          </a:xfrm>
          <a:prstGeom prst="rect">
            <a:avLst/>
          </a:prstGeom>
          <a:ln w="76200">
            <a:solidFill>
              <a:schemeClr val="tx1"/>
            </a:solidFill>
          </a:ln>
        </p:spPr>
        <p:txBody>
          <a:bodyPr>
            <a:spAutoFit/>
          </a:bodyPr>
          <a:lstStyle/>
          <a:p>
            <a:r>
              <a:rPr lang="ru-RU" dirty="0">
                <a:latin typeface="Arial Black" pitchFamily="34" charset="0"/>
              </a:rPr>
              <a:t>«Здоровье не все, но все без здоровья – ничто</a:t>
            </a:r>
            <a:r>
              <a:rPr lang="ru-RU" dirty="0" smtClean="0">
                <a:latin typeface="Arial Black" pitchFamily="34" charset="0"/>
              </a:rPr>
              <a:t>»   Сократ.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13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Географические аспекты демографической и продовольственной проблем мира (география 10 класс) - Видеоуроки по основным предмета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3770"/>
            <a:ext cx="6444716" cy="57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547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0"/>
            <a:ext cx="1056877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5616" y="548680"/>
            <a:ext cx="405752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Самые распространенные</a:t>
            </a:r>
          </a:p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 причины смерти в мире.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1651819"/>
            <a:ext cx="4572000" cy="264687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Около 50-80% смертей при пожаре чаще всего происходят из-за отравления дымом, а не из-за получения ожогов, но в целом в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России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этот фактор уносит тысячи человеческих жизней ежегодно. Шанс смерти: 1 к  1 116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Arial Black" pitchFamily="34" charset="0"/>
              </a:rPr>
              <a:t>10. Пожар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53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22" b="100000" l="0" r="100000">
                        <a14:foregroundMark x1="49672" y1="36944" x2="49672" y2="36944"/>
                        <a14:foregroundMark x1="5410" y1="15833" x2="5410" y2="15833"/>
                        <a14:foregroundMark x1="3607" y1="16667" x2="3607" y2="16667"/>
                        <a14:foregroundMark x1="8197" y1="27500" x2="8197" y2="27500"/>
                        <a14:foregroundMark x1="51475" y1="45000" x2="51475" y2="45000"/>
                        <a14:foregroundMark x1="52951" y1="46944" x2="52951" y2="46944"/>
                        <a14:foregroundMark x1="49672" y1="42500" x2="49672" y2="42500"/>
                        <a14:foregroundMark x1="7213" y1="15833" x2="7213" y2="15833"/>
                        <a14:backgroundMark x1="37705" y1="57500" x2="37705" y2="57500"/>
                        <a14:backgroundMark x1="492" y1="93056" x2="35410" y2="94167"/>
                        <a14:backgroundMark x1="38852" y1="54722" x2="29016" y2="82778"/>
                        <a14:backgroundMark x1="37541" y1="53889" x2="30984" y2="73333"/>
                        <a14:backgroundMark x1="55246" y1="36944" x2="55246" y2="36944"/>
                        <a14:backgroundMark x1="56885" y1="37222" x2="53115" y2="41944"/>
                        <a14:backgroundMark x1="47541" y1="41111" x2="42951" y2="40556"/>
                        <a14:backgroundMark x1="66721" y1="37500" x2="85738" y2="3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488832" cy="4419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19264" y="3187044"/>
            <a:ext cx="545694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/>
            <a:r>
              <a:rPr lang="ru-RU" sz="4000" b="1" dirty="0">
                <a:latin typeface="Arial Black" pitchFamily="34" charset="0"/>
              </a:rPr>
              <a:t>9. Огнестрельное </a:t>
            </a:r>
            <a:endParaRPr lang="ru-RU" sz="4000" b="1" dirty="0" smtClean="0">
              <a:latin typeface="Arial Black" pitchFamily="34" charset="0"/>
            </a:endParaRPr>
          </a:p>
          <a:p>
            <a:pPr algn="ctr" fontAlgn="base"/>
            <a:r>
              <a:rPr lang="ru-RU" sz="4000" b="1" dirty="0" smtClean="0">
                <a:latin typeface="Arial Black" pitchFamily="34" charset="0"/>
              </a:rPr>
              <a:t>ранение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35596" y="4797152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Courier New" pitchFamily="49" charset="0"/>
                <a:cs typeface="Courier New" pitchFamily="49" charset="0"/>
              </a:rPr>
              <a:t>Конечно, опасность быть застреленным может возникнуть в любой стране, но риск увеличивается в США, Гватемале, Бразилии и Южной Африке. Шанс смерти: 1 к 325.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76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0"/>
            <a:ext cx="10703494" cy="685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49717" y="332656"/>
            <a:ext cx="33890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 smtClean="0">
                <a:latin typeface="Arial Black" pitchFamily="34" charset="0"/>
              </a:rPr>
              <a:t>8. Падение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24128" y="1074704"/>
            <a:ext cx="28803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latin typeface="Courier New" pitchFamily="49" charset="0"/>
                <a:cs typeface="Courier New" pitchFamily="49" charset="0"/>
              </a:rPr>
              <a:t>Это ведущая причина смерти среди детей и пожилых людей. Шанс смерти: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1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к 246.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15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2322" y="0"/>
            <a:ext cx="996864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02452" y="4293096"/>
            <a:ext cx="29995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 smtClean="0">
                <a:latin typeface="Arial Black" pitchFamily="34" charset="0"/>
              </a:rPr>
              <a:t>7. Суицид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332656"/>
            <a:ext cx="399593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Каждые 40 секунд в мире происходит одно самоубийство, а каждый год преднамеренно лишают себя жизни примерно 1 миллион человек. Шанс смерти: 1 к 121.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52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3917" y="1"/>
            <a:ext cx="11007357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4814" y="260648"/>
            <a:ext cx="56060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6. Автокатастрофа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9" y="5085184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Автомобильные аварии являются самой частой причиной летального исхода. Из-за них ежегодно погибают около 50,000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россиян.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Шанс смерти: 1 к 100.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07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8037" y="-2414"/>
            <a:ext cx="10140074" cy="68604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9512" y="404664"/>
            <a:ext cx="622638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5. Случайная травма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27984" y="4365104"/>
            <a:ext cx="4572000" cy="203132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По этой причине происходят около 30 миллионов обращений в скорую неотложную помощь, а погибают в результате подобных обстоятельств примерно 100 000 человек в год. Шанс смерти: 1 к 36.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569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6350" y="29158"/>
            <a:ext cx="9836697" cy="679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586609" y="5227293"/>
            <a:ext cx="32640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4. Инсульт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734850"/>
            <a:ext cx="3779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Для жителей развитых стран это одна из самых актуальных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проблем. Шанс 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гибели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составляет: 1 к 23.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21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42" y="0"/>
            <a:ext cx="922663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57276" y="3456856"/>
            <a:ext cx="19094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3. Рак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260648"/>
            <a:ext cx="36358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В последнее время риск заболеть раком становится таким же неизбежным, как смерть и налоги. </a:t>
            </a:r>
            <a:endParaRPr lang="ru-RU" b="1" dirty="0" smtClean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Шанс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смерти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1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к 7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.           </a:t>
            </a:r>
            <a:endParaRPr lang="ru-RU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922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5684" y="692696"/>
            <a:ext cx="727280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Согласно определению Всемирной организации здравоохранения (ВОЗ), «здоровье – это состояние физического, духовного и социального благополучия, не сводящееся к отсутствию болезни». Это «такое состояние организма человека, когда функции всех его органов и систем уравновешены с внешней средой и отсутствуют какие-либо болезненные изменения».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92211" y="4149080"/>
            <a:ext cx="73592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Различают </a:t>
            </a:r>
            <a:r>
              <a:rPr lang="ru-RU" b="1" i="1" dirty="0">
                <a:latin typeface="Courier New" pitchFamily="49" charset="0"/>
                <a:cs typeface="Courier New" pitchFamily="49" charset="0"/>
              </a:rPr>
              <a:t>индивидуальное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 здоровье (человека) и </a:t>
            </a:r>
            <a:r>
              <a:rPr lang="ru-RU" b="1" i="1" dirty="0">
                <a:latin typeface="Courier New" pitchFamily="49" charset="0"/>
                <a:cs typeface="Courier New" pitchFamily="49" charset="0"/>
              </a:rPr>
              <a:t>коллективное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 здоровье (семьи, профессиональной группы, социального слоя, населения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).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Здоровье человека давно стало не только его личной проблемой, но и критерием жизни в различных странах мира.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98790" y="2924944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>
                <a:latin typeface="Arial Black" pitchFamily="34" charset="0"/>
              </a:rPr>
              <a:t>Здоровье</a:t>
            </a:r>
            <a:endParaRPr lang="ru-RU" b="1" u="sng" dirty="0"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92080" y="3411507"/>
            <a:ext cx="20345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Коллективное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3411507"/>
            <a:ext cx="23920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 Black" pitchFamily="34" charset="0"/>
              </a:rPr>
              <a:t>Индивидуальное</a:t>
            </a:r>
            <a:endParaRPr lang="ru-RU" dirty="0">
              <a:latin typeface="Arial Black" pitchFamily="34" charset="0"/>
            </a:endParaRPr>
          </a:p>
        </p:txBody>
      </p:sp>
      <p:cxnSp>
        <p:nvCxnSpPr>
          <p:cNvPr id="8" name="Прямая со стрелкой 7"/>
          <p:cNvCxnSpPr>
            <a:stCxn id="4" idx="3"/>
            <a:endCxn id="5" idx="0"/>
          </p:cNvCxnSpPr>
          <p:nvPr/>
        </p:nvCxnSpPr>
        <p:spPr>
          <a:xfrm>
            <a:off x="5395326" y="3109610"/>
            <a:ext cx="914020" cy="3018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4" idx="1"/>
            <a:endCxn id="6" idx="0"/>
          </p:cNvCxnSpPr>
          <p:nvPr/>
        </p:nvCxnSpPr>
        <p:spPr>
          <a:xfrm flipH="1">
            <a:off x="3175713" y="3109610"/>
            <a:ext cx="823077" cy="30189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Місце для нижнього колонтитула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127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46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64088" y="5301208"/>
            <a:ext cx="33938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2. </a:t>
            </a: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Болезни</a:t>
            </a:r>
          </a:p>
          <a:p>
            <a:pPr fontAlgn="base"/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4000" b="1" dirty="0">
                <a:solidFill>
                  <a:schemeClr val="bg1"/>
                </a:solidFill>
                <a:latin typeface="Arial Black" pitchFamily="34" charset="0"/>
              </a:rPr>
              <a:t>сердца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268760"/>
            <a:ext cx="21602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Болезни сердца и сосудов стали самой частой и главной причиной смерти людей во всём мире. Шанс смерти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:</a:t>
            </a:r>
          </a:p>
          <a:p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1 к 5.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52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755"/>
            <a:ext cx="9144000" cy="6910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373215"/>
            <a:ext cx="326563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indent="-742950" fontAlgn="base">
              <a:buAutoNum type="arabicPeriod"/>
            </a:pPr>
            <a:r>
              <a:rPr lang="ru-RU" sz="4000" b="1" dirty="0" smtClean="0">
                <a:solidFill>
                  <a:schemeClr val="bg1"/>
                </a:solidFill>
                <a:latin typeface="Arial Black" pitchFamily="34" charset="0"/>
              </a:rPr>
              <a:t>Предел </a:t>
            </a:r>
          </a:p>
          <a:p>
            <a:pPr fontAlgn="base"/>
            <a:r>
              <a:rPr lang="ru-RU" sz="4000" b="1" dirty="0" err="1" smtClean="0">
                <a:solidFill>
                  <a:schemeClr val="bg1"/>
                </a:solidFill>
                <a:latin typeface="Arial Black" pitchFamily="34" charset="0"/>
              </a:rPr>
              <a:t>Хейфлика</a:t>
            </a:r>
            <a:endParaRPr lang="ru-RU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95936" y="404664"/>
            <a:ext cx="4572000" cy="480131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Даже если человек не погибнет от болезни, несчастного случая или насильственной смерти, то его клетки в какой-то момент перестают делиться, будут разрушаться и, в конце концов, умрут. Это явление известно под названием «Предел </a:t>
            </a:r>
            <a:r>
              <a:rPr lang="ru-RU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Хейфлика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» (в честь открывшего это явление Леонарда </a:t>
            </a:r>
            <a:r>
              <a:rPr lang="ru-RU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Хейфлика</a:t>
            </a:r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). Хотя современные достижения в генетике могут продлить этот процесс, исследования показали, что в настоящее время максимальная продолжительность жизни для человека составляет около 125 лет.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92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29372" cy="685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484784"/>
            <a:ext cx="30963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Состояние здоровья зависит более чем на 50 % от индивидуального образа жизни, от влияния факторов окружающей среды – на 25 %. Это свидетельствует о том, что резерв в сохранении здоровья человека заложен в организации его образа жизни, который зависит от </a:t>
            </a:r>
            <a:r>
              <a:rPr lang="ru-RU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его воли.</a:t>
            </a:r>
            <a:endParaRPr lang="ru-RU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460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29903" y="1628800"/>
            <a:ext cx="548419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dirty="0" smtClean="0">
                <a:latin typeface="Arial Black" pitchFamily="34" charset="0"/>
              </a:rPr>
              <a:t>СПАСИБО</a:t>
            </a:r>
          </a:p>
          <a:p>
            <a:pPr algn="ctr"/>
            <a:r>
              <a:rPr lang="ru-RU" sz="6000" dirty="0" smtClean="0">
                <a:latin typeface="Arial Black" pitchFamily="34" charset="0"/>
              </a:rPr>
              <a:t> ЗА </a:t>
            </a:r>
          </a:p>
          <a:p>
            <a:pPr algn="ctr"/>
            <a:r>
              <a:rPr lang="ru-RU" sz="6000" dirty="0" smtClean="0">
                <a:latin typeface="Arial Black" pitchFamily="34" charset="0"/>
              </a:rPr>
              <a:t>ВНИМАНИЕ!</a:t>
            </a:r>
            <a:endParaRPr lang="ru-RU" sz="6000" dirty="0">
              <a:latin typeface="Arial Black" pitchFamily="34" charset="0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22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46886"/>
            <a:ext cx="532859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Courier New" pitchFamily="49" charset="0"/>
                <a:cs typeface="Courier New" pitchFamily="49" charset="0"/>
              </a:rPr>
              <a:t>Основными показателями удобства и достатка человеческой жизни являются: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состояние системы здравоохранения;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санитарные условия и </a:t>
            </a:r>
            <a:endParaRPr lang="ru-RU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окружающая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среда;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процент истощенных малолетних детей;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отношение к женщине в обществе;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уровень грамотности населения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32629" y="3429000"/>
            <a:ext cx="70390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latin typeface="Courier New" pitchFamily="49" charset="0"/>
                <a:cs typeface="Courier New" pitchFamily="49" charset="0"/>
              </a:rPr>
              <a:t>Здоровье населения определяют </a:t>
            </a:r>
            <a:endParaRPr lang="ru-RU" b="1" u="sng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ru-RU" b="1" u="sng" dirty="0" smtClean="0">
                <a:latin typeface="Courier New" pitchFamily="49" charset="0"/>
                <a:cs typeface="Courier New" pitchFamily="49" charset="0"/>
              </a:rPr>
              <a:t>и </a:t>
            </a:r>
            <a:r>
              <a:rPr lang="ru-RU" b="1" u="sng" dirty="0">
                <a:latin typeface="Courier New" pitchFamily="49" charset="0"/>
                <a:cs typeface="Courier New" pitchFamily="49" charset="0"/>
              </a:rPr>
              <a:t>социальные факторы: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защищенность населения (политическая, правовая, юридическая);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реализация прав на труд, образование, здравоохранение, отдых, информацию и др.;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характер питания (его достаточность и полноценность);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реальная заработная плата и условия труда;</a:t>
            </a:r>
          </a:p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♦ жилищные условия и т. д.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87" b="94565" l="285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5714"/>
            <a:ext cx="4670246" cy="4092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908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05513" y="2151727"/>
            <a:ext cx="5936240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latin typeface="Arial Black" pitchFamily="34" charset="0"/>
              </a:rPr>
              <a:t>Самые</a:t>
            </a:r>
          </a:p>
          <a:p>
            <a:pPr algn="ctr"/>
            <a:r>
              <a:rPr lang="ru-RU" sz="4000" dirty="0" smtClean="0">
                <a:latin typeface="Arial Black" pitchFamily="34" charset="0"/>
              </a:rPr>
              <a:t> распространенные</a:t>
            </a:r>
          </a:p>
          <a:p>
            <a:pPr algn="ctr"/>
            <a:r>
              <a:rPr lang="ru-RU" sz="4000" dirty="0" smtClean="0">
                <a:latin typeface="Arial Black" pitchFamily="34" charset="0"/>
              </a:rPr>
              <a:t> заболевания</a:t>
            </a:r>
          </a:p>
          <a:p>
            <a:pPr algn="ctr"/>
            <a:r>
              <a:rPr lang="ru-RU" sz="4000" dirty="0" smtClean="0">
                <a:latin typeface="Arial Black" pitchFamily="34" charset="0"/>
              </a:rPr>
              <a:t> в мире</a:t>
            </a:r>
            <a:endParaRPr lang="ru-RU" sz="4000" dirty="0">
              <a:latin typeface="Arial Black" pitchFamily="34" charset="0"/>
            </a:endParaRP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81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813" y="0"/>
            <a:ext cx="1008762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260648"/>
            <a:ext cx="7092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10. Высокое кровяное давление</a:t>
            </a:r>
          </a:p>
          <a:p>
            <a:pPr algn="r"/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Артериальная гипертензия (HTN) или высокое кровяное давление является хроническим сердечно-сосудистым заболеванием, противоположно гипотензии. Гипертония классифицируется как первичная (основная) или вторичная. 90-95% случаев – "первичная гипертония". Оставшиеся 5-10% - (Вторичная гипертензия) вызвана другими заболеваниями, которые влияют на почки, артерии, сердце или эндокринную систему.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75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578" y="-51974"/>
            <a:ext cx="9232969" cy="689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75656" y="3354582"/>
            <a:ext cx="7200800" cy="313932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9. Гепатит А и В.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Гепатит А </a:t>
            </a:r>
            <a:r>
              <a:rPr lang="ru-RU" dirty="0" smtClean="0">
                <a:solidFill>
                  <a:schemeClr val="tx1"/>
                </a:solidFill>
              </a:rPr>
              <a:t> - </a:t>
            </a:r>
            <a:r>
              <a:rPr lang="ru-RU" dirty="0">
                <a:solidFill>
                  <a:schemeClr val="tx1"/>
                </a:solidFill>
              </a:rPr>
              <a:t>острое инфекционное заболевание </a:t>
            </a:r>
            <a:r>
              <a:rPr lang="ru-RU" dirty="0" smtClean="0">
                <a:solidFill>
                  <a:schemeClr val="tx1"/>
                </a:solidFill>
              </a:rPr>
              <a:t>печени, которое передается </a:t>
            </a:r>
            <a:r>
              <a:rPr lang="ru-RU" dirty="0">
                <a:solidFill>
                  <a:schemeClr val="tx1"/>
                </a:solidFill>
              </a:rPr>
              <a:t>от человека к человеку при попадании в организм загрязненных продуктов питания или воды, или путем прямого контакта с инфекционным человеком. Десятки миллионов людей во всем мире заражаются вирусом гепатита каждый год. </a:t>
            </a:r>
            <a:r>
              <a:rPr lang="ru-RU" dirty="0" smtClean="0">
                <a:solidFill>
                  <a:schemeClr val="tx1"/>
                </a:solidFill>
              </a:rPr>
              <a:t>Передача </a:t>
            </a:r>
            <a:r>
              <a:rPr lang="ru-RU" dirty="0">
                <a:solidFill>
                  <a:schemeClr val="tx1"/>
                </a:solidFill>
              </a:rPr>
              <a:t>вируса гепатита В происходит в результате воздействия с инфицированной кровью или другими биологическими жидкостями. Острое заболевание вызывает воспаление печени, рвоту, желтуху и редко, смерть. Хронический гепатит B может в конечном итоге привести к циррозу печени и раку печени.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0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8" y="-17548"/>
            <a:ext cx="9204363" cy="6875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260648"/>
            <a:ext cx="52565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8. Диабет.</a:t>
            </a:r>
          </a:p>
          <a:p>
            <a:r>
              <a:rPr lang="ru-RU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Сахарный диабет относится к группе метаболических заболеваний, при которых человек имеет повышенное содержание сахара в крови, либо потому, что организм не вырабатывает достаточно инсулина, или потому, что клетки не реагируют на инсулин, который производится. 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0614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43204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Courier New" pitchFamily="49" charset="0"/>
                <a:cs typeface="Courier New" pitchFamily="49" charset="0"/>
              </a:rPr>
              <a:t>7. Проблемы с пищеварением.</a:t>
            </a:r>
          </a:p>
          <a:p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Язва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желудка - открытые раневые образования и эрозии небольшого участка в слизистой оболочке, выстилающей желудок. Частой причиной является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H.pylori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инфекция, которая обычно снижает аппетит, в конечном итоге приводит к потере веса. </a:t>
            </a:r>
            <a:r>
              <a:rPr lang="ru-RU" b="1" dirty="0" err="1">
                <a:latin typeface="Courier New" pitchFamily="49" charset="0"/>
                <a:cs typeface="Courier New" pitchFamily="49" charset="0"/>
              </a:rPr>
              <a:t>H.pylori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 является бактерией, и поэтому лечение включает в себя прием антибиотиков в течение оговоренного периода времени.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7" b="93898" l="9919" r="89919">
                        <a14:foregroundMark x1="26016" y1="46780" x2="26016" y2="46780"/>
                        <a14:foregroundMark x1="32358" y1="45537" x2="32358" y2="45537"/>
                        <a14:foregroundMark x1="32033" y1="52994" x2="32033" y2="52994"/>
                        <a14:foregroundMark x1="37073" y1="53220" x2="37073" y2="53220"/>
                        <a14:foregroundMark x1="39187" y1="50734" x2="39187" y2="50734"/>
                        <a14:foregroundMark x1="36260" y1="48814" x2="36260" y2="4881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855" y="476672"/>
            <a:ext cx="4337298" cy="6241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67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</TotalTime>
  <Words>4806</Words>
  <Application>Microsoft Office PowerPoint</Application>
  <PresentationFormat>Екран (4:3)</PresentationFormat>
  <Paragraphs>464</Paragraphs>
  <Slides>33</Slides>
  <Notes>33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33</vt:i4>
      </vt:variant>
    </vt:vector>
  </HeadingPairs>
  <TitlesOfParts>
    <vt:vector size="34" baseType="lpstr">
      <vt:lpstr>Тема Office</vt:lpstr>
      <vt:lpstr>Проблема здоровья человека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Глобальная проблема здоровья человека</dc:title>
  <dc:creator>Пользователь</dc:creator>
  <cp:lastModifiedBy>LEGION</cp:lastModifiedBy>
  <cp:revision>26</cp:revision>
  <dcterms:created xsi:type="dcterms:W3CDTF">2015-04-03T15:22:10Z</dcterms:created>
  <dcterms:modified xsi:type="dcterms:W3CDTF">2015-11-27T10:47:18Z</dcterms:modified>
</cp:coreProperties>
</file>