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73" r:id="rId4"/>
    <p:sldId id="258" r:id="rId5"/>
    <p:sldId id="259" r:id="rId6"/>
    <p:sldId id="260" r:id="rId7"/>
    <p:sldId id="262" r:id="rId8"/>
    <p:sldId id="293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0" r:id="rId18"/>
    <p:sldId id="271" r:id="rId19"/>
    <p:sldId id="275" r:id="rId20"/>
    <p:sldId id="274" r:id="rId21"/>
    <p:sldId id="284" r:id="rId22"/>
    <p:sldId id="285" r:id="rId23"/>
    <p:sldId id="276" r:id="rId24"/>
    <p:sldId id="277" r:id="rId25"/>
    <p:sldId id="278" r:id="rId26"/>
    <p:sldId id="281" r:id="rId27"/>
    <p:sldId id="289" r:id="rId28"/>
    <p:sldId id="290" r:id="rId29"/>
    <p:sldId id="291" r:id="rId30"/>
    <p:sldId id="286" r:id="rId31"/>
    <p:sldId id="287" r:id="rId32"/>
    <p:sldId id="288" r:id="rId33"/>
    <p:sldId id="292" r:id="rId34"/>
    <p:sldId id="282" r:id="rId35"/>
    <p:sldId id="28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7D740-3FAE-4F8D-9C0B-79F57A6EEAAA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0BFC8-7954-4754-BCB4-7DC0B5ECD5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0041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человека, его строение и значение.</a:t>
            </a:r>
          </a:p>
          <a:p>
            <a:r>
              <a:rPr lang="ru-RU" smtClean="0"/>
              <a:t>Гришина Марина Анатольевна, учитель биологии.</a:t>
            </a:r>
          </a:p>
          <a:p>
            <a:r>
              <a:rPr lang="ru-RU" smtClean="0"/>
              <a:t> 1 квалификационная категория</a:t>
            </a:r>
          </a:p>
          <a:p>
            <a:r>
              <a:rPr lang="ru-RU" smtClean="0"/>
              <a:t>МБОУ «Васильевская кадетская школа №1»</a:t>
            </a:r>
          </a:p>
          <a:p>
            <a:r>
              <a:rPr lang="ru-RU" smtClean="0"/>
              <a:t>Зеленодольский район РТ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человека, его строение и значение.</a:t>
            </a:r>
          </a:p>
          <a:p>
            <a:r>
              <a:rPr lang="ru-RU" smtClean="0"/>
              <a:t>Гришина Марина Анатольевна, учитель биологии.</a:t>
            </a:r>
          </a:p>
          <a:p>
            <a:r>
              <a:rPr lang="ru-RU" smtClean="0"/>
              <a:t> 1 квалификационная категория</a:t>
            </a:r>
          </a:p>
          <a:p>
            <a:r>
              <a:rPr lang="ru-RU" smtClean="0"/>
              <a:t>МБОУ «Васильевская кадетская школа №1»</a:t>
            </a:r>
          </a:p>
          <a:p>
            <a:r>
              <a:rPr lang="ru-RU" smtClean="0"/>
              <a:t>Зеленодольский район РТ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2778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СКЕЛЕТ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СКЕЛЕТ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7888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-  </a:t>
            </a:r>
          </a:p>
          <a:p>
            <a:r>
              <a:rPr lang="ru-RU" smtClean="0"/>
              <a:t>(от греч. skeletos - букв. - высохший), совокупность твердых тканей в организме животных и человека, дающих телу опору и защищающих его от механических повреждений.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-  </a:t>
            </a:r>
          </a:p>
          <a:p>
            <a:r>
              <a:rPr lang="ru-RU" smtClean="0"/>
              <a:t>(от греч. skeletos - букв. - высохший), совокупность твердых тканей в организме животных и человека, дающих телу опору и защищающих его от механических повреждений.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7140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человека состоит:</a:t>
            </a:r>
          </a:p>
          <a:p>
            <a:r>
              <a:rPr lang="ru-RU" smtClean="0"/>
              <a:t> - из  206 костей</a:t>
            </a:r>
          </a:p>
          <a:p>
            <a:r>
              <a:rPr lang="ru-RU" smtClean="0"/>
              <a:t>Парные кости</a:t>
            </a:r>
          </a:p>
          <a:p>
            <a:r>
              <a:rPr lang="ru-RU" smtClean="0"/>
              <a:t>85</a:t>
            </a:r>
          </a:p>
          <a:p>
            <a:r>
              <a:rPr lang="ru-RU" smtClean="0"/>
              <a:t>Непарные кости</a:t>
            </a:r>
          </a:p>
          <a:p>
            <a:r>
              <a:rPr lang="ru-RU" smtClean="0"/>
              <a:t>36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человека состоит:</a:t>
            </a:r>
          </a:p>
          <a:p>
            <a:r>
              <a:rPr lang="ru-RU" smtClean="0"/>
              <a:t> - из  206 костей</a:t>
            </a:r>
          </a:p>
          <a:p>
            <a:r>
              <a:rPr lang="ru-RU" smtClean="0"/>
              <a:t>Парные кости</a:t>
            </a:r>
          </a:p>
          <a:p>
            <a:r>
              <a:rPr lang="ru-RU" smtClean="0"/>
              <a:t>85</a:t>
            </a:r>
          </a:p>
          <a:p>
            <a:r>
              <a:rPr lang="ru-RU" smtClean="0"/>
              <a:t>Непарные кости</a:t>
            </a:r>
          </a:p>
          <a:p>
            <a:r>
              <a:rPr lang="ru-RU" smtClean="0"/>
              <a:t>36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8104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Классификация костей по форме :</a:t>
            </a:r>
          </a:p>
          <a:p>
            <a:r>
              <a:rPr lang="ru-RU" smtClean="0"/>
              <a:t>- длинные</a:t>
            </a:r>
          </a:p>
          <a:p>
            <a:r>
              <a:rPr lang="ru-RU" smtClean="0"/>
              <a:t>- короткие</a:t>
            </a:r>
          </a:p>
          <a:p>
            <a:r>
              <a:rPr lang="ru-RU" smtClean="0"/>
              <a:t>- широкие или плоские</a:t>
            </a:r>
          </a:p>
          <a:p>
            <a:r>
              <a:rPr lang="ru-RU" smtClean="0"/>
              <a:t>-  смешанные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Классификация костей по форме :</a:t>
            </a:r>
          </a:p>
          <a:p>
            <a:r>
              <a:rPr lang="ru-RU" smtClean="0"/>
              <a:t>- длинные</a:t>
            </a:r>
          </a:p>
          <a:p>
            <a:r>
              <a:rPr lang="ru-RU" smtClean="0"/>
              <a:t>- короткие</a:t>
            </a:r>
          </a:p>
          <a:p>
            <a:r>
              <a:rPr lang="ru-RU" smtClean="0"/>
              <a:t>- широкие или плоские</a:t>
            </a:r>
          </a:p>
          <a:p>
            <a:r>
              <a:rPr lang="ru-RU" smtClean="0"/>
              <a:t>-  смешанные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1052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Соединения костей</a:t>
            </a:r>
          </a:p>
          <a:p>
            <a:r>
              <a:rPr lang="ru-RU" smtClean="0"/>
              <a:t>Неподвижные</a:t>
            </a:r>
          </a:p>
          <a:p>
            <a:r>
              <a:rPr lang="ru-RU" smtClean="0"/>
              <a:t>Подвижные - суставы</a:t>
            </a:r>
          </a:p>
          <a:p>
            <a:r>
              <a:rPr lang="ru-RU" smtClean="0"/>
              <a:t>Малоподвижные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Соединения костей</a:t>
            </a:r>
          </a:p>
          <a:p>
            <a:r>
              <a:rPr lang="ru-RU" smtClean="0"/>
              <a:t>Неподвижные</a:t>
            </a:r>
          </a:p>
          <a:p>
            <a:r>
              <a:rPr lang="ru-RU" smtClean="0"/>
              <a:t>Подвижные - суставы</a:t>
            </a:r>
          </a:p>
          <a:p>
            <a:r>
              <a:rPr lang="ru-RU" smtClean="0"/>
              <a:t>Малоподвижные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10306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</a:t>
            </a:r>
          </a:p>
          <a:p>
            <a:r>
              <a:rPr lang="ru-RU" smtClean="0"/>
              <a:t>Осевой</a:t>
            </a:r>
          </a:p>
          <a:p>
            <a:r>
              <a:rPr lang="ru-RU" smtClean="0"/>
              <a:t>Периферический</a:t>
            </a:r>
          </a:p>
          <a:p>
            <a:r>
              <a:rPr lang="ru-RU" smtClean="0"/>
              <a:t>Скелет головы</a:t>
            </a:r>
          </a:p>
          <a:p>
            <a:r>
              <a:rPr lang="ru-RU" smtClean="0"/>
              <a:t>Скелет туловища</a:t>
            </a:r>
          </a:p>
          <a:p>
            <a:r>
              <a:rPr lang="ru-RU" smtClean="0"/>
              <a:t>Скелет конечностей</a:t>
            </a:r>
          </a:p>
          <a:p>
            <a:r>
              <a:rPr lang="ru-RU" smtClean="0"/>
              <a:t>Верхних</a:t>
            </a:r>
          </a:p>
          <a:p>
            <a:r>
              <a:rPr lang="ru-RU" smtClean="0"/>
              <a:t>Нижних</a:t>
            </a:r>
          </a:p>
          <a:p>
            <a:r>
              <a:rPr lang="ru-RU" smtClean="0"/>
              <a:t>Плечевой пояс</a:t>
            </a:r>
          </a:p>
          <a:p>
            <a:r>
              <a:rPr lang="ru-RU" smtClean="0"/>
              <a:t>Скелет конечностей</a:t>
            </a:r>
          </a:p>
          <a:p>
            <a:r>
              <a:rPr lang="ru-RU" smtClean="0"/>
              <a:t>Тазовый пояс</a:t>
            </a:r>
          </a:p>
          <a:p>
            <a:r>
              <a:rPr lang="ru-RU" smtClean="0"/>
              <a:t>Скелет конечностей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</a:t>
            </a:r>
          </a:p>
          <a:p>
            <a:r>
              <a:rPr lang="ru-RU" smtClean="0"/>
              <a:t>Осевой</a:t>
            </a:r>
          </a:p>
          <a:p>
            <a:r>
              <a:rPr lang="ru-RU" smtClean="0"/>
              <a:t>Периферический</a:t>
            </a:r>
          </a:p>
          <a:p>
            <a:r>
              <a:rPr lang="ru-RU" smtClean="0"/>
              <a:t>Скелет головы</a:t>
            </a:r>
          </a:p>
          <a:p>
            <a:r>
              <a:rPr lang="ru-RU" smtClean="0"/>
              <a:t>Скелет туловища</a:t>
            </a:r>
          </a:p>
          <a:p>
            <a:r>
              <a:rPr lang="ru-RU" smtClean="0"/>
              <a:t>Скелет конечностей</a:t>
            </a:r>
          </a:p>
          <a:p>
            <a:r>
              <a:rPr lang="ru-RU" smtClean="0"/>
              <a:t>Верхних</a:t>
            </a:r>
          </a:p>
          <a:p>
            <a:r>
              <a:rPr lang="ru-RU" smtClean="0"/>
              <a:t>Нижних</a:t>
            </a:r>
          </a:p>
          <a:p>
            <a:r>
              <a:rPr lang="ru-RU" smtClean="0"/>
              <a:t>Плечевой пояс</a:t>
            </a:r>
          </a:p>
          <a:p>
            <a:r>
              <a:rPr lang="ru-RU" smtClean="0"/>
              <a:t>Скелет конечностей</a:t>
            </a:r>
          </a:p>
          <a:p>
            <a:r>
              <a:rPr lang="ru-RU" smtClean="0"/>
              <a:t>Тазовый пояс</a:t>
            </a:r>
          </a:p>
          <a:p>
            <a:r>
              <a:rPr lang="ru-RU" smtClean="0"/>
              <a:t>Скелет конечностей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8451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Строение головы </a:t>
            </a:r>
          </a:p>
          <a:p>
            <a:r>
              <a:rPr lang="ru-RU" smtClean="0"/>
              <a:t>Мозговой отдел </a:t>
            </a:r>
          </a:p>
          <a:p>
            <a:r>
              <a:rPr lang="ru-RU" smtClean="0"/>
              <a:t>черепа</a:t>
            </a:r>
          </a:p>
          <a:p>
            <a:r>
              <a:rPr lang="ru-RU" smtClean="0"/>
              <a:t>Лицевой отдел</a:t>
            </a:r>
          </a:p>
          <a:p>
            <a:r>
              <a:rPr lang="ru-RU" smtClean="0"/>
              <a:t> черепа</a:t>
            </a:r>
          </a:p>
          <a:p>
            <a:r>
              <a:rPr lang="ru-RU" smtClean="0"/>
              <a:t>23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Строение головы </a:t>
            </a:r>
          </a:p>
          <a:p>
            <a:r>
              <a:rPr lang="ru-RU" smtClean="0"/>
              <a:t>Мозговой отдел </a:t>
            </a:r>
          </a:p>
          <a:p>
            <a:r>
              <a:rPr lang="ru-RU" smtClean="0"/>
              <a:t>черепа</a:t>
            </a:r>
          </a:p>
          <a:p>
            <a:r>
              <a:rPr lang="ru-RU" smtClean="0"/>
              <a:t>Лицевой отдел</a:t>
            </a:r>
          </a:p>
          <a:p>
            <a:r>
              <a:rPr lang="ru-RU" smtClean="0"/>
              <a:t> черепа</a:t>
            </a:r>
          </a:p>
          <a:p>
            <a:r>
              <a:rPr lang="ru-RU" smtClean="0"/>
              <a:t>23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5693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Строение головы (череп)</a:t>
            </a:r>
          </a:p>
          <a:p>
            <a:r>
              <a:rPr lang="ru-RU" smtClean="0"/>
              <a:t>Лицевой отдел</a:t>
            </a:r>
          </a:p>
          <a:p>
            <a:r>
              <a:rPr lang="ru-RU" smtClean="0"/>
              <a:t>Мозговой отдел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Строение головы (череп)</a:t>
            </a:r>
          </a:p>
          <a:p>
            <a:r>
              <a:rPr lang="ru-RU" smtClean="0"/>
              <a:t>Лицевой отдел</a:t>
            </a:r>
          </a:p>
          <a:p>
            <a:r>
              <a:rPr lang="ru-RU" smtClean="0"/>
              <a:t>Мозговой отдел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3718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Теменная кость</a:t>
            </a:r>
          </a:p>
          <a:p>
            <a:r>
              <a:rPr lang="ru-RU" smtClean="0"/>
              <a:t>Височная кость</a:t>
            </a:r>
          </a:p>
          <a:p>
            <a:r>
              <a:rPr lang="ru-RU" smtClean="0"/>
              <a:t>Лобная кость</a:t>
            </a:r>
          </a:p>
          <a:p>
            <a:r>
              <a:rPr lang="ru-RU" smtClean="0"/>
              <a:t>Затылочная кость</a:t>
            </a:r>
          </a:p>
          <a:p>
            <a:r>
              <a:rPr lang="ru-RU" smtClean="0"/>
              <a:t>Носовая кость</a:t>
            </a:r>
          </a:p>
          <a:p>
            <a:r>
              <a:rPr lang="ru-RU" smtClean="0"/>
              <a:t>Верхнечелюстная кость</a:t>
            </a:r>
          </a:p>
          <a:p>
            <a:r>
              <a:rPr lang="ru-RU" smtClean="0"/>
              <a:t>Нижнечелюстная кость</a:t>
            </a:r>
          </a:p>
          <a:p>
            <a:r>
              <a:rPr lang="ru-RU" smtClean="0"/>
              <a:t>Череп</a:t>
            </a:r>
          </a:p>
          <a:p>
            <a:r>
              <a:rPr lang="ru-RU" smtClean="0"/>
              <a:t>Скуловая кость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Теменная кость</a:t>
            </a:r>
          </a:p>
          <a:p>
            <a:r>
              <a:rPr lang="ru-RU" smtClean="0"/>
              <a:t>Височная кость</a:t>
            </a:r>
          </a:p>
          <a:p>
            <a:r>
              <a:rPr lang="ru-RU" smtClean="0"/>
              <a:t>Лобная кость</a:t>
            </a:r>
          </a:p>
          <a:p>
            <a:r>
              <a:rPr lang="ru-RU" smtClean="0"/>
              <a:t>Затылочная кость</a:t>
            </a:r>
          </a:p>
          <a:p>
            <a:r>
              <a:rPr lang="ru-RU" smtClean="0"/>
              <a:t>Носовая кость</a:t>
            </a:r>
          </a:p>
          <a:p>
            <a:r>
              <a:rPr lang="ru-RU" smtClean="0"/>
              <a:t>Верхнечелюстная кость</a:t>
            </a:r>
          </a:p>
          <a:p>
            <a:r>
              <a:rPr lang="ru-RU" smtClean="0"/>
              <a:t>Нижнечелюстная кость</a:t>
            </a:r>
          </a:p>
          <a:p>
            <a:r>
              <a:rPr lang="ru-RU" smtClean="0"/>
              <a:t>Череп</a:t>
            </a:r>
          </a:p>
          <a:p>
            <a:r>
              <a:rPr lang="ru-RU" smtClean="0"/>
              <a:t>Скуловая кость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74648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туловища</a:t>
            </a:r>
          </a:p>
          <a:p>
            <a:r>
              <a:rPr lang="ru-RU" smtClean="0"/>
              <a:t>33 – 34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туловища</a:t>
            </a:r>
          </a:p>
          <a:p>
            <a:r>
              <a:rPr lang="ru-RU" smtClean="0"/>
              <a:t>33 – 34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72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Опорно – двигательный аппарат слона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Опорно – двигательный аппарат слона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2326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туловища</a:t>
            </a:r>
          </a:p>
          <a:p>
            <a:r>
              <a:rPr lang="ru-RU" smtClean="0"/>
              <a:t>Шейный отдел</a:t>
            </a:r>
          </a:p>
          <a:p>
            <a:r>
              <a:rPr lang="ru-RU" smtClean="0"/>
              <a:t>Грудной отдел</a:t>
            </a:r>
          </a:p>
          <a:p>
            <a:r>
              <a:rPr lang="ru-RU" smtClean="0"/>
              <a:t>Поясничный отдел</a:t>
            </a:r>
          </a:p>
          <a:p>
            <a:r>
              <a:rPr lang="ru-RU" smtClean="0"/>
              <a:t>Крестцовый отдел</a:t>
            </a:r>
          </a:p>
          <a:p>
            <a:r>
              <a:rPr lang="ru-RU" smtClean="0"/>
              <a:t>Копчиковый отдел</a:t>
            </a:r>
          </a:p>
          <a:p>
            <a:r>
              <a:rPr lang="ru-RU" smtClean="0"/>
              <a:t>7</a:t>
            </a:r>
          </a:p>
          <a:p>
            <a:r>
              <a:rPr lang="ru-RU" smtClean="0"/>
              <a:t>12</a:t>
            </a:r>
          </a:p>
          <a:p>
            <a:r>
              <a:rPr lang="ru-RU" smtClean="0"/>
              <a:t>5</a:t>
            </a:r>
          </a:p>
          <a:p>
            <a:r>
              <a:rPr lang="ru-RU" smtClean="0"/>
              <a:t>5</a:t>
            </a:r>
          </a:p>
          <a:p>
            <a:r>
              <a:rPr lang="ru-RU" smtClean="0"/>
              <a:t>4-5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туловища</a:t>
            </a:r>
          </a:p>
          <a:p>
            <a:r>
              <a:rPr lang="ru-RU" smtClean="0"/>
              <a:t>Шейный отдел</a:t>
            </a:r>
          </a:p>
          <a:p>
            <a:r>
              <a:rPr lang="ru-RU" smtClean="0"/>
              <a:t>Грудной отдел</a:t>
            </a:r>
          </a:p>
          <a:p>
            <a:r>
              <a:rPr lang="ru-RU" smtClean="0"/>
              <a:t>Поясничный отдел</a:t>
            </a:r>
          </a:p>
          <a:p>
            <a:r>
              <a:rPr lang="ru-RU" smtClean="0"/>
              <a:t>Крестцовый отдел</a:t>
            </a:r>
          </a:p>
          <a:p>
            <a:r>
              <a:rPr lang="ru-RU" smtClean="0"/>
              <a:t>Копчиковый отдел</a:t>
            </a:r>
          </a:p>
          <a:p>
            <a:r>
              <a:rPr lang="ru-RU" smtClean="0"/>
              <a:t>7</a:t>
            </a:r>
          </a:p>
          <a:p>
            <a:r>
              <a:rPr lang="ru-RU" smtClean="0"/>
              <a:t>12</a:t>
            </a:r>
          </a:p>
          <a:p>
            <a:r>
              <a:rPr lang="ru-RU" smtClean="0"/>
              <a:t>5</a:t>
            </a:r>
          </a:p>
          <a:p>
            <a:r>
              <a:rPr lang="ru-RU" smtClean="0"/>
              <a:t>5</a:t>
            </a:r>
          </a:p>
          <a:p>
            <a:r>
              <a:rPr lang="ru-RU" smtClean="0"/>
              <a:t>4-5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12084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Изгибы позвоночника</a:t>
            </a:r>
          </a:p>
          <a:p>
            <a:r>
              <a:rPr lang="ru-RU" smtClean="0"/>
              <a:t>Шейный лордоз</a:t>
            </a:r>
          </a:p>
          <a:p>
            <a:r>
              <a:rPr lang="ru-RU" smtClean="0"/>
              <a:t>Грудной кифоз</a:t>
            </a:r>
          </a:p>
          <a:p>
            <a:r>
              <a:rPr lang="ru-RU" smtClean="0"/>
              <a:t>Поясничный лордоз</a:t>
            </a:r>
          </a:p>
          <a:p>
            <a:r>
              <a:rPr lang="ru-RU" smtClean="0"/>
              <a:t>           Крестцовый кифоз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Изгибы позвоночника</a:t>
            </a:r>
          </a:p>
          <a:p>
            <a:r>
              <a:rPr lang="ru-RU" smtClean="0"/>
              <a:t>Шейный лордоз</a:t>
            </a:r>
          </a:p>
          <a:p>
            <a:r>
              <a:rPr lang="ru-RU" smtClean="0"/>
              <a:t>Грудной кифоз</a:t>
            </a:r>
          </a:p>
          <a:p>
            <a:r>
              <a:rPr lang="ru-RU" smtClean="0"/>
              <a:t>Поясничный лордоз</a:t>
            </a:r>
          </a:p>
          <a:p>
            <a:r>
              <a:rPr lang="ru-RU" smtClean="0"/>
              <a:t>           Крестцовый кифоз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5349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Спинной мозг в позвоночном канале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Спинной мозг в позвоночном канале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6463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Грудная клетка</a:t>
            </a:r>
          </a:p>
          <a:p>
            <a:r>
              <a:rPr lang="ru-RU" smtClean="0"/>
              <a:t>Ребро</a:t>
            </a:r>
          </a:p>
          <a:p>
            <a:r>
              <a:rPr lang="ru-RU" smtClean="0"/>
              <a:t>Грудина</a:t>
            </a:r>
          </a:p>
          <a:p>
            <a:r>
              <a:rPr lang="ru-RU" smtClean="0"/>
              <a:t>Хрящ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Грудная клетка</a:t>
            </a:r>
          </a:p>
          <a:p>
            <a:r>
              <a:rPr lang="ru-RU" smtClean="0"/>
              <a:t>Ребро</a:t>
            </a:r>
          </a:p>
          <a:p>
            <a:r>
              <a:rPr lang="ru-RU" smtClean="0"/>
              <a:t>Грудина</a:t>
            </a:r>
          </a:p>
          <a:p>
            <a:r>
              <a:rPr lang="ru-RU" smtClean="0"/>
              <a:t>Хрящ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76645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верхней конечности</a:t>
            </a:r>
          </a:p>
          <a:p>
            <a:r>
              <a:rPr lang="ru-RU" smtClean="0"/>
              <a:t>Ключица</a:t>
            </a:r>
          </a:p>
          <a:p>
            <a:r>
              <a:rPr lang="ru-RU" smtClean="0"/>
              <a:t>Лопатка</a:t>
            </a:r>
          </a:p>
          <a:p>
            <a:r>
              <a:rPr lang="ru-RU" smtClean="0"/>
              <a:t>Плечевая кость</a:t>
            </a:r>
          </a:p>
          <a:p>
            <a:r>
              <a:rPr lang="ru-RU" smtClean="0"/>
              <a:t>Локтевая кость</a:t>
            </a:r>
          </a:p>
          <a:p>
            <a:r>
              <a:rPr lang="ru-RU" smtClean="0"/>
              <a:t>Лучевая кость</a:t>
            </a:r>
          </a:p>
          <a:p>
            <a:r>
              <a:rPr lang="ru-RU" smtClean="0"/>
              <a:t>Кости запястья</a:t>
            </a:r>
          </a:p>
          <a:p>
            <a:r>
              <a:rPr lang="ru-RU" smtClean="0"/>
              <a:t>Кости пястья</a:t>
            </a:r>
          </a:p>
          <a:p>
            <a:r>
              <a:rPr lang="ru-RU" smtClean="0"/>
              <a:t>Фаланги пальцев</a:t>
            </a:r>
          </a:p>
          <a:p>
            <a:r>
              <a:rPr lang="ru-RU" smtClean="0"/>
              <a:t>Пояс верхних конечностей</a:t>
            </a:r>
          </a:p>
          <a:p>
            <a:r>
              <a:rPr lang="ru-RU" smtClean="0"/>
              <a:t>Кости предплечья</a:t>
            </a:r>
          </a:p>
          <a:p>
            <a:r>
              <a:rPr lang="ru-RU" smtClean="0"/>
              <a:t>Кисть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верхней конечности</a:t>
            </a:r>
          </a:p>
          <a:p>
            <a:r>
              <a:rPr lang="ru-RU" smtClean="0"/>
              <a:t>Ключица</a:t>
            </a:r>
          </a:p>
          <a:p>
            <a:r>
              <a:rPr lang="ru-RU" smtClean="0"/>
              <a:t>Лопатка</a:t>
            </a:r>
          </a:p>
          <a:p>
            <a:r>
              <a:rPr lang="ru-RU" smtClean="0"/>
              <a:t>Плечевая кость</a:t>
            </a:r>
          </a:p>
          <a:p>
            <a:r>
              <a:rPr lang="ru-RU" smtClean="0"/>
              <a:t>Локтевая кость</a:t>
            </a:r>
          </a:p>
          <a:p>
            <a:r>
              <a:rPr lang="ru-RU" smtClean="0"/>
              <a:t>Лучевая кость</a:t>
            </a:r>
          </a:p>
          <a:p>
            <a:r>
              <a:rPr lang="ru-RU" smtClean="0"/>
              <a:t>Кости запястья</a:t>
            </a:r>
          </a:p>
          <a:p>
            <a:r>
              <a:rPr lang="ru-RU" smtClean="0"/>
              <a:t>Кости пястья</a:t>
            </a:r>
          </a:p>
          <a:p>
            <a:r>
              <a:rPr lang="ru-RU" smtClean="0"/>
              <a:t>Фаланги пальцев</a:t>
            </a:r>
          </a:p>
          <a:p>
            <a:r>
              <a:rPr lang="ru-RU" smtClean="0"/>
              <a:t>Пояс верхних конечностей</a:t>
            </a:r>
          </a:p>
          <a:p>
            <a:r>
              <a:rPr lang="ru-RU" smtClean="0"/>
              <a:t>Кости предплечья</a:t>
            </a:r>
          </a:p>
          <a:p>
            <a:r>
              <a:rPr lang="ru-RU" smtClean="0"/>
              <a:t>Кисть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90174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нижней конечности</a:t>
            </a:r>
          </a:p>
          <a:p>
            <a:r>
              <a:rPr lang="ru-RU" smtClean="0"/>
              <a:t>Тазовая кость</a:t>
            </a:r>
          </a:p>
          <a:p>
            <a:r>
              <a:rPr lang="ru-RU" smtClean="0"/>
              <a:t>Бедренная кость</a:t>
            </a:r>
          </a:p>
          <a:p>
            <a:r>
              <a:rPr lang="ru-RU" smtClean="0"/>
              <a:t>Большая берцовая кость</a:t>
            </a:r>
          </a:p>
          <a:p>
            <a:r>
              <a:rPr lang="ru-RU" smtClean="0"/>
              <a:t>Малая берцовая кость</a:t>
            </a:r>
          </a:p>
          <a:p>
            <a:r>
              <a:rPr lang="ru-RU" smtClean="0"/>
              <a:t>Предплюсна</a:t>
            </a:r>
          </a:p>
          <a:p>
            <a:r>
              <a:rPr lang="ru-RU" smtClean="0"/>
              <a:t>Плюсна</a:t>
            </a:r>
          </a:p>
          <a:p>
            <a:r>
              <a:rPr lang="ru-RU" smtClean="0"/>
              <a:t>Фаланги пальцев</a:t>
            </a:r>
          </a:p>
          <a:p>
            <a:r>
              <a:rPr lang="ru-RU" smtClean="0"/>
              <a:t>Пяточная кость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нижней конечности</a:t>
            </a:r>
          </a:p>
          <a:p>
            <a:r>
              <a:rPr lang="ru-RU" smtClean="0"/>
              <a:t>Тазовая кость</a:t>
            </a:r>
          </a:p>
          <a:p>
            <a:r>
              <a:rPr lang="ru-RU" smtClean="0"/>
              <a:t>Бедренная кость</a:t>
            </a:r>
          </a:p>
          <a:p>
            <a:r>
              <a:rPr lang="ru-RU" smtClean="0"/>
              <a:t>Большая берцовая кость</a:t>
            </a:r>
          </a:p>
          <a:p>
            <a:r>
              <a:rPr lang="ru-RU" smtClean="0"/>
              <a:t>Малая берцовая кость</a:t>
            </a:r>
          </a:p>
          <a:p>
            <a:r>
              <a:rPr lang="ru-RU" smtClean="0"/>
              <a:t>Предплюсна</a:t>
            </a:r>
          </a:p>
          <a:p>
            <a:r>
              <a:rPr lang="ru-RU" smtClean="0"/>
              <a:t>Плюсна</a:t>
            </a:r>
          </a:p>
          <a:p>
            <a:r>
              <a:rPr lang="ru-RU" smtClean="0"/>
              <a:t>Фаланги пальцев</a:t>
            </a:r>
          </a:p>
          <a:p>
            <a:r>
              <a:rPr lang="ru-RU" smtClean="0"/>
              <a:t>Пяточная кость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56592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Функции скелета человека</a:t>
            </a:r>
          </a:p>
          <a:p>
            <a:r>
              <a:rPr lang="ru-RU" smtClean="0"/>
              <a:t>Двигательная</a:t>
            </a:r>
          </a:p>
          <a:p>
            <a:r>
              <a:rPr lang="ru-RU" smtClean="0"/>
              <a:t>Защитная</a:t>
            </a:r>
          </a:p>
          <a:p>
            <a:r>
              <a:rPr lang="ru-RU" smtClean="0"/>
              <a:t>Формообразующая</a:t>
            </a:r>
          </a:p>
          <a:p>
            <a:r>
              <a:rPr lang="ru-RU" smtClean="0"/>
              <a:t>Опорная</a:t>
            </a:r>
          </a:p>
          <a:p>
            <a:r>
              <a:rPr lang="ru-RU" smtClean="0"/>
              <a:t>Кроветворная</a:t>
            </a:r>
          </a:p>
          <a:p>
            <a:r>
              <a:rPr lang="ru-RU" smtClean="0"/>
              <a:t>Обменная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Функции скелета человека</a:t>
            </a:r>
          </a:p>
          <a:p>
            <a:r>
              <a:rPr lang="ru-RU" smtClean="0"/>
              <a:t>Двигательная</a:t>
            </a:r>
          </a:p>
          <a:p>
            <a:r>
              <a:rPr lang="ru-RU" smtClean="0"/>
              <a:t>Защитная</a:t>
            </a:r>
          </a:p>
          <a:p>
            <a:r>
              <a:rPr lang="ru-RU" smtClean="0"/>
              <a:t>Формообразующая</a:t>
            </a:r>
          </a:p>
          <a:p>
            <a:r>
              <a:rPr lang="ru-RU" smtClean="0"/>
              <a:t>Опорная</a:t>
            </a:r>
          </a:p>
          <a:p>
            <a:r>
              <a:rPr lang="ru-RU" smtClean="0"/>
              <a:t>Кроветворная</a:t>
            </a:r>
          </a:p>
          <a:p>
            <a:r>
              <a:rPr lang="ru-RU" smtClean="0"/>
              <a:t>Обменная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69331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Задание:</a:t>
            </a:r>
          </a:p>
          <a:p>
            <a:r>
              <a:rPr lang="uk-UA" smtClean="0"/>
              <a:t>собери таблицу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Задание:</a:t>
            </a:r>
          </a:p>
          <a:p>
            <a:r>
              <a:rPr lang="uk-UA" smtClean="0"/>
              <a:t>собери таблицу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36302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37830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 знаете ли вы?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 знаете ли вы?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2130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Скелет человека состоит из тех же отделов, что и скелет млекопитающих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Скелет человека состоит из тех же отделов, что и скелет млекопитающих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74679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Гигантский скелет был раскопан в малоизвестной части пустыни в Индии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Гигантский скелет был раскопан в малоизвестной части пустыни в Индии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68333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Один из наиболее хорошо сохранившихся скелетов, пролежавших в песке 6 тысяч лет, выглядит так, будто он захоронен совсем недавно. Положение скелета говорит о том, что человек был захоронен в позе спящего.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Один из наиболее хорошо сохранившихся скелетов, пролежавших в песке 6 тысяч лет, выглядит так, будто он захоронен совсем недавно. Положение скелета говорит о том, что человек был захоронен в позе спящего.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81964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Археологи исследуют скелет женщины, которая умерла в возрасте двадцати лет. 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Археологи исследуют скелет женщины, которая умерла в возрасте двадцати лет. 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96168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ТЕСТ</a:t>
            </a:r>
          </a:p>
          <a:p>
            <a:r>
              <a:rPr lang="uk-UA" smtClean="0"/>
              <a:t>ТЕСТ</a:t>
            </a:r>
          </a:p>
          <a:p>
            <a:r>
              <a:rPr lang="uk-UA" smtClean="0"/>
              <a:t>ТЕСТ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ТЕСТ</a:t>
            </a:r>
          </a:p>
          <a:p>
            <a:r>
              <a:rPr lang="uk-UA" smtClean="0"/>
              <a:t>ТЕСТ</a:t>
            </a:r>
          </a:p>
          <a:p>
            <a:r>
              <a:rPr lang="uk-UA" smtClean="0"/>
              <a:t>ТЕСТ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22332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  <a:p>
            <a:r>
              <a:rPr lang="ru-RU" smtClean="0"/>
              <a:t>В учебнике с. 98 – 105,</a:t>
            </a:r>
          </a:p>
          <a:p>
            <a:r>
              <a:rPr lang="ru-RU" smtClean="0"/>
              <a:t>задания в тетради на печатной основе №  90, № 100-102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  <a:p>
            <a:r>
              <a:rPr lang="ru-RU" smtClean="0"/>
              <a:t>В учебнике с. 98 – 105,</a:t>
            </a:r>
          </a:p>
          <a:p>
            <a:r>
              <a:rPr lang="ru-RU" smtClean="0"/>
              <a:t>задания в тетради на печатной основе №  90, № 100-102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126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СПАСИБО ЗА ВНИМАНИЕ!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СПАСИБО ЗА ВНИМАНИЕ!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99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ЭКСКУРС</a:t>
            </a:r>
          </a:p>
          <a:p>
            <a:r>
              <a:rPr lang="uk-UA" smtClean="0"/>
              <a:t>В  ИСТОРИЮ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ЭКСКУРС</a:t>
            </a:r>
          </a:p>
          <a:p>
            <a:r>
              <a:rPr lang="uk-UA" smtClean="0"/>
              <a:t>В  ИСТОРИЮ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5328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Демокрит</a:t>
            </a:r>
          </a:p>
          <a:p>
            <a:r>
              <a:rPr lang="ru-RU" smtClean="0"/>
              <a:t>Собирал остатки скелетов, посещая кладбища</a:t>
            </a:r>
          </a:p>
          <a:p>
            <a:r>
              <a:rPr lang="ru-RU" smtClean="0"/>
              <a:t>Древнегреческий философ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Демокрит</a:t>
            </a:r>
          </a:p>
          <a:p>
            <a:r>
              <a:rPr lang="ru-RU" smtClean="0"/>
              <a:t>Собирал остатки скелетов, посещая кладбища</a:t>
            </a:r>
          </a:p>
          <a:p>
            <a:r>
              <a:rPr lang="ru-RU" smtClean="0"/>
              <a:t>Древнегреческий философ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4098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Клавдий Гален</a:t>
            </a:r>
          </a:p>
          <a:p>
            <a:r>
              <a:rPr lang="ru-RU" smtClean="0"/>
              <a:t>Древнеримский врач и естествоиспытатель</a:t>
            </a:r>
          </a:p>
          <a:p>
            <a:r>
              <a:rPr lang="ru-RU" smtClean="0"/>
              <a:t>Совершил путешествие в Александрию, где изучал единственный целиком собранный скелет человека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Клавдий Гален</a:t>
            </a:r>
          </a:p>
          <a:p>
            <a:r>
              <a:rPr lang="ru-RU" smtClean="0"/>
              <a:t>Древнеримский врач и естествоиспытатель</a:t>
            </a:r>
          </a:p>
          <a:p>
            <a:r>
              <a:rPr lang="ru-RU" smtClean="0"/>
              <a:t>Совершил путешествие в Александрию, где изучал единственный целиком собранный скелет человека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6970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Андрей Везалий</a:t>
            </a:r>
          </a:p>
          <a:p>
            <a:r>
              <a:rPr lang="ru-RU" smtClean="0"/>
              <a:t>Анатом</a:t>
            </a:r>
          </a:p>
          <a:p>
            <a:r>
              <a:rPr lang="ru-RU" smtClean="0"/>
              <a:t>Ночью крал трупы повешенных людей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Андрей Везалий</a:t>
            </a:r>
          </a:p>
          <a:p>
            <a:r>
              <a:rPr lang="ru-RU" smtClean="0"/>
              <a:t>Анатом</a:t>
            </a:r>
          </a:p>
          <a:p>
            <a:r>
              <a:rPr lang="ru-RU" smtClean="0"/>
              <a:t>Ночью крал трупы повешенных людей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9523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Описал строение скелета и его  роль в жизни организма</a:t>
            </a:r>
          </a:p>
          <a:p>
            <a:r>
              <a:rPr lang="ru-RU" smtClean="0"/>
              <a:t>Иоганн Вольфганг Гете</a:t>
            </a:r>
          </a:p>
          <a:p>
            <a:r>
              <a:rPr lang="ru-RU" smtClean="0"/>
              <a:t>Немецкий поэт и ученый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Описал строение скелета и его  роль в жизни организма</a:t>
            </a:r>
          </a:p>
          <a:p>
            <a:r>
              <a:rPr lang="ru-RU" smtClean="0"/>
              <a:t>Иоганн Вольфганг Гете</a:t>
            </a:r>
          </a:p>
          <a:p>
            <a:r>
              <a:rPr lang="ru-RU" smtClean="0"/>
              <a:t>Немецкий поэт и ученый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0565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Петр Первый</a:t>
            </a:r>
          </a:p>
          <a:p>
            <a:r>
              <a:rPr lang="ru-RU" smtClean="0"/>
              <a:t>Покупал коллекции по анатомии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Петр Первый</a:t>
            </a:r>
          </a:p>
          <a:p>
            <a:r>
              <a:rPr lang="ru-RU" smtClean="0"/>
              <a:t>Покупал коллекции по анатомии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454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124E2-10CC-4816-A2E4-19817DEDD9B4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330C3-4F94-4B84-BBB8-A09D3E9FBDE5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EE0D0-713B-48F2-9078-159B50881C96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F4ED-F342-4D47-ADE2-107DCF33720B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C699A-DD0A-4207-9899-E39FE1607D6D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BA4D-739D-428A-A070-59934D6F2030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CABEC-9AF5-43CA-8548-66127B99C595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122DD-1644-4671-8A98-C9DAE4713A46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3836-0706-4FBE-8D6A-3834E47A4BD9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6A43-2A69-4782-992E-A0EB0D238870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E7BA8-10EE-4554-B916-9DF99F535E5B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8E391-04A9-4990-9550-D6C51909D17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4357694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00"/>
                </a:solidFill>
              </a:rPr>
              <a:t>Скелет человека, его строение и значение.</a:t>
            </a:r>
            <a:endParaRPr lang="ru-RU" sz="4000" b="1" dirty="0">
              <a:solidFill>
                <a:srgbClr val="800000"/>
              </a:solidFill>
            </a:endParaRPr>
          </a:p>
        </p:txBody>
      </p:sp>
      <p:pic>
        <p:nvPicPr>
          <p:cNvPr id="6" name="Picture 4" descr="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642918"/>
            <a:ext cx="2614613" cy="3581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im4-tub.yandex.net/i?id=89306938-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642918"/>
            <a:ext cx="1857388" cy="3643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3786182" y="5572140"/>
            <a:ext cx="5113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Гришина Марина Анатольевна, учитель биологии.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1 квалификационная категория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«Васильевская кадетская школа №1»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Зеленодольский</a:t>
            </a:r>
            <a:r>
              <a:rPr lang="ru-RU" dirty="0" smtClean="0">
                <a:solidFill>
                  <a:schemeClr val="bg1"/>
                </a:solidFill>
              </a:rPr>
              <a:t> район РТ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0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СКЕЛЕТ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21506" name="Picture 2" descr="http://im6-tub.yandex.net/i?id=115391357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6774" y="1500174"/>
            <a:ext cx="3451176" cy="500066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33890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СКЕЛЕТ</a:t>
            </a:r>
            <a:r>
              <a:rPr lang="en-US" sz="6000" b="1" dirty="0" smtClean="0">
                <a:solidFill>
                  <a:srgbClr val="C00000"/>
                </a:solidFill>
              </a:rPr>
              <a:t> -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428604"/>
            <a:ext cx="421484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(от греч. </a:t>
            </a:r>
            <a:r>
              <a:rPr lang="ru-RU" sz="3600" b="1" dirty="0" err="1" smtClean="0">
                <a:solidFill>
                  <a:srgbClr val="002060"/>
                </a:solidFill>
              </a:rPr>
              <a:t>skeletos</a:t>
            </a:r>
            <a:r>
              <a:rPr lang="ru-RU" sz="3600" b="1" dirty="0" smtClean="0">
                <a:solidFill>
                  <a:srgbClr val="002060"/>
                </a:solidFill>
              </a:rPr>
              <a:t> - букв. - высохший), совокупность твердых тканей в организме животных и человека, дающих телу опору и защищающих его от механических повреждений.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im4-tub.yandex.net/i?id=90740189-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2928958" cy="450059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Скелет человека состоит: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428736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- из  206 костей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143248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Парные кости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85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143248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Непарные кости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36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Классификация костей по форме 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28599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длинные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2285992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короткие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4572008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 широкие или плоские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57200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  </a:t>
            </a:r>
            <a:r>
              <a:rPr lang="ru-RU" sz="3600" b="1" dirty="0" smtClean="0">
                <a:solidFill>
                  <a:srgbClr val="002060"/>
                </a:solidFill>
              </a:rPr>
              <a:t>смешанные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4580" name="Picture 4" descr="http://im4-tub.yandex.net/i?id=88330729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496"/>
            <a:ext cx="1928826" cy="1714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2" name="Picture 6" descr="http://im7-tub.yandex.net/i?id=133392718-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857496"/>
            <a:ext cx="2000264" cy="1714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4" name="Picture 8" descr="http://im8-tub.yandex.net/i?id=31566927-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5286388"/>
            <a:ext cx="1252539" cy="1285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6" name="Picture 10" descr="http://im3-tub.yandex.net/i?id=9498385-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5203042"/>
            <a:ext cx="1571636" cy="1440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Соединения костей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428868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Неподвижные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335756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Подвижные - суставы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2428868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Малоподвижные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285852" y="1357298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15074" y="1285860"/>
            <a:ext cx="1357322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321835" y="2250273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5602" name="Picture 2" descr="http://im0-tub.yandex.net/i?id=152150427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071810"/>
            <a:ext cx="1828804" cy="1785950"/>
          </a:xfrm>
          <a:prstGeom prst="rect">
            <a:avLst/>
          </a:prstGeom>
          <a:noFill/>
        </p:spPr>
      </p:pic>
      <p:pic>
        <p:nvPicPr>
          <p:cNvPr id="25604" name="Picture 4" descr="http://im0-tub.yandex.net/i?id=124430307-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357694"/>
            <a:ext cx="3000396" cy="192882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071670" y="4357694"/>
            <a:ext cx="1785950" cy="19288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6" name="Picture 6" descr="http://im4-tub.yandex.net/i?id=84717386-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143248"/>
            <a:ext cx="2214578" cy="1857388"/>
          </a:xfrm>
          <a:prstGeom prst="rect">
            <a:avLst/>
          </a:prstGeom>
          <a:noFill/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0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Скелет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357298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Осевой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1357298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Периферический</a:t>
            </a:r>
            <a:endParaRPr lang="ru-RU" sz="48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357422" y="928670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4643438" y="928670"/>
            <a:ext cx="1678793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1071538" y="2214554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1857356" y="2143116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5720" y="2857496"/>
            <a:ext cx="22145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Скелет головы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5984" y="2928934"/>
            <a:ext cx="2428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Скелет туловища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6215868" y="257095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29190" y="3000372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Скелет конечностей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 flipV="1">
            <a:off x="5572132" y="4286256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4" idx="2"/>
          </p:cNvCxnSpPr>
          <p:nvPr/>
        </p:nvCxnSpPr>
        <p:spPr>
          <a:xfrm rot="16200000" flipH="1">
            <a:off x="6912513" y="3983562"/>
            <a:ext cx="319635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00562" y="471488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Верхних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58016" y="4714884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Нижних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00166" y="4857760"/>
            <a:ext cx="1928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Плечевой пояс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00364" y="557214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Скелет конечностей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86380" y="5572140"/>
            <a:ext cx="1714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Тазовый пояс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29454" y="5643578"/>
            <a:ext cx="2214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Скелет конечностей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cxnSp>
        <p:nvCxnSpPr>
          <p:cNvPr id="41" name="Прямая со стрелкой 40"/>
          <p:cNvCxnSpPr>
            <a:endCxn id="35" idx="3"/>
          </p:cNvCxnSpPr>
          <p:nvPr/>
        </p:nvCxnSpPr>
        <p:spPr>
          <a:xfrm rot="10800000" flipV="1">
            <a:off x="3428992" y="5214950"/>
            <a:ext cx="1643074" cy="1198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0800000" flipV="1">
            <a:off x="4500562" y="5214950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 flipV="1">
            <a:off x="6286512" y="5143512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6200000" flipH="1">
            <a:off x="7322363" y="5322107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20" grpId="0"/>
      <p:bldP spid="21" grpId="0"/>
      <p:bldP spid="24" grpId="0"/>
      <p:bldP spid="33" grpId="0"/>
      <p:bldP spid="34" grpId="0"/>
      <p:bldP spid="35" grpId="0"/>
      <p:bldP spid="37" grpId="0"/>
      <p:bldP spid="38" grpId="0"/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57166"/>
            <a:ext cx="61039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Строение головы 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694" y="2500306"/>
            <a:ext cx="44118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Мозговой отдел 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черепа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2500306"/>
            <a:ext cx="28667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Лицевой отдел</a:t>
            </a:r>
            <a:endParaRPr lang="en-US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черепа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 rot="10800000" flipV="1">
            <a:off x="2348620" y="1214422"/>
            <a:ext cx="1437563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714876" y="1214422"/>
            <a:ext cx="1500198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Овальная выноска 11"/>
          <p:cNvSpPr/>
          <p:nvPr/>
        </p:nvSpPr>
        <p:spPr>
          <a:xfrm>
            <a:off x="2357422" y="3500438"/>
            <a:ext cx="4143404" cy="2357454"/>
          </a:xfrm>
          <a:prstGeom prst="wedgeEllipse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23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357166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Строение головы (череп)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00174"/>
            <a:ext cx="7143799" cy="467995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3286116" y="2643182"/>
            <a:ext cx="3500462" cy="292895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86512" y="385762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Лицевой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2285992"/>
            <a:ext cx="2857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Мозговой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im4-tub.yandex.net/i?id=27417810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857364"/>
            <a:ext cx="3571900" cy="32861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20" y="28572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Теменная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3786190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Височная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128586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Лобная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4572008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Затылочная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785918" y="785794"/>
            <a:ext cx="2928958" cy="1857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1"/>
          </p:cNvCxnSpPr>
          <p:nvPr/>
        </p:nvCxnSpPr>
        <p:spPr>
          <a:xfrm rot="10800000">
            <a:off x="2285984" y="3357562"/>
            <a:ext cx="2571768" cy="751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3214678" y="1714488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857224" y="3429000"/>
            <a:ext cx="4071966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3178959" y="4893479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00628" y="214311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Носовая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34" name="Прямая со стрелкой 33"/>
          <p:cNvCxnSpPr>
            <a:stCxn id="32" idx="1"/>
          </p:cNvCxnSpPr>
          <p:nvPr/>
        </p:nvCxnSpPr>
        <p:spPr>
          <a:xfrm rot="10800000" flipV="1">
            <a:off x="3929058" y="2466282"/>
            <a:ext cx="1071570" cy="9627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29190" y="5500702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Верхнечелюстная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38" name="Прямая со стрелкой 37"/>
          <p:cNvCxnSpPr>
            <a:stCxn id="36" idx="1"/>
          </p:cNvCxnSpPr>
          <p:nvPr/>
        </p:nvCxnSpPr>
        <p:spPr>
          <a:xfrm rot="10800000">
            <a:off x="3714744" y="4143381"/>
            <a:ext cx="1214446" cy="19574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42910" y="5429264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Нижнечелюстная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58214" y="17144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85720" y="500042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Череп</a:t>
            </a:r>
            <a:endParaRPr lang="ru-RU" sz="5400" b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10800000" flipV="1">
            <a:off x="3214678" y="3286124"/>
            <a:ext cx="171451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000628" y="292893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Скуловая кость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2" grpId="0"/>
      <p:bldP spid="36" grpId="0"/>
      <p:bldP spid="41" grpId="0"/>
      <p:bldP spid="4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14356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Скелет туловища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вальная выноска 2"/>
          <p:cNvSpPr/>
          <p:nvPr/>
        </p:nvSpPr>
        <p:spPr>
          <a:xfrm>
            <a:off x="2571736" y="2214554"/>
            <a:ext cx="4286280" cy="3000396"/>
          </a:xfrm>
          <a:prstGeom prst="wedgeEllipse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14678" y="3143248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33 – 34 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3-tub.yandex.net/i?id=18570926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571612"/>
            <a:ext cx="6143668" cy="37862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</a:rPr>
              <a:t>Опорно</a:t>
            </a:r>
            <a:r>
              <a:rPr lang="ru-RU" sz="3200" b="1" dirty="0" smtClean="0">
                <a:solidFill>
                  <a:srgbClr val="002060"/>
                </a:solidFill>
              </a:rPr>
              <a:t> – двигательный аппарат слона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5716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Скелет туловища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9698" name="Picture 2" descr="http://im4-tub.yandex.net/i?id=72925613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357298"/>
            <a:ext cx="3571900" cy="50720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1357298"/>
            <a:ext cx="2214578" cy="50720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2500298" y="1357298"/>
            <a:ext cx="714380" cy="1071570"/>
          </a:xfrm>
          <a:prstGeom prst="rightBrac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2571736" y="2428868"/>
            <a:ext cx="571504" cy="2071702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571736" y="4500570"/>
            <a:ext cx="500066" cy="1000132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2571736" y="5500702"/>
            <a:ext cx="428628" cy="50006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2571736" y="6000768"/>
            <a:ext cx="357190" cy="357190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00562" y="157161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Шейный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278605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Грудной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3857628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Поясничный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507207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Крестцовый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5929330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Копчиковый отдел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929586" y="2500306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929586" y="1428736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929586" y="3857628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929586" y="5000636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929586" y="5929330"/>
            <a:ext cx="785818" cy="64294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072462" y="1428736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7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01024" y="257174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43900" y="392906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72462" y="507207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29586" y="600076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4-5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лордоз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AF4"/>
              </a:clrFrom>
              <a:clrTo>
                <a:srgbClr val="F5FAF4">
                  <a:alpha val="0"/>
                </a:srgbClr>
              </a:clrTo>
            </a:clrChange>
            <a:lum bright="-12000" contrast="24000"/>
          </a:blip>
          <a:srcRect l="27170" r="35834"/>
          <a:stretch>
            <a:fillRect/>
          </a:stretch>
        </p:blipFill>
        <p:spPr bwMode="auto">
          <a:xfrm>
            <a:off x="3143240" y="931732"/>
            <a:ext cx="3143272" cy="566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00100" y="285728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Изгибы позвоночника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142984"/>
            <a:ext cx="335758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428868"/>
            <a:ext cx="3429024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43042" y="1214422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Шейный лордоз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2500306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Грудной кифоз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4572008"/>
            <a:ext cx="3071834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714480" y="471488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Поясничный лордоз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5643578"/>
            <a:ext cx="3143272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42976" y="571501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       Крестцовый кифоз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1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Изображение 1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57200"/>
            <a:ext cx="609600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357166"/>
            <a:ext cx="8001056" cy="4286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2910" y="28572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Спинной мозг в позвоночном канале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im7-tub.yandex.net/i?id=57191646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214554"/>
            <a:ext cx="3214710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428604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Грудная клетка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3643306" y="278605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2571736" y="3643314"/>
            <a:ext cx="26432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3571868" y="4500570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00694" y="250030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Ребро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0694" y="335756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Грудина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0694" y="421481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Хрящ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3" name="Object 2"/>
          <p:cNvGraphicFramePr>
            <a:graphicFrameLocks noChangeAspect="1"/>
          </p:cNvGraphicFramePr>
          <p:nvPr/>
        </p:nvGraphicFramePr>
        <p:xfrm>
          <a:off x="714348" y="1000108"/>
          <a:ext cx="2296826" cy="5551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" name="Точечный рисунок" r:id="rId4" imgW="8704762" imgH="5676190" progId="PBrush">
                  <p:embed/>
                </p:oleObj>
              </mc:Choice>
              <mc:Fallback>
                <p:oleObj name="Точечный рисунок" r:id="rId4" imgW="8704762" imgH="5676190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684" r="51970"/>
                      <a:stretch>
                        <a:fillRect/>
                      </a:stretch>
                    </p:blipFill>
                    <p:spPr bwMode="auto">
                      <a:xfrm>
                        <a:off x="714348" y="1000108"/>
                        <a:ext cx="2296826" cy="55514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Скелет верхней конечности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1357298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Ключица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200024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Лопатка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271462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Плечевая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714752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Локтевая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450057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Лучевая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507207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Кости запястья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5500702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Кости </a:t>
            </a:r>
            <a:r>
              <a:rPr lang="ru-RU" sz="2800" b="1" dirty="0" err="1" smtClean="0">
                <a:solidFill>
                  <a:srgbClr val="002060"/>
                </a:solidFill>
              </a:rPr>
              <a:t>пястья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30" y="6000768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Фаланги пальцев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>
            <a:endCxn id="5" idx="1"/>
          </p:cNvCxnSpPr>
          <p:nvPr/>
        </p:nvCxnSpPr>
        <p:spPr>
          <a:xfrm>
            <a:off x="2571736" y="1571612"/>
            <a:ext cx="928694" cy="47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6" idx="1"/>
          </p:cNvCxnSpPr>
          <p:nvPr/>
        </p:nvCxnSpPr>
        <p:spPr>
          <a:xfrm>
            <a:off x="2214546" y="2214554"/>
            <a:ext cx="1285884" cy="47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857356" y="2928934"/>
            <a:ext cx="1643074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8" idx="1"/>
          </p:cNvCxnSpPr>
          <p:nvPr/>
        </p:nvCxnSpPr>
        <p:spPr>
          <a:xfrm flipV="1">
            <a:off x="1785918" y="3976362"/>
            <a:ext cx="1643074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9" idx="1"/>
          </p:cNvCxnSpPr>
          <p:nvPr/>
        </p:nvCxnSpPr>
        <p:spPr>
          <a:xfrm flipV="1">
            <a:off x="1285852" y="4762180"/>
            <a:ext cx="2143140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0" idx="1"/>
          </p:cNvCxnSpPr>
          <p:nvPr/>
        </p:nvCxnSpPr>
        <p:spPr>
          <a:xfrm flipV="1">
            <a:off x="1357290" y="5333684"/>
            <a:ext cx="2071702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1" idx="1"/>
          </p:cNvCxnSpPr>
          <p:nvPr/>
        </p:nvCxnSpPr>
        <p:spPr>
          <a:xfrm>
            <a:off x="1357290" y="5715016"/>
            <a:ext cx="2071702" cy="47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857356" y="6072206"/>
            <a:ext cx="1714512" cy="714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500166" y="5929330"/>
            <a:ext cx="357190" cy="2143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428728" y="6143644"/>
            <a:ext cx="35719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1357290" y="6143644"/>
            <a:ext cx="428628" cy="2143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Правая фигурная скобка 22"/>
          <p:cNvSpPr/>
          <p:nvPr/>
        </p:nvSpPr>
        <p:spPr>
          <a:xfrm>
            <a:off x="5143504" y="1500174"/>
            <a:ext cx="428628" cy="928694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643570" y="1571612"/>
            <a:ext cx="3500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Пояс верхних конечностей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Правая фигурная скобка 25"/>
          <p:cNvSpPr/>
          <p:nvPr/>
        </p:nvSpPr>
        <p:spPr>
          <a:xfrm>
            <a:off x="6000760" y="3857628"/>
            <a:ext cx="357190" cy="1000132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572264" y="3929066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Кости предплечья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29454" y="550070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Кисть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0" name="Правая фигурная скобка 29"/>
          <p:cNvSpPr/>
          <p:nvPr/>
        </p:nvSpPr>
        <p:spPr>
          <a:xfrm>
            <a:off x="6215074" y="5214950"/>
            <a:ext cx="357190" cy="1143008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авая фигурная скобка 30"/>
          <p:cNvSpPr/>
          <p:nvPr/>
        </p:nvSpPr>
        <p:spPr>
          <a:xfrm>
            <a:off x="6143636" y="2714620"/>
            <a:ext cx="357190" cy="571504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4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142984"/>
            <a:ext cx="1500198" cy="54006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Скелет нижней конечности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1428736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Тазовая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643182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Бедренная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3857628"/>
            <a:ext cx="33575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Большая берцовая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5000636"/>
            <a:ext cx="3286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Малая берцовая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550070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478632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Предплюсна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5429264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Плюсна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903893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Фаланги пальцев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600076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Пяточная кость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>
            <a:endCxn id="5" idx="3"/>
          </p:cNvCxnSpPr>
          <p:nvPr/>
        </p:nvCxnSpPr>
        <p:spPr>
          <a:xfrm flipV="1">
            <a:off x="3071802" y="2904792"/>
            <a:ext cx="785818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" idx="1"/>
          </p:cNvCxnSpPr>
          <p:nvPr/>
        </p:nvCxnSpPr>
        <p:spPr>
          <a:xfrm rot="10800000" flipV="1">
            <a:off x="4000496" y="1690346"/>
            <a:ext cx="1785950" cy="2414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143372" y="4214818"/>
            <a:ext cx="1571636" cy="50006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71934" y="5143512"/>
            <a:ext cx="1857388" cy="21431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14" idx="1"/>
          </p:cNvCxnSpPr>
          <p:nvPr/>
        </p:nvCxnSpPr>
        <p:spPr>
          <a:xfrm>
            <a:off x="4500562" y="6000768"/>
            <a:ext cx="1357322" cy="26161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357422" y="5072074"/>
            <a:ext cx="1571636" cy="85725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14480" y="5715016"/>
            <a:ext cx="2000264" cy="28575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928794" y="6215082"/>
            <a:ext cx="1785950" cy="14287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  <p:bldP spid="12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500042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2142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Функции скелета человека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357298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Двигательная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228599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Защитная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3214686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Формообразующая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4071942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Опорная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4929198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Кроветворная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5929330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Обменная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Задание:</a:t>
            </a:r>
          </a:p>
          <a:p>
            <a:pPr algn="ctr"/>
            <a:r>
              <a:rPr lang="ru-RU" sz="7200" b="1" dirty="0" smtClean="0">
                <a:solidFill>
                  <a:srgbClr val="00B050"/>
                </a:solidFill>
              </a:rPr>
              <a:t>собери таблицу</a:t>
            </a:r>
            <a:endParaRPr lang="ru-RU" sz="72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http://im8-tub.yandex.net/i?id=86394634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857496"/>
            <a:ext cx="3429024" cy="355600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285729"/>
          <a:ext cx="8358246" cy="6319400"/>
        </p:xfrm>
        <a:graphic>
          <a:graphicData uri="http://schemas.openxmlformats.org/drawingml/2006/table">
            <a:tbl>
              <a:tblPr/>
              <a:tblGrid>
                <a:gridCol w="3777220"/>
                <a:gridCol w="4581026"/>
              </a:tblGrid>
              <a:tr h="1064831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Функции скелета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Опорная, защитная, кроветворная, обмен минеральными  веществами.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491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Скелет головы - череп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Парные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– теменные, височные, скуловые, носовые.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Непарные – лобная, затылочная,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верхнечелюстная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нижнечелюстная.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8543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Отделы скелета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Туловище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череп, плечевой пояс, верхняя конечность, тазовый пояс, нижняя конечность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Плечевой пояс 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Лопатка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и ключица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847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Кости верхней конечности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Плечо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предплечье, кисть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695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Пояс нижней конечности (тазовый)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Тазовые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кости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14">
                <a:tc>
                  <a:txBody>
                    <a:bodyPr/>
                    <a:lstStyle/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ts val="137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. Кости нижней конечности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Бедро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, голень, стопа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ьная выноска 2"/>
          <p:cNvSpPr/>
          <p:nvPr/>
        </p:nvSpPr>
        <p:spPr>
          <a:xfrm>
            <a:off x="714348" y="571480"/>
            <a:ext cx="7929618" cy="5214974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1538" y="2500306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А знаете ли вы?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785794"/>
            <a:ext cx="721523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Скелет человека состоит из тех же отделов, что и скелет млекопитающих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12-метровый скелет человека (5 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643050"/>
            <a:ext cx="7429552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Гигантский скелет был раскопан в малоизвестной части пустыни в Индии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interest-planet.ru/uploads/images/c/d/5/5/3/7262106b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071678"/>
            <a:ext cx="7643866" cy="428628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85786" y="285728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Один из наиболее хорошо сохранившихся скелетов, пролежавших в песке 6 тысяч лет, выглядит так, будто он захоронен совсем недавно. Положение скелета говорит о том, что человек был захоронен в позе спящего.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interest-planet.ru/uploads/images/2/c/a/2/3/20930d98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000240"/>
            <a:ext cx="7286676" cy="4000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Археологи исследуют скелет женщины, которая умерла в возрасте двадцати лет.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85860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50"/>
                </a:solidFill>
              </a:rPr>
              <a:t>ТЕСТ</a:t>
            </a:r>
            <a:endParaRPr lang="ru-RU" sz="96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643314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</a:rPr>
              <a:t>ТЕСТ</a:t>
            </a:r>
            <a:endParaRPr lang="ru-RU" sz="9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4286256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ТЕСТ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928794" y="1857364"/>
            <a:ext cx="5286412" cy="4000528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28860" y="3071810"/>
            <a:ext cx="4286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 учебнике с. 98 – 105,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задания в тетради на печатной основе №  90, № 100-102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428736"/>
            <a:ext cx="66437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8800" b="1" dirty="0">
              <a:solidFill>
                <a:srgbClr val="0070C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02  E" pathEditMode="relative" ptsTypes="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00098" y="857232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ЭКСКУРС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4286256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В  ИСТОРИЮ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15362" name="Picture 2" descr="http://im3-tub.yandex.net/i?id=161918183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4445" y="1643050"/>
            <a:ext cx="3247878" cy="271464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7-tub.yandex.net/i?id=105911503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857364"/>
            <a:ext cx="3786214" cy="3500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357166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</a:rPr>
              <a:t>Демокрит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5782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Собирал остатки скелетов, посещая кладбища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1214422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Древнегреческий философ</a:t>
            </a: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85728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Клавдий Гален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Древнеримский врач и естествоиспытатель</a:t>
            </a:r>
            <a:endParaRPr lang="ru-RU" sz="3200" b="1" dirty="0">
              <a:solidFill>
                <a:schemeClr val="bg2"/>
              </a:solidFill>
            </a:endParaRPr>
          </a:p>
        </p:txBody>
      </p:sp>
      <p:pic>
        <p:nvPicPr>
          <p:cNvPr id="17410" name="Picture 2" descr="http://im0-tub.yandex.net/i?id=63773098-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714488"/>
            <a:ext cx="3071834" cy="3143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072074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Совершил путешествие в Александрию, где изучал единственный целиком собранный скелет человека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357166"/>
            <a:ext cx="6143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Андрей Везалий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1142984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Анатом</a:t>
            </a:r>
            <a:endParaRPr lang="ru-RU" sz="3200" b="1" dirty="0">
              <a:solidFill>
                <a:schemeClr val="bg2"/>
              </a:solidFill>
            </a:endParaRPr>
          </a:p>
        </p:txBody>
      </p:sp>
      <p:pic>
        <p:nvPicPr>
          <p:cNvPr id="19458" name="Picture 2" descr="http://im0-tub.yandex.net/i?id=89295696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857364"/>
            <a:ext cx="3429024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429264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Ночью крал трупы повешенных людей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7-tub.yandex.net/i?id=15616078-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071678"/>
            <a:ext cx="3500462" cy="3143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500702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Описал строение скелета и его  роль в жизни организма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14290"/>
            <a:ext cx="62326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Иоганн Вольфганг Гете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214422"/>
            <a:ext cx="4674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Немецкий поэт и ученый</a:t>
            </a: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3-tub.yandex.net/i?id=45393241-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2857520" cy="3214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785794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Петр Первый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643578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Покупал коллекции по анатомии</a:t>
            </a: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1463</Words>
  <Application>Microsoft Office PowerPoint</Application>
  <PresentationFormat>Екран (4:3)</PresentationFormat>
  <Paragraphs>540</Paragraphs>
  <Slides>35</Slides>
  <Notes>35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35</vt:i4>
      </vt:variant>
    </vt:vector>
  </HeadingPairs>
  <TitlesOfParts>
    <vt:vector size="37" baseType="lpstr">
      <vt:lpstr>Тема Office</vt:lpstr>
      <vt:lpstr>Точечный рисунок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LEGION</cp:lastModifiedBy>
  <cp:revision>63</cp:revision>
  <dcterms:modified xsi:type="dcterms:W3CDTF">2015-11-27T10:47:07Z</dcterms:modified>
</cp:coreProperties>
</file>