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9" autoAdjust="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1006F-E120-431C-88FB-1C27FA022D75}" type="datetimeFigureOut">
              <a:rPr lang="ru-RU" smtClean="0"/>
              <a:t>27.11.2015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E8000-A308-434F-90B2-81957712DBF7}" type="slidenum">
              <a:rPr lang="ru-RU" smtClean="0"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796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42B792-C52F-437A-BC49-C31AF87FE430}" type="datetimeFigureOut">
              <a:rPr lang="uk-UA" smtClean="0"/>
              <a:t>27.11.2015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B8A5D9-03AE-484E-AC8C-031E7BF30DE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0478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Неспецифические и специфические факторы защиты </a:t>
            </a:r>
          </a:p>
          <a:p>
            <a:r>
              <a:rPr lang="ru-RU" smtClean="0"/>
              <a:t>Подготовила: студентка 21 группы</a:t>
            </a:r>
          </a:p>
          <a:p>
            <a:r>
              <a:rPr lang="ru-RU" smtClean="0"/>
              <a:t>Архипова Александра</a:t>
            </a:r>
          </a:p>
          <a:p>
            <a:r>
              <a:rPr lang="ru-RU" smtClean="0"/>
              <a:t>Преподаватель: Гербер Наталья Ивановна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Неспецифические и специфические факторы защиты </a:t>
            </a:r>
          </a:p>
          <a:p>
            <a:r>
              <a:rPr lang="ru-RU" smtClean="0"/>
              <a:t>Подготовила: студентка 21 группы</a:t>
            </a:r>
          </a:p>
          <a:p>
            <a:r>
              <a:rPr lang="ru-RU" smtClean="0"/>
              <a:t>Архипова Александра</a:t>
            </a:r>
          </a:p>
          <a:p>
            <a:r>
              <a:rPr lang="ru-RU" smtClean="0"/>
              <a:t>Преподаватель: Гербер Наталья Ивановна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60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Неспецифическими факторами называют врожденные свойства организма, которые способствуют уничтожению самых различных микроорганизмов на поверхности тела человека и в полостях организма</a:t>
            </a:r>
          </a:p>
          <a:p>
            <a:r>
              <a:rPr lang="ru-RU" smtClean="0"/>
              <a:t>Неспецифические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Неспецифическими факторами называют врожденные свойства организма, которые способствуют уничтожению самых различных микроорганизмов на поверхности тела человека и в полостях организма</a:t>
            </a:r>
          </a:p>
          <a:p>
            <a:r>
              <a:rPr lang="ru-RU" smtClean="0"/>
              <a:t>Неспецифические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8192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Механический – отторжение эпителия, выделение сальных желез – все это способствует удалению микроорганизмов.</a:t>
            </a:r>
          </a:p>
          <a:p>
            <a:r>
              <a:rPr lang="ru-RU" smtClean="0"/>
              <a:t>Химический – сальные и потовые железы содержат различные жирные кислоты, которые обладают бактерицидным действием </a:t>
            </a:r>
          </a:p>
          <a:p>
            <a:r>
              <a:rPr lang="ru-RU" smtClean="0"/>
              <a:t>Биологический – обусловлен губительным воздействием нормальной микрофлоры на патогенные микроорганизмы</a:t>
            </a:r>
          </a:p>
          <a:p>
            <a:r>
              <a:rPr lang="ru-RU" smtClean="0"/>
              <a:t>Воспаление – реакция микроорганизма на чужеродные частицы, проникающие в него извне</a:t>
            </a:r>
          </a:p>
          <a:p>
            <a:endParaRPr lang="ru-RU" smtClean="0"/>
          </a:p>
          <a:p>
            <a:r>
              <a:rPr lang="ru-RU" smtClean="0"/>
              <a:t>Факторы защиты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Механический – отторжение эпителия, выделение сальных желез – все это способствует удалению микроорганизмов.</a:t>
            </a:r>
          </a:p>
          <a:p>
            <a:r>
              <a:rPr lang="ru-RU" smtClean="0"/>
              <a:t>Химический – сальные и потовые железы содержат различные жирные кислоты, которые обладают бактерицидным действием </a:t>
            </a:r>
          </a:p>
          <a:p>
            <a:r>
              <a:rPr lang="ru-RU" smtClean="0"/>
              <a:t>Биологический – обусловлен губительным воздействием нормальной микрофлоры на патогенные микроорганизмы</a:t>
            </a:r>
          </a:p>
          <a:p>
            <a:r>
              <a:rPr lang="ru-RU" smtClean="0"/>
              <a:t>Воспаление – реакция микроорганизма на чужеродные частицы, проникающие в него извне</a:t>
            </a:r>
          </a:p>
          <a:p>
            <a:endParaRPr lang="ru-RU" smtClean="0"/>
          </a:p>
          <a:p>
            <a:r>
              <a:rPr lang="ru-RU" smtClean="0"/>
              <a:t>Факторы защиты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29078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Лейкоциты</a:t>
            </a:r>
          </a:p>
          <a:p>
            <a:r>
              <a:rPr lang="ru-RU" smtClean="0"/>
              <a:t>Эндотелиальные клетки кровеносных сосудов </a:t>
            </a:r>
          </a:p>
          <a:p>
            <a:r>
              <a:rPr lang="ru-RU" smtClean="0"/>
              <a:t>Завершенный фагоцитоз (полный) – гибель и переваривание патогенного м/о </a:t>
            </a:r>
          </a:p>
          <a:p>
            <a:r>
              <a:rPr lang="ru-RU" smtClean="0"/>
              <a:t>Незавершенный фагоцитоз (не полный) – погибают фагоциты, а м/о нет</a:t>
            </a:r>
          </a:p>
          <a:p>
            <a:endParaRPr lang="ru-RU" smtClean="0"/>
          </a:p>
          <a:p>
            <a:r>
              <a:rPr lang="ru-RU" smtClean="0"/>
              <a:t>Фагоцитарными свойствами обладают: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Лейкоциты</a:t>
            </a:r>
          </a:p>
          <a:p>
            <a:r>
              <a:rPr lang="ru-RU" smtClean="0"/>
              <a:t>Эндотелиальные клетки кровеносных сосудов </a:t>
            </a:r>
          </a:p>
          <a:p>
            <a:r>
              <a:rPr lang="ru-RU" smtClean="0"/>
              <a:t>Завершенный фагоцитоз (полный) – гибель и переваривание патогенного м/о </a:t>
            </a:r>
          </a:p>
          <a:p>
            <a:r>
              <a:rPr lang="ru-RU" smtClean="0"/>
              <a:t>Незавершенный фагоцитоз (не полный) – погибают фагоциты, а м/о нет</a:t>
            </a:r>
          </a:p>
          <a:p>
            <a:endParaRPr lang="ru-RU" smtClean="0"/>
          </a:p>
          <a:p>
            <a:r>
              <a:rPr lang="ru-RU" smtClean="0"/>
              <a:t>Фагоцитарными свойствами обладают: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16716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Большую роль в гуморальном специфическом иммунитете играют антитела (иммуноглобулины), возникающие под влияние антигенов.</a:t>
            </a:r>
          </a:p>
          <a:p>
            <a:r>
              <a:rPr lang="ru-RU" smtClean="0"/>
              <a:t>Антиген – это генетически чужеродные для организма вещества – полисахариды, белки, нуклеопротеиды, липиды, на введение которых организм отвечает образованием антител и развитием специфических иммунных реакций (анафилактический шок)</a:t>
            </a:r>
          </a:p>
          <a:p>
            <a:r>
              <a:rPr lang="ru-RU" smtClean="0"/>
              <a:t>Специфические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Большую роль в гуморальном специфическом иммунитете играют антитела (иммуноглобулины), возникающие под влияние антигенов.</a:t>
            </a:r>
          </a:p>
          <a:p>
            <a:r>
              <a:rPr lang="ru-RU" smtClean="0"/>
              <a:t>Антиген – это генетически чужеродные для организма вещества – полисахариды, белки, нуклеопротеиды, липиды, на введение которых организм отвечает образованием антител и развитием специфических иммунных реакций (анафилактический шок)</a:t>
            </a:r>
          </a:p>
          <a:p>
            <a:r>
              <a:rPr lang="ru-RU" smtClean="0"/>
              <a:t>Специфические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35496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Иммуногенность – способность антигена сформировать иммунитет, иммунологическую память – то есть способность вызывать образование антител и иммунных лимфоцитов.</a:t>
            </a:r>
          </a:p>
          <a:p>
            <a:r>
              <a:rPr lang="ru-RU" smtClean="0"/>
              <a:t>Способность вступать с антителами и иммунными лимфоцитами в специфическое взаимодействие, которое проявляется в виде иммунных реакций</a:t>
            </a:r>
          </a:p>
          <a:p>
            <a:r>
              <a:rPr lang="ru-RU" smtClean="0"/>
              <a:t>Агглютинация</a:t>
            </a:r>
          </a:p>
          <a:p>
            <a:r>
              <a:rPr lang="ru-RU" smtClean="0"/>
              <a:t>Преципитация</a:t>
            </a:r>
          </a:p>
          <a:p>
            <a:r>
              <a:rPr lang="ru-RU" smtClean="0"/>
              <a:t>Лизис</a:t>
            </a:r>
          </a:p>
          <a:p>
            <a:r>
              <a:rPr lang="ru-RU" smtClean="0"/>
              <a:t>Нейтрализация</a:t>
            </a:r>
          </a:p>
          <a:p>
            <a:endParaRPr lang="ru-RU" smtClean="0"/>
          </a:p>
          <a:p>
            <a:r>
              <a:rPr lang="ru-RU" smtClean="0"/>
              <a:t>Свойства антигена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Иммуногенность – способность антигена сформировать иммунитет, иммунологическую память – то есть способность вызывать образование антител и иммунных лимфоцитов.</a:t>
            </a:r>
          </a:p>
          <a:p>
            <a:r>
              <a:rPr lang="ru-RU" smtClean="0"/>
              <a:t>Способность вступать с антителами и иммунными лимфоцитами в специфическое взаимодействие, которое проявляется в виде иммунных реакций</a:t>
            </a:r>
          </a:p>
          <a:p>
            <a:r>
              <a:rPr lang="ru-RU" smtClean="0"/>
              <a:t>Агглютинация</a:t>
            </a:r>
          </a:p>
          <a:p>
            <a:r>
              <a:rPr lang="ru-RU" smtClean="0"/>
              <a:t>Преципитация</a:t>
            </a:r>
          </a:p>
          <a:p>
            <a:r>
              <a:rPr lang="ru-RU" smtClean="0"/>
              <a:t>Лизис</a:t>
            </a:r>
          </a:p>
          <a:p>
            <a:r>
              <a:rPr lang="ru-RU" smtClean="0"/>
              <a:t>Нейтрализация</a:t>
            </a:r>
          </a:p>
          <a:p>
            <a:endParaRPr lang="ru-RU" smtClean="0"/>
          </a:p>
          <a:p>
            <a:r>
              <a:rPr lang="ru-RU" smtClean="0"/>
              <a:t>Свойства антигена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52907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Чужеродность (инородность)</a:t>
            </a:r>
          </a:p>
          <a:p>
            <a:r>
              <a:rPr lang="ru-RU" smtClean="0"/>
              <a:t>Макромолекулярность (крупные размеры)</a:t>
            </a:r>
          </a:p>
          <a:p>
            <a:r>
              <a:rPr lang="ru-RU" smtClean="0"/>
              <a:t>Коллоидное состояние (сильно раздробленное состояние)</a:t>
            </a:r>
          </a:p>
          <a:p>
            <a:r>
              <a:rPr lang="ru-RU" smtClean="0"/>
              <a:t>Растворимость (способность вещества образовывать с другими веществами однородные системы – растворы)</a:t>
            </a:r>
          </a:p>
          <a:p>
            <a:endParaRPr lang="ru-RU" smtClean="0"/>
          </a:p>
          <a:p>
            <a:r>
              <a:rPr lang="ru-RU" smtClean="0"/>
              <a:t>Условия, определяющие антигенные свойства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Чужеродность (инородность)</a:t>
            </a:r>
          </a:p>
          <a:p>
            <a:r>
              <a:rPr lang="ru-RU" smtClean="0"/>
              <a:t>Макромолекулярность (крупные размеры)</a:t>
            </a:r>
          </a:p>
          <a:p>
            <a:r>
              <a:rPr lang="ru-RU" smtClean="0"/>
              <a:t>Коллоидное состояние (сильно раздробленное состояние)</a:t>
            </a:r>
          </a:p>
          <a:p>
            <a:r>
              <a:rPr lang="ru-RU" smtClean="0"/>
              <a:t>Растворимость (способность вещества образовывать с другими веществами однородные системы – растворы)</a:t>
            </a:r>
          </a:p>
          <a:p>
            <a:endParaRPr lang="ru-RU" smtClean="0"/>
          </a:p>
          <a:p>
            <a:r>
              <a:rPr lang="ru-RU" smtClean="0"/>
              <a:t>Условия, определяющие антигенные свойства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796999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Антитела – это специфические белки крови – иммуноглобулина, образующиеся в ответ на выведение антигена и способны специфически реагировать с ним</a:t>
            </a:r>
          </a:p>
          <a:p>
            <a:r>
              <a:rPr lang="ru-RU" smtClean="0"/>
              <a:t>Иммуноглобулины</a:t>
            </a:r>
          </a:p>
          <a:p>
            <a:r>
              <a:rPr lang="ru-RU" smtClean="0"/>
              <a:t>Иммуноглобулины G</a:t>
            </a:r>
          </a:p>
          <a:p>
            <a:r>
              <a:rPr lang="ru-RU" smtClean="0"/>
              <a:t>Иммуноглобулины M</a:t>
            </a:r>
          </a:p>
          <a:p>
            <a:r>
              <a:rPr lang="ru-RU" smtClean="0"/>
              <a:t>Иммуноглобулины A</a:t>
            </a:r>
          </a:p>
          <a:p>
            <a:r>
              <a:rPr lang="ru-RU" smtClean="0"/>
              <a:t>Иммуноглобулины E</a:t>
            </a:r>
          </a:p>
          <a:p>
            <a:r>
              <a:rPr lang="ru-RU" smtClean="0"/>
              <a:t>Иммуноглобулины D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ru-RU" smtClean="0"/>
              <a:t>Антитела – это специфические белки крови – иммуноглобулина, образующиеся в ответ на выведение антигена и способны специфически реагировать с ним</a:t>
            </a:r>
          </a:p>
          <a:p>
            <a:r>
              <a:rPr lang="ru-RU" smtClean="0"/>
              <a:t>Иммуноглобулины</a:t>
            </a:r>
          </a:p>
          <a:p>
            <a:r>
              <a:rPr lang="ru-RU" smtClean="0"/>
              <a:t>Иммуноглобулины G</a:t>
            </a:r>
          </a:p>
          <a:p>
            <a:r>
              <a:rPr lang="ru-RU" smtClean="0"/>
              <a:t>Иммуноглобулины M</a:t>
            </a:r>
          </a:p>
          <a:p>
            <a:r>
              <a:rPr lang="ru-RU" smtClean="0"/>
              <a:t>Иммуноглобулины A</a:t>
            </a:r>
          </a:p>
          <a:p>
            <a:r>
              <a:rPr lang="ru-RU" smtClean="0"/>
              <a:t>Иммуноглобулины E</a:t>
            </a:r>
          </a:p>
          <a:p>
            <a:r>
              <a:rPr lang="ru-RU" smtClean="0"/>
              <a:t>Иммуноглобулины D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1474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476E91B-0D6A-4B89-9508-895B5A669415}" type="datetime1">
              <a:rPr lang="ru-RU" smtClean="0"/>
              <a:t>27.11.2015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273655B-E112-4666-A175-81F87C48A7A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00BC35-65CC-45DB-A6D1-8A85032C3BFB}" type="datetime1">
              <a:rPr lang="ru-RU" smtClean="0"/>
              <a:t>27.11.2015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73655B-E112-4666-A175-81F87C48A7A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CA2736-BB8A-4C23-9015-E02102F34F9C}" type="datetime1">
              <a:rPr lang="ru-RU" smtClean="0"/>
              <a:t>27.11.2015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73655B-E112-4666-A175-81F87C48A7A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4ADEA9-64DE-48A5-B4A0-16413CBC296A}" type="datetime1">
              <a:rPr lang="ru-RU" smtClean="0"/>
              <a:t>27.11.2015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73655B-E112-4666-A175-81F87C48A7A8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A7332-7365-4887-A925-F2360C434D3F}" type="datetime1">
              <a:rPr lang="ru-RU" smtClean="0"/>
              <a:t>27.11.2015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73655B-E112-4666-A175-81F87C48A7A8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67E2D9-CA80-4B9C-9294-5294BBE81CF2}" type="datetime1">
              <a:rPr lang="ru-RU" smtClean="0"/>
              <a:t>27.11.2015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73655B-E112-4666-A175-81F87C48A7A8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7A6E18-3973-4BBD-8B6F-B54A55DC8970}" type="datetime1">
              <a:rPr lang="ru-RU" smtClean="0"/>
              <a:t>27.11.2015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73655B-E112-4666-A175-81F87C48A7A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1C34CD-1874-44F7-A130-FEBD11A33AFE}" type="datetime1">
              <a:rPr lang="ru-RU" smtClean="0"/>
              <a:t>27.11.2015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73655B-E112-4666-A175-81F87C48A7A8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DA82323-A41E-4C30-8101-E24EE7318ADA}" type="datetime1">
              <a:rPr lang="ru-RU" smtClean="0"/>
              <a:t>27.11.2015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73655B-E112-4666-A175-81F87C48A7A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76F1CCC-249B-4779-910C-6D8C404B1A6A}" type="datetime1">
              <a:rPr lang="ru-RU" smtClean="0"/>
              <a:t>27.11.2015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73655B-E112-4666-A175-81F87C48A7A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9A7ED7D-2791-4BAE-8263-7C8F60DBE397}" type="datetime1">
              <a:rPr lang="ru-RU" smtClean="0"/>
              <a:t>27.11.2015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273655B-E112-4666-A175-81F87C48A7A8}" type="slidenum">
              <a:rPr lang="ru-RU" smtClean="0"/>
              <a:pPr/>
              <a:t>‹№›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AE1ACE9-A481-4AEC-8511-B50680C618B6}" type="datetime1">
              <a:rPr lang="ru-RU" smtClean="0"/>
              <a:t>27.11.2015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273655B-E112-4666-A175-81F87C48A7A8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Неспецифические и специфические факторы защиты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Подготовила: студентка 21 группы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Архипова Александра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Преподаватель: Гербер Наталья Ивановна 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Неспецифическими</a:t>
            </a:r>
            <a:r>
              <a:rPr lang="ru-RU" i="1" dirty="0" smtClean="0"/>
              <a:t> </a:t>
            </a:r>
            <a:r>
              <a:rPr lang="ru-RU" dirty="0" smtClean="0"/>
              <a:t>факторами называют врожденные свойства организма, которые способствуют уничтожению самых различных микроорганизмов на поверхности тела человека и в полостях организма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Неспецифические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Механический – отторжение эпителия, выделение сальных желез – все это способствует удалению микроорганизмов.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Химический – сальные и потовые железы содержат различные жирные кислоты, которые обладают бактерицидным действием 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Биологический – обусловлен губительным воздействием нормальной микрофлоры на патогенные микроорганизмы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Воспаление – реакция микроорганизма на чужеродные частицы, проникающие в него извне</a:t>
            </a:r>
          </a:p>
          <a:p>
            <a:pPr marL="624078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Факторы защиты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Лейкоциты</a:t>
            </a:r>
          </a:p>
          <a:p>
            <a:r>
              <a:rPr lang="ru-RU" dirty="0" smtClean="0"/>
              <a:t>Эндотелиальные клетки кровеносных сосудов </a:t>
            </a:r>
          </a:p>
          <a:p>
            <a:pPr lvl="1"/>
            <a:r>
              <a:rPr lang="ru-RU" dirty="0" smtClean="0"/>
              <a:t>Завершенный фагоцитоз (полный) – гибель и переваривание патогенного</a:t>
            </a:r>
            <a:r>
              <a:rPr lang="en-US" dirty="0" smtClean="0"/>
              <a:t> </a:t>
            </a:r>
            <a:r>
              <a:rPr lang="ru-RU" dirty="0" smtClean="0"/>
              <a:t>м</a:t>
            </a:r>
            <a:r>
              <a:rPr lang="en-US" dirty="0" smtClean="0"/>
              <a:t>/</a:t>
            </a:r>
            <a:r>
              <a:rPr lang="ru-RU" dirty="0" smtClean="0"/>
              <a:t>о </a:t>
            </a:r>
          </a:p>
          <a:p>
            <a:pPr lvl="1"/>
            <a:r>
              <a:rPr lang="ru-RU" dirty="0" smtClean="0"/>
              <a:t>Незавершенный фагоцитоз (не полный) – погибают фагоциты, а</a:t>
            </a:r>
            <a:r>
              <a:rPr lang="en-US" dirty="0" smtClean="0"/>
              <a:t> </a:t>
            </a:r>
            <a:r>
              <a:rPr lang="ru-RU" dirty="0" smtClean="0"/>
              <a:t>м</a:t>
            </a:r>
            <a:r>
              <a:rPr lang="en-US" dirty="0" smtClean="0"/>
              <a:t>/</a:t>
            </a:r>
            <a:r>
              <a:rPr lang="ru-RU" dirty="0" smtClean="0"/>
              <a:t>о нет</a:t>
            </a:r>
          </a:p>
          <a:p>
            <a:pPr lvl="1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Фагоцитарными свойствами обладают: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66218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Большую роль в гуморальном специфическом иммунитете играют антитела (иммуноглобулины), возникающие под влияние антигенов.</a:t>
            </a:r>
          </a:p>
          <a:p>
            <a:r>
              <a:rPr lang="ru-RU" i="1" dirty="0" smtClean="0"/>
              <a:t>Антиген </a:t>
            </a:r>
            <a:r>
              <a:rPr lang="ru-RU" dirty="0" smtClean="0"/>
              <a:t>– это генетически чужеродные для организма вещества – полисахариды, белки, нуклеопротеиды, липиды, на введение которых организм отвечает образованием антител и развитием специфических иммунных реакций (анафилактический шок)</a:t>
            </a:r>
            <a:endParaRPr lang="ru-RU" i="1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Специфические</a:t>
            </a:r>
            <a:endParaRPr lang="ru-RU" dirty="0"/>
          </a:p>
        </p:txBody>
      </p:sp>
      <p:pic>
        <p:nvPicPr>
          <p:cNvPr id="4" name="Рисунок 3" descr="avstralantigen9-129558963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4857760"/>
            <a:ext cx="1905000" cy="1619250"/>
          </a:xfrm>
          <a:prstGeom prst="rect">
            <a:avLst/>
          </a:prstGeom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Иммуногенность – способность антигена сформировать иммунитет, иммунологическую память – то есть способность вызывать образование антител и иммунных лимфоцитов.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Способность вступать с антителами и иммунными лимфоцитами в специфическое взаимодействие, которое проявляется в виде иммунных реакций</a:t>
            </a:r>
            <a:endParaRPr lang="ru-RU" dirty="0"/>
          </a:p>
          <a:p>
            <a:pPr marL="880110" lvl="1" indent="-514350"/>
            <a:r>
              <a:rPr lang="ru-RU" dirty="0" smtClean="0"/>
              <a:t>Агглютинация</a:t>
            </a:r>
          </a:p>
          <a:p>
            <a:pPr marL="880110" lvl="1" indent="-514350"/>
            <a:r>
              <a:rPr lang="ru-RU" dirty="0" smtClean="0"/>
              <a:t>Преципитация</a:t>
            </a:r>
          </a:p>
          <a:p>
            <a:pPr marL="880110" lvl="1" indent="-514350"/>
            <a:r>
              <a:rPr lang="ru-RU" dirty="0" smtClean="0"/>
              <a:t>Лизис</a:t>
            </a:r>
          </a:p>
          <a:p>
            <a:pPr marL="880110" lvl="1" indent="-514350"/>
            <a:r>
              <a:rPr lang="ru-RU" dirty="0" smtClean="0"/>
              <a:t>Нейтрализация</a:t>
            </a:r>
          </a:p>
          <a:p>
            <a:pPr marL="880110" lvl="1" indent="-514350"/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антигена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Чужеродность</a:t>
            </a:r>
            <a:r>
              <a:rPr lang="en-US" dirty="0" smtClean="0"/>
              <a:t> (</a:t>
            </a:r>
            <a:r>
              <a:rPr lang="ru-RU" dirty="0" smtClean="0"/>
              <a:t>инородность)</a:t>
            </a:r>
          </a:p>
          <a:p>
            <a:r>
              <a:rPr lang="ru-RU" dirty="0" smtClean="0"/>
              <a:t>Макромолекулярность (крупные размеры)</a:t>
            </a:r>
          </a:p>
          <a:p>
            <a:r>
              <a:rPr lang="ru-RU" dirty="0" smtClean="0"/>
              <a:t>Коллоидное состояние (сильно раздробленное состояние)</a:t>
            </a:r>
          </a:p>
          <a:p>
            <a:r>
              <a:rPr lang="ru-RU" dirty="0" smtClean="0"/>
              <a:t>Растворимость (способность вещества образовывать с другими веществами однородные </a:t>
            </a:r>
            <a:r>
              <a:rPr lang="ru-RU" smtClean="0"/>
              <a:t>системы – растворы)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Условия, определяющие </a:t>
            </a:r>
            <a:r>
              <a:rPr lang="ru-RU" dirty="0" err="1" smtClean="0"/>
              <a:t>антигенные</a:t>
            </a:r>
            <a:r>
              <a:rPr lang="ru-RU" dirty="0" smtClean="0"/>
              <a:t> свойства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221497"/>
          </a:xfrm>
        </p:spPr>
        <p:txBody>
          <a:bodyPr/>
          <a:lstStyle/>
          <a:p>
            <a:r>
              <a:rPr lang="ru-RU" dirty="0" smtClean="0"/>
              <a:t>Антитела – это специфические белки крови – иммуноглобулина, образующиеся в ответ на выведение антигена и способны специфически реагировать с ним</a:t>
            </a:r>
          </a:p>
          <a:p>
            <a:r>
              <a:rPr lang="ru-RU" dirty="0" smtClean="0"/>
              <a:t>Иммуноглобулины</a:t>
            </a:r>
          </a:p>
          <a:p>
            <a:pPr marL="850392" lvl="1" indent="-457200">
              <a:buFont typeface="+mj-lt"/>
              <a:buAutoNum type="arabicPeriod"/>
            </a:pPr>
            <a:r>
              <a:rPr lang="ru-RU" dirty="0" smtClean="0"/>
              <a:t>Иммуноглобулины </a:t>
            </a:r>
            <a:r>
              <a:rPr lang="en-US" dirty="0" smtClean="0"/>
              <a:t>G</a:t>
            </a:r>
          </a:p>
          <a:p>
            <a:pPr marL="850392" lvl="1" indent="-457200">
              <a:buFont typeface="+mj-lt"/>
              <a:buAutoNum type="arabicPeriod"/>
            </a:pPr>
            <a:r>
              <a:rPr lang="ru-RU" dirty="0" smtClean="0"/>
              <a:t>Иммуноглобулины</a:t>
            </a:r>
            <a:r>
              <a:rPr lang="en-US" dirty="0" smtClean="0"/>
              <a:t> M</a:t>
            </a:r>
          </a:p>
          <a:p>
            <a:pPr marL="850392" lvl="1" indent="-457200">
              <a:buFont typeface="+mj-lt"/>
              <a:buAutoNum type="arabicPeriod"/>
            </a:pPr>
            <a:r>
              <a:rPr lang="ru-RU" dirty="0" smtClean="0"/>
              <a:t>Иммуноглобулины</a:t>
            </a:r>
            <a:r>
              <a:rPr lang="en-US" dirty="0" smtClean="0"/>
              <a:t> A</a:t>
            </a:r>
          </a:p>
          <a:p>
            <a:pPr marL="850392" lvl="1" indent="-457200">
              <a:buFont typeface="+mj-lt"/>
              <a:buAutoNum type="arabicPeriod"/>
            </a:pPr>
            <a:r>
              <a:rPr lang="ru-RU" dirty="0" smtClean="0"/>
              <a:t>Иммуноглобулины</a:t>
            </a:r>
            <a:r>
              <a:rPr lang="en-US" dirty="0" smtClean="0"/>
              <a:t> E</a:t>
            </a:r>
          </a:p>
          <a:p>
            <a:pPr marL="850392" lvl="1" indent="-457200">
              <a:buFont typeface="+mj-lt"/>
              <a:buAutoNum type="arabicPeriod"/>
            </a:pPr>
            <a:r>
              <a:rPr lang="ru-RU" dirty="0" smtClean="0"/>
              <a:t>Иммуноглобулины</a:t>
            </a:r>
            <a:r>
              <a:rPr lang="en-US" dirty="0" smtClean="0"/>
              <a:t> D</a:t>
            </a:r>
            <a:endParaRPr lang="ru-RU" dirty="0" smtClean="0"/>
          </a:p>
          <a:p>
            <a:pPr marL="850392" lvl="1" indent="-457200">
              <a:buFont typeface="+mj-lt"/>
              <a:buAutoNum type="arabicPeriod"/>
            </a:pPr>
            <a:endParaRPr lang="ru-RU" dirty="0" smtClean="0"/>
          </a:p>
          <a:p>
            <a:pPr marL="850392" lvl="1" indent="-457200">
              <a:buFont typeface="+mj-lt"/>
              <a:buAutoNum type="arabicPeriod"/>
            </a:pPr>
            <a:endParaRPr lang="ru-RU" dirty="0" smtClean="0"/>
          </a:p>
          <a:p>
            <a:pPr marL="850392" lvl="1" indent="-457200">
              <a:buFont typeface="+mj-lt"/>
              <a:buAutoNum type="arabicPeriod"/>
            </a:pPr>
            <a:endParaRPr lang="ru-RU" dirty="0" smtClean="0"/>
          </a:p>
          <a:p>
            <a:pPr marL="850392" lvl="1" indent="-457200">
              <a:buFont typeface="+mj-lt"/>
              <a:buAutoNum type="arabicPeriod"/>
            </a:pPr>
            <a:endParaRPr lang="ru-RU" dirty="0" smtClean="0"/>
          </a:p>
          <a:p>
            <a:pPr lvl="1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395</TotalTime>
  <Words>867</Words>
  <Application>Microsoft Office PowerPoint</Application>
  <PresentationFormat>Екран (4:3)</PresentationFormat>
  <Paragraphs>141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9" baseType="lpstr">
      <vt:lpstr>Открытая</vt:lpstr>
      <vt:lpstr>Неспецифические и специфические факторы защиты </vt:lpstr>
      <vt:lpstr>Неспецифические </vt:lpstr>
      <vt:lpstr>Факторы защиты</vt:lpstr>
      <vt:lpstr>Фагоцитарными свойствами обладают:</vt:lpstr>
      <vt:lpstr>Специфические</vt:lpstr>
      <vt:lpstr>Свойства антигена</vt:lpstr>
      <vt:lpstr>Условия, определяющие антигенные свойства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Неспецифические и специфические факторы защиты</dc:title>
  <dc:creator>Александра</dc:creator>
  <cp:lastModifiedBy>LEGION</cp:lastModifiedBy>
  <cp:revision>42</cp:revision>
  <dcterms:created xsi:type="dcterms:W3CDTF">2015-05-03T14:28:54Z</dcterms:created>
  <dcterms:modified xsi:type="dcterms:W3CDTF">2015-11-27T12:50:34Z</dcterms:modified>
</cp:coreProperties>
</file>