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17030-35A9-46DE-B183-84D1DD7F266C}" type="datetimeFigureOut">
              <a:rPr lang="uk-UA" smtClean="0"/>
              <a:t>04.01.2016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95BA6-AF57-4059-B839-EEEB3226645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49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ПРЕДМЕТ И МЕТОД ГРАЖДАНСКОГО ПРОЦЕССУАЛЬНОГО ПРАВА</a:t>
            </a:r>
          </a:p>
          <a:p>
            <a:r>
              <a:rPr lang="ru-RU" smtClean="0"/>
              <a:t>ПЛАН:</a:t>
            </a:r>
          </a:p>
          <a:p>
            <a:endParaRPr lang="ru-RU" smtClean="0"/>
          </a:p>
          <a:p>
            <a:r>
              <a:rPr lang="ru-RU" smtClean="0"/>
              <a:t>1. Соотношение понятий «гражданский процесс», «гражданское судопроизводство» и  «гражданское процессуальное право».</a:t>
            </a:r>
          </a:p>
          <a:p>
            <a:r>
              <a:rPr lang="ru-RU" smtClean="0"/>
              <a:t>2. Предмет и метод гражданского процессуального права</a:t>
            </a:r>
          </a:p>
          <a:p>
            <a:r>
              <a:rPr lang="ru-RU" smtClean="0"/>
              <a:t>3. Виды судебных производств и стадии гражданского процесса</a:t>
            </a:r>
          </a:p>
          <a:p>
            <a:r>
              <a:rPr lang="ru-RU" smtClean="0"/>
              <a:t>4. Источники гражданского процессуального права</a:t>
            </a:r>
          </a:p>
          <a:p>
            <a:r>
              <a:rPr lang="ru-RU" smtClean="0"/>
              <a:t>5. Действие норм гражданского процессуального права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ПРЕДМЕТ И МЕТОД ГРАЖДАНСКОГО ПРОЦЕССУАЛЬНОГО ПРАВА</a:t>
            </a:r>
          </a:p>
          <a:p>
            <a:r>
              <a:rPr lang="ru-RU" smtClean="0"/>
              <a:t>ПЛАН:</a:t>
            </a:r>
          </a:p>
          <a:p>
            <a:endParaRPr lang="ru-RU" smtClean="0"/>
          </a:p>
          <a:p>
            <a:r>
              <a:rPr lang="ru-RU" smtClean="0"/>
              <a:t>1. Соотношение понятий «гражданский процесс», «гражданское судопроизводство» и  «гражданское процессуальное право».</a:t>
            </a:r>
          </a:p>
          <a:p>
            <a:r>
              <a:rPr lang="ru-RU" smtClean="0"/>
              <a:t>2. Предмет и метод гражданского процессуального права</a:t>
            </a:r>
          </a:p>
          <a:p>
            <a:r>
              <a:rPr lang="ru-RU" smtClean="0"/>
              <a:t>3. Виды судебных производств и стадии гражданского процесса</a:t>
            </a:r>
          </a:p>
          <a:p>
            <a:r>
              <a:rPr lang="ru-RU" smtClean="0"/>
              <a:t>4. Источники гражданского процессуального права</a:t>
            </a:r>
          </a:p>
          <a:p>
            <a:r>
              <a:rPr lang="ru-RU" smtClean="0"/>
              <a:t>5. Действие норм гражданского процессуального права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330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ИСХОДНЫЕ ЭЛЕМЕНТЫ МЕТОДА</a:t>
            </a:r>
          </a:p>
          <a:p>
            <a:r>
              <a:rPr lang="ru-RU" smtClean="0"/>
              <a:t>1. Общее юридическое положение субъектов права, т.е находятся они в отношениях равенства как субъекты или в отношениях по типу «власть-подчинение».</a:t>
            </a:r>
          </a:p>
          <a:p>
            <a:r>
              <a:rPr lang="ru-RU" smtClean="0"/>
              <a:t>2. Характер юридических фактов, с которыми связывается возникновение правоотношения.</a:t>
            </a:r>
          </a:p>
          <a:p>
            <a:r>
              <a:rPr lang="ru-RU" smtClean="0"/>
              <a:t>3. Способ формирования субъективных прав и обязанностей.</a:t>
            </a:r>
          </a:p>
          <a:p>
            <a:r>
              <a:rPr lang="ru-RU" smtClean="0"/>
              <a:t>4. Особенности санкций данной отрасли права.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ИСХОДНЫЕ ЭЛЕМЕНТЫ МЕТОДА</a:t>
            </a:r>
          </a:p>
          <a:p>
            <a:r>
              <a:rPr lang="ru-RU" smtClean="0"/>
              <a:t>1. Общее юридическое положение субъектов права, т.е находятся они в отношениях равенства как субъекты или в отношениях по типу «власть-подчинение».</a:t>
            </a:r>
          </a:p>
          <a:p>
            <a:r>
              <a:rPr lang="ru-RU" smtClean="0"/>
              <a:t>2. Характер юридических фактов, с которыми связывается возникновение правоотношения.</a:t>
            </a:r>
          </a:p>
          <a:p>
            <a:r>
              <a:rPr lang="ru-RU" smtClean="0"/>
              <a:t>3. Способ формирования субъективных прав и обязанностей.</a:t>
            </a:r>
          </a:p>
          <a:p>
            <a:r>
              <a:rPr lang="ru-RU" smtClean="0"/>
              <a:t>4. Особенности санкций данной отрасли права.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273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ЧЕРТЫ ГРАЖДАНСКОЙ ПРОЦЕССУАЛЬНОЙ ФОРМЫ</a:t>
            </a:r>
          </a:p>
          <a:p>
            <a:r>
              <a:rPr lang="ru-RU" smtClean="0"/>
              <a:t>-нормативность (требования закреплены в законе)</a:t>
            </a:r>
          </a:p>
          <a:p>
            <a:r>
              <a:rPr lang="ru-RU" smtClean="0"/>
              <a:t>-системность (все нормы взаимосвязаны и взаимозависимы, например, порядок проведения судебного заседания)</a:t>
            </a:r>
          </a:p>
          <a:p>
            <a:r>
              <a:rPr lang="ru-RU" smtClean="0"/>
              <a:t>-обязательность (под угрозой санкций – например: отмена решения при нарушении тайны совещания судей)</a:t>
            </a:r>
          </a:p>
          <a:p>
            <a:r>
              <a:rPr lang="ru-RU" smtClean="0"/>
              <a:t>-универсальность (приспособлена для рассмотрения дел с различной материально-правовой основой)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ЧЕРТЫ ГРАЖДАНСКОЙ ПРОЦЕССУАЛЬНОЙ ФОРМЫ</a:t>
            </a:r>
          </a:p>
          <a:p>
            <a:r>
              <a:rPr lang="ru-RU" smtClean="0"/>
              <a:t>-нормативность (требования закреплены в законе)</a:t>
            </a:r>
          </a:p>
          <a:p>
            <a:r>
              <a:rPr lang="ru-RU" smtClean="0"/>
              <a:t>-системность (все нормы взаимосвязаны и взаимозависимы, например, порядок проведения судебного заседания)</a:t>
            </a:r>
          </a:p>
          <a:p>
            <a:r>
              <a:rPr lang="ru-RU" smtClean="0"/>
              <a:t>-обязательность (под угрозой санкций – например: отмена решения при нарушении тайны совещания судей)</a:t>
            </a:r>
          </a:p>
          <a:p>
            <a:r>
              <a:rPr lang="ru-RU" smtClean="0"/>
              <a:t>-универсальность (приспособлена для рассмотрения дел с различной материально-правовой основой)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8036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Соотношение понятий</a:t>
            </a:r>
          </a:p>
          <a:p>
            <a:r>
              <a:rPr lang="ru-RU" smtClean="0"/>
              <a:t>Гражданский процесс – это урегулированная нормами права совокупность процессуальных действий и правоотношений, складывающихся между судом и другими субъектами при рассмотрении и разрешении гражданских дел судами общей юрисдикции. </a:t>
            </a:r>
          </a:p>
          <a:p>
            <a:endParaRPr lang="ru-RU" smtClean="0"/>
          </a:p>
          <a:p>
            <a:r>
              <a:rPr lang="ru-RU" smtClean="0"/>
              <a:t>Гражданское судопроизводство с точки зрения действующего законодательства - это один из видов правосудия. В ч.2 ст.118 Конституции определяются виды правосудия: конституционное, гражданское, уголовное, административное судопроизводство. </a:t>
            </a:r>
          </a:p>
          <a:p>
            <a:endParaRPr lang="ru-RU" smtClean="0"/>
          </a:p>
          <a:p>
            <a:r>
              <a:rPr lang="ru-RU" smtClean="0"/>
              <a:t>Гражданское процессуальное право – отрасль российского права, образуемая системой правовых норм, регулирующих отношения суда и других субъектов при рассмотрении гражданских дел в судах общей юрисдикции.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Соотношение понятий</a:t>
            </a:r>
          </a:p>
          <a:p>
            <a:r>
              <a:rPr lang="ru-RU" smtClean="0"/>
              <a:t>Гражданский процесс – это урегулированная нормами права совокупность процессуальных действий и правоотношений, складывающихся между судом и другими субъектами при рассмотрении и разрешении гражданских дел судами общей юрисдикции. </a:t>
            </a:r>
          </a:p>
          <a:p>
            <a:endParaRPr lang="ru-RU" smtClean="0"/>
          </a:p>
          <a:p>
            <a:r>
              <a:rPr lang="ru-RU" smtClean="0"/>
              <a:t>Гражданское судопроизводство с точки зрения действующего законодательства - это один из видов правосудия. В ч.2 ст.118 Конституции определяются виды правосудия: конституционное, гражданское, уголовное, административное судопроизводство. </a:t>
            </a:r>
          </a:p>
          <a:p>
            <a:endParaRPr lang="ru-RU" smtClean="0"/>
          </a:p>
          <a:p>
            <a:r>
              <a:rPr lang="ru-RU" smtClean="0"/>
              <a:t>Гражданское процессуальное право – отрасль российского права, образуемая системой правовых норм, регулирующих отношения суда и других субъектов при рассмотрении гражданских дел в судах общей юрисдикции.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3128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Предмет и метод гражданского процессуального права</a:t>
            </a:r>
          </a:p>
          <a:p>
            <a:r>
              <a:rPr lang="ru-RU" smtClean="0"/>
              <a:t>Предметом регулирования ГПП являются отношения суда и других участников процесса, возникающие при рассмотрении гражданских дел в судах общей юрисдикции.</a:t>
            </a:r>
          </a:p>
          <a:p>
            <a:endParaRPr lang="ru-RU" smtClean="0"/>
          </a:p>
          <a:p>
            <a:r>
              <a:rPr lang="ru-RU" smtClean="0"/>
              <a:t>Метод правового регулирования – специфический способ, при помощи которого внутри определенной группы общественных отношений государство обеспечивает нужное ему поведение (Иоффе О.С., Шаргородский М.Д.).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Предмет и метод гражданского процессуального права</a:t>
            </a:r>
          </a:p>
          <a:p>
            <a:r>
              <a:rPr lang="ru-RU" smtClean="0"/>
              <a:t>Предметом регулирования ГПП являются отношения суда и других участников процесса, возникающие при рассмотрении гражданских дел в судах общей юрисдикции.</a:t>
            </a:r>
          </a:p>
          <a:p>
            <a:endParaRPr lang="ru-RU" smtClean="0"/>
          </a:p>
          <a:p>
            <a:r>
              <a:rPr lang="ru-RU" smtClean="0"/>
              <a:t>Метод правового регулирования – специфический способ, при помощи которого внутри определенной группы общественных отношений государство обеспечивает нужное ему поведение (Иоффе О.С., Шаргородский М.Д.).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8245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ВИДЫ СУДЕБНЫХ ПРОИЗВОДСТВ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-приказное</a:t>
            </a:r>
          </a:p>
          <a:p>
            <a:r>
              <a:rPr lang="ru-RU" smtClean="0"/>
              <a:t> -исковое</a:t>
            </a:r>
          </a:p>
          <a:p>
            <a:r>
              <a:rPr lang="ru-RU" smtClean="0"/>
              <a:t> -производство по делам, возникающим из публичных   правоотношений</a:t>
            </a:r>
          </a:p>
          <a:p>
            <a:r>
              <a:rPr lang="ru-RU" smtClean="0"/>
              <a:t> -особое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ВИДЫ СУДЕБНЫХ ПРОИЗВОДСТВ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-приказное</a:t>
            </a:r>
          </a:p>
          <a:p>
            <a:r>
              <a:rPr lang="ru-RU" smtClean="0"/>
              <a:t> -исковое</a:t>
            </a:r>
          </a:p>
          <a:p>
            <a:r>
              <a:rPr lang="ru-RU" smtClean="0"/>
              <a:t> -производство по делам, возникающим из публичных   правоотношений</a:t>
            </a:r>
          </a:p>
          <a:p>
            <a:r>
              <a:rPr lang="ru-RU" smtClean="0"/>
              <a:t> -особое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9068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ПРИКАЗНОЕ ПРОИЗВОДСТВО</a:t>
            </a:r>
          </a:p>
          <a:p>
            <a:r>
              <a:rPr lang="ru-RU" smtClean="0"/>
              <a:t>1) Наличие оснований для бесспорного взыскания, четко определенных законом (ст.122 ГПК)   </a:t>
            </a:r>
          </a:p>
          <a:p>
            <a:r>
              <a:rPr lang="ru-RU" smtClean="0"/>
              <a:t>2) Равное правовое положение участников : взыскателя и должника в данном правоотношении (трудовое, семейное, гражданское).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ПРИКАЗНОЕ ПРОИЗВОДСТВО</a:t>
            </a:r>
          </a:p>
          <a:p>
            <a:r>
              <a:rPr lang="ru-RU" smtClean="0"/>
              <a:t>1) Наличие оснований для бесспорного взыскания, четко определенных законом (ст.122 ГПК)   </a:t>
            </a:r>
          </a:p>
          <a:p>
            <a:r>
              <a:rPr lang="ru-RU" smtClean="0"/>
              <a:t>2) Равное правовое положение участников : взыскателя и должника в данном правоотношении (трудовое, семейное, гражданское).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4031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ИСКОВОЕ ПРОИЗВОДСТВО</a:t>
            </a:r>
          </a:p>
          <a:p>
            <a:r>
              <a:rPr lang="ru-RU" smtClean="0"/>
              <a:t>1) наличие спора о праве: есть две стороны, не согласные друг с другом;</a:t>
            </a:r>
          </a:p>
          <a:p>
            <a:r>
              <a:rPr lang="ru-RU" smtClean="0"/>
              <a:t>2) равное правовое положение участников спорного правоотношения, поступившего на рассмотрение суда (гражданское, жилищное, семейное , трудовое).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ИСКОВОЕ ПРОИЗВОДСТВО</a:t>
            </a:r>
          </a:p>
          <a:p>
            <a:r>
              <a:rPr lang="ru-RU" smtClean="0"/>
              <a:t>1) наличие спора о праве: есть две стороны, не согласные друг с другом;</a:t>
            </a:r>
          </a:p>
          <a:p>
            <a:r>
              <a:rPr lang="ru-RU" smtClean="0"/>
              <a:t>2) равное правовое положение участников спорного правоотношения, поступившего на рассмотрение суда (гражданское, жилищное, семейное , трудовое).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8781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ПРОИЗВОДСТВО ПО ДЕЛАМ, ВОЗНИКАЮЩИМ ИЗ ПУБЛИЧНЫХ ПРАВООТНОШЕНИЙ</a:t>
            </a:r>
          </a:p>
          <a:p>
            <a:r>
              <a:rPr lang="ru-RU" smtClean="0"/>
              <a:t>1) наличие спора об административном (в широком смысле слова) праве. Административные, государственные, финансовые, налоговые и т.п. – т.е. все публичные отношения</a:t>
            </a:r>
          </a:p>
          <a:p>
            <a:r>
              <a:rPr lang="ru-RU" smtClean="0"/>
              <a:t>2) неравное правовое положение субъектов правоотношения, поступившего на рассмотрение суда, построение этих отношений по формуле власть - подчинение.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ПРОИЗВОДСТВО ПО ДЕЛАМ, ВОЗНИКАЮЩИМ ИЗ ПУБЛИЧНЫХ ПРАВООТНОШЕНИЙ</a:t>
            </a:r>
          </a:p>
          <a:p>
            <a:r>
              <a:rPr lang="ru-RU" smtClean="0"/>
              <a:t>1) наличие спора об административном (в широком смысле слова) праве. Административные, государственные, финансовые, налоговые и т.п. – т.е. все публичные отношения</a:t>
            </a:r>
          </a:p>
          <a:p>
            <a:r>
              <a:rPr lang="ru-RU" smtClean="0"/>
              <a:t>2) неравное правовое положение субъектов правоотношения, поступившего на рассмотрение суда, построение этих отношений по формуле власть - подчинение.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7084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ОСОБОЕ ПРОИЗВОДСТВО</a:t>
            </a:r>
          </a:p>
          <a:p>
            <a:endParaRPr lang="ru-RU" smtClean="0"/>
          </a:p>
          <a:p>
            <a:r>
              <a:rPr lang="ru-RU" smtClean="0"/>
              <a:t>1) отсутствие спора о праве, нет истца и ответчика, только заявитель</a:t>
            </a:r>
          </a:p>
          <a:p>
            <a:endParaRPr lang="ru-RU" smtClean="0"/>
          </a:p>
          <a:p>
            <a:r>
              <a:rPr lang="ru-RU" smtClean="0"/>
              <a:t>2) осуществляется защита охраняемого законом интереса, но не защита нарушенных прав 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ОСОБОЕ ПРОИЗВОДСТВО</a:t>
            </a:r>
          </a:p>
          <a:p>
            <a:endParaRPr lang="ru-RU" smtClean="0"/>
          </a:p>
          <a:p>
            <a:r>
              <a:rPr lang="ru-RU" smtClean="0"/>
              <a:t>1) отсутствие спора о праве, нет истца и ответчика, только заявитель</a:t>
            </a:r>
          </a:p>
          <a:p>
            <a:endParaRPr lang="ru-RU" smtClean="0"/>
          </a:p>
          <a:p>
            <a:r>
              <a:rPr lang="ru-RU" smtClean="0"/>
              <a:t>2) осуществляется защита охраняемого законом интереса, но не защита нарушенных прав 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9368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СТАДИИ ГРАЖДАНСКОГО ПРОЦЕССА</a:t>
            </a:r>
          </a:p>
          <a:p>
            <a:r>
              <a:rPr lang="ru-RU" smtClean="0"/>
              <a:t>1) производство в суде первой инстанции от возбуждения дела, подготовки до вынесения решения</a:t>
            </a:r>
          </a:p>
          <a:p>
            <a:r>
              <a:rPr lang="ru-RU" smtClean="0"/>
              <a:t>2) пр-во в суде второй инстанции по пересмотру судебных актов, не вступивших в законную силу </a:t>
            </a:r>
          </a:p>
          <a:p>
            <a:r>
              <a:rPr lang="ru-RU" smtClean="0"/>
              <a:t>3) производство по пересмотру судебных актов, вступивших в законную силу</a:t>
            </a:r>
          </a:p>
          <a:p>
            <a:r>
              <a:rPr lang="ru-RU" smtClean="0"/>
              <a:t>4) производство по пересмотру судебных актов по вновь открывшимся обстоятельствам</a:t>
            </a:r>
          </a:p>
          <a:p>
            <a:r>
              <a:rPr lang="ru-RU" smtClean="0"/>
              <a:t>5) исполнительное производство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СТАДИИ ГРАЖДАНСКОГО ПРОЦЕССА</a:t>
            </a:r>
          </a:p>
          <a:p>
            <a:r>
              <a:rPr lang="ru-RU" smtClean="0"/>
              <a:t>1) производство в суде первой инстанции от возбуждения дела, подготовки до вынесения решения</a:t>
            </a:r>
          </a:p>
          <a:p>
            <a:r>
              <a:rPr lang="ru-RU" smtClean="0"/>
              <a:t>2) пр-во в суде второй инстанции по пересмотру судебных актов, не вступивших в законную силу </a:t>
            </a:r>
          </a:p>
          <a:p>
            <a:r>
              <a:rPr lang="ru-RU" smtClean="0"/>
              <a:t>3) производство по пересмотру судебных актов, вступивших в законную силу</a:t>
            </a:r>
          </a:p>
          <a:p>
            <a:r>
              <a:rPr lang="ru-RU" smtClean="0"/>
              <a:t>4) производство по пересмотру судебных актов по вновь открывшимся обстоятельствам</a:t>
            </a:r>
          </a:p>
          <a:p>
            <a:r>
              <a:rPr lang="ru-RU" smtClean="0"/>
              <a:t>5) исполнительное производство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144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DD21AB-2691-4497-80A8-5C42E06BAD7B}" type="datetime1">
              <a:rPr lang="ru-RU" smtClean="0"/>
              <a:t>04.01.2016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83F9D1-0EB4-4E51-9BBF-3C859DB3CC5A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4BC11-A2A8-45A5-B04C-F71DD14A8122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EE2E2C-0AF5-455F-A9BF-7A47D9019D85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AE6A13-7C89-43B3-A21E-A0470A227CED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A4C2F6-E2B1-441E-8056-C455BD25E249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C082D-78DF-4772-BC8B-F15E903BBFB3}" type="datetime1">
              <a:rPr lang="ru-RU" smtClean="0"/>
              <a:t>04.01.2016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97C08-3CE0-4742-9776-31678EE651CA}" type="datetime1">
              <a:rPr lang="ru-RU" smtClean="0"/>
              <a:t>04.01.2016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EB0A4A-4389-49E9-B43F-992FB2737BE4}" type="datetime1">
              <a:rPr lang="ru-RU" smtClean="0"/>
              <a:t>04.01.2016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BB46F6-079B-4C4B-A5FA-5AE184C541C4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BDE340-02CE-47D0-B874-85EE0001BC7D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E37EFC4-9FAB-4199-B623-950253C0B111}" type="datetime1">
              <a:rPr lang="ru-RU" smtClean="0"/>
              <a:t>04.01.2016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48EAC59-C5A5-4817-AF99-1462B3FB536C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96752"/>
            <a:ext cx="9144000" cy="122237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effectLst/>
              </a:rPr>
              <a:t>ПРЕДМЕТ И МЕТОД ГРАЖДАНСКОГО ПРОЦЕССУАЛЬНОГО ПРАВА</a:t>
            </a:r>
            <a:endParaRPr lang="ru-RU" sz="44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564904"/>
            <a:ext cx="7810128" cy="91440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</a:p>
          <a:p>
            <a:pPr algn="just"/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Соотношение понятий «гражданский процесс», «гражданское судопроизводство» и  «гражданское процессуальное право».</a:t>
            </a:r>
            <a:endParaRPr lang="ru-RU" sz="96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Предмет и метод гражданского процессуального права</a:t>
            </a:r>
            <a:endParaRPr lang="ru-RU" sz="96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Виды судебных производств и стадии гражданского процесса</a:t>
            </a:r>
            <a:endParaRPr lang="ru-RU" sz="96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Источники гражданского процессуального права</a:t>
            </a:r>
            <a:endParaRPr lang="ru-RU" sz="96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Действие норм гражданского процессуального права</a:t>
            </a:r>
            <a:endParaRPr lang="ru-RU" sz="96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ИСХОДНЫЕ ЭЛЕМЕНТЫ МЕТОДА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54728"/>
            <a:ext cx="7406640" cy="460327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Общее юридическое положение субъектов права, т.е находятся они в отношениях равенства как субъекты или в отношениях по типу «власть-подчинение».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Характер юридических фактов, с которыми связывается возникновение правоотношения.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Способ формирования субъективных прав и обязанностей.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Особенности санкций данной отрасли права.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ЧЕРТЫ ГРАЖДАНСКОЙ ПРОЦЕССУАЛЬНОЙ ФОРМЫ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182720"/>
            <a:ext cx="7406640" cy="467528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нормативность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(требования закреплены в законе)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системность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(все нормы взаимосвязаны и взаимозависимы, например, порядок проведения судебного заседания)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обязательность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(под угрозой санкций – например: отмена решения при нарушении тайны совещания судей)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универсальность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(приспособлена для рассмотрения дел с различной материально-правовой основой)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404664"/>
            <a:ext cx="7406640" cy="779346"/>
          </a:xfrm>
        </p:spPr>
        <p:txBody>
          <a:bodyPr/>
          <a:lstStyle/>
          <a:p>
            <a:r>
              <a:rPr lang="ru-RU" dirty="0" smtClean="0"/>
              <a:t>Соотношение понятий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340768"/>
            <a:ext cx="7406640" cy="496331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Гражданский процесс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урегулированная нормами права совокупность процессуальных </a:t>
            </a:r>
            <a:r>
              <a:rPr lang="ru-RU" sz="8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8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правоотношений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складывающихся между судом и другими субъектами при рассмотрении и разрешении гражданских дел судами общей юрисдикции.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Гражданское судопроизводство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точки зрения действующего законодательства - это один из видов правосудия. В ч.2 ст.118 Конституции определяются виды правосудия: конституционное, </a:t>
            </a:r>
            <a:r>
              <a:rPr lang="ru-RU" sz="8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гражданское,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уголовное, административное судопроизводство.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Гражданское процессуальное право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отрасль российского права, образуемая системой правовых норм, регулирующих отношения суда и других субъектов при рассмотрении гражданских дел в судах общей юрисдикции.</a:t>
            </a:r>
            <a:endParaRPr lang="ru-RU" sz="80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Предмет и метод гражданского процессуального права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420888"/>
            <a:ext cx="7406640" cy="316835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Предметом регулирования ГПП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являются отношения суда и других участников процесса, возникающие при рассмотрении гражданских дел в судах общей юрисдикции.</a:t>
            </a:r>
          </a:p>
          <a:p>
            <a:pPr algn="just"/>
            <a:endParaRPr lang="ru-RU" sz="3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Метод правового регулирования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– специфический способ, при помощи которого внутри определенной группы общественных отношений государство обеспечивает нужное ему поведение (Иоффе О.С., Шаргородский М.Д.).</a:t>
            </a:r>
            <a:endParaRPr lang="ru-RU" sz="34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90872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ВИДЫ СУДЕБНЫХ ПРОИЗВОДСТВ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7406640" cy="316835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-приказное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-исковое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-производство по делам, возникающим из публичных   правоотношений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-особое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ПРИКАЗНОЕ ПРОИЗВОДСТВО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132856"/>
            <a:ext cx="7406640" cy="1752600"/>
          </a:xfrm>
        </p:spPr>
        <p:txBody>
          <a:bodyPr>
            <a:normAutofit fontScale="92500" lnSpcReduction="20000"/>
          </a:bodyPr>
          <a:lstStyle/>
          <a:p>
            <a:pPr marL="541782" indent="-51435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Наличие оснований для бесспорного взыскания, четко определенных законом (ст.122 ГПК)   </a:t>
            </a:r>
          </a:p>
          <a:p>
            <a:pPr marL="541782" indent="-51435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Равное правовое положение участников : взыскателя и должника в данном правоотношении (трудовое, семейное, гражданское).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ИСКОВОЕ ПРОИЗВОДСТВО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132856"/>
            <a:ext cx="7406640" cy="28803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наличие спора о праве: есть две стороны, не согласные друг с другом;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равное правовое положение участников спорного правоотношения, поступившего на рассмотрение суда (гражданское, жилищное, семейное , трудовое).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59898"/>
            <a:ext cx="7723584" cy="314111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ПРОИЗВОДСТВО ПО ДЕЛАМ, ВОЗНИКАЮЩИМ ИЗ ПУБЛИЧНЫХ ПРАВООТНОШЕНИЙ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861048"/>
            <a:ext cx="7406640" cy="266429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наличие спора об административном (в широком смысле слова) праве. Административные, государственные, финансовые, налоговые и т.п. – т.е. все публичные отношения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неравное правовое положение субъектов правоотношения, поступившего на рассмотрение суда, построение этих отношений по формуле власть - подчинение.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ОСОБОЕ ПРОИЗВОДСТВО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76872"/>
            <a:ext cx="7406640" cy="2952328"/>
          </a:xfrm>
        </p:spPr>
        <p:txBody>
          <a:bodyPr>
            <a:normAutofit/>
          </a:bodyPr>
          <a:lstStyle/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41782" lvl="0" indent="-51435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отсутствие спора о праве, нет истца и ответчика, только заявитель</a:t>
            </a:r>
          </a:p>
          <a:p>
            <a:pPr marL="541782" lvl="0" indent="-514350" algn="just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осуществляется защита охраняемого законом интереса, но не защита нарушенных прав 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СТАДИИ ГРАЖДАНСКОГО ПРОЦЕССА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74728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производство в суде первой инстанции от возбуждения дела, подготовки до вынесения решения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пр-во в суде второй инстанции по пересмотру судебных актов, не вступивших в законную силу 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производство по пересмотру судебных актов, вступивших в законную силу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производство по пересмотру судебных актов по вновь открывшимся обстоятельствам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исполнительное производство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</TotalTime>
  <Words>1676</Words>
  <Application>Microsoft Office PowerPoint</Application>
  <PresentationFormat>Екран (4:3)</PresentationFormat>
  <Paragraphs>214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Солнцестояние</vt:lpstr>
      <vt:lpstr>ПРЕДМЕТ И МЕТОД ГРАЖДАНСКОГО ПРОЦЕССУАЛЬНОГО ПРАВА</vt:lpstr>
      <vt:lpstr>Соотношение понятий</vt:lpstr>
      <vt:lpstr>Предмет и метод гражданского процессуального права</vt:lpstr>
      <vt:lpstr> ВИДЫ СУДЕБНЫХ ПРОИЗВОДСТВ </vt:lpstr>
      <vt:lpstr>ПРИКАЗНОЕ ПРОИЗВОДСТВО</vt:lpstr>
      <vt:lpstr>ИСКОВОЕ ПРОИЗВОДСТВО</vt:lpstr>
      <vt:lpstr>ПРОИЗВОДСТВО ПО ДЕЛАМ, ВОЗНИКАЮЩИМ ИЗ ПУБЛИЧНЫХ ПРАВООТНОШЕНИЙ</vt:lpstr>
      <vt:lpstr>ОСОБОЕ ПРОИЗВОДСТВО</vt:lpstr>
      <vt:lpstr>СТАДИИ ГРАЖДАНСКОГО ПРОЦЕССА</vt:lpstr>
      <vt:lpstr>ИСХОДНЫЕ ЭЛЕМЕНТЫ МЕТОДА</vt:lpstr>
      <vt:lpstr>ЧЕРТЫ ГРАЖДАНСКОЙ ПРОЦЕССУАЛЬНОЙ ФОРМЫ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 и метод гражданского процессуального права</dc:title>
  <dc:creator>Лидия</dc:creator>
  <cp:lastModifiedBy>LEGION</cp:lastModifiedBy>
  <cp:revision>19</cp:revision>
  <dcterms:created xsi:type="dcterms:W3CDTF">2011-08-17T15:04:37Z</dcterms:created>
  <dcterms:modified xsi:type="dcterms:W3CDTF">2016-01-04T08:09:26Z</dcterms:modified>
</cp:coreProperties>
</file>