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4"/>
  </p:notesMasterIdLst>
  <p:sldIdLst>
    <p:sldId id="259" r:id="rId2"/>
    <p:sldId id="260" r:id="rId3"/>
    <p:sldId id="261" r:id="rId4"/>
    <p:sldId id="262" r:id="rId5"/>
    <p:sldId id="304" r:id="rId6"/>
    <p:sldId id="264" r:id="rId7"/>
    <p:sldId id="265" r:id="rId8"/>
    <p:sldId id="266" r:id="rId9"/>
    <p:sldId id="267" r:id="rId10"/>
    <p:sldId id="293" r:id="rId11"/>
    <p:sldId id="269" r:id="rId12"/>
    <p:sldId id="271" r:id="rId13"/>
    <p:sldId id="272" r:id="rId14"/>
    <p:sldId id="273" r:id="rId15"/>
    <p:sldId id="274" r:id="rId16"/>
    <p:sldId id="275" r:id="rId17"/>
    <p:sldId id="276" r:id="rId18"/>
    <p:sldId id="277" r:id="rId19"/>
    <p:sldId id="278" r:id="rId20"/>
    <p:sldId id="279" r:id="rId21"/>
    <p:sldId id="305" r:id="rId22"/>
    <p:sldId id="282" r:id="rId23"/>
    <p:sldId id="281" r:id="rId24"/>
    <p:sldId id="301" r:id="rId25"/>
    <p:sldId id="302" r:id="rId26"/>
    <p:sldId id="286" r:id="rId27"/>
    <p:sldId id="287" r:id="rId28"/>
    <p:sldId id="297" r:id="rId29"/>
    <p:sldId id="298" r:id="rId30"/>
    <p:sldId id="290" r:id="rId31"/>
    <p:sldId id="291" r:id="rId32"/>
    <p:sldId id="292" r:id="rId33"/>
  </p:sldIdLst>
  <p:sldSz cx="9144000" cy="6858000" type="screen4x3"/>
  <p:notesSz cx="6858000" cy="9144000"/>
  <p:defaultTextStyle>
    <a:defPPr>
      <a:defRPr lang="ru-RU"/>
    </a:defPPr>
    <a:lvl1pPr algn="l" rtl="0" fontAlgn="base">
      <a:spcBef>
        <a:spcPct val="0"/>
      </a:spcBef>
      <a:spcAft>
        <a:spcPct val="0"/>
      </a:spcAft>
      <a:defRPr kumimoji="1" kern="1200">
        <a:solidFill>
          <a:schemeClr val="tx1"/>
        </a:solidFill>
        <a:latin typeface="Times New Roman" pitchFamily="18" charset="0"/>
        <a:ea typeface="+mn-ea"/>
        <a:cs typeface="+mn-cs"/>
      </a:defRPr>
    </a:lvl1pPr>
    <a:lvl2pPr marL="457200" algn="l" rtl="0" fontAlgn="base">
      <a:spcBef>
        <a:spcPct val="0"/>
      </a:spcBef>
      <a:spcAft>
        <a:spcPct val="0"/>
      </a:spcAft>
      <a:defRPr kumimoji="1" kern="1200">
        <a:solidFill>
          <a:schemeClr val="tx1"/>
        </a:solidFill>
        <a:latin typeface="Times New Roman" pitchFamily="18" charset="0"/>
        <a:ea typeface="+mn-ea"/>
        <a:cs typeface="+mn-cs"/>
      </a:defRPr>
    </a:lvl2pPr>
    <a:lvl3pPr marL="914400" algn="l" rtl="0" fontAlgn="base">
      <a:spcBef>
        <a:spcPct val="0"/>
      </a:spcBef>
      <a:spcAft>
        <a:spcPct val="0"/>
      </a:spcAft>
      <a:defRPr kumimoji="1" kern="1200">
        <a:solidFill>
          <a:schemeClr val="tx1"/>
        </a:solidFill>
        <a:latin typeface="Times New Roman" pitchFamily="18" charset="0"/>
        <a:ea typeface="+mn-ea"/>
        <a:cs typeface="+mn-cs"/>
      </a:defRPr>
    </a:lvl3pPr>
    <a:lvl4pPr marL="1371600" algn="l" rtl="0" fontAlgn="base">
      <a:spcBef>
        <a:spcPct val="0"/>
      </a:spcBef>
      <a:spcAft>
        <a:spcPct val="0"/>
      </a:spcAft>
      <a:defRPr kumimoji="1" kern="1200">
        <a:solidFill>
          <a:schemeClr val="tx1"/>
        </a:solidFill>
        <a:latin typeface="Times New Roman" pitchFamily="18" charset="0"/>
        <a:ea typeface="+mn-ea"/>
        <a:cs typeface="+mn-cs"/>
      </a:defRPr>
    </a:lvl4pPr>
    <a:lvl5pPr marL="1828800" algn="l" rtl="0" fontAlgn="base">
      <a:spcBef>
        <a:spcPct val="0"/>
      </a:spcBef>
      <a:spcAft>
        <a:spcPct val="0"/>
      </a:spcAft>
      <a:defRPr kumimoji="1" kern="1200">
        <a:solidFill>
          <a:schemeClr val="tx1"/>
        </a:solidFill>
        <a:latin typeface="Times New Roman" pitchFamily="18" charset="0"/>
        <a:ea typeface="+mn-ea"/>
        <a:cs typeface="+mn-cs"/>
      </a:defRPr>
    </a:lvl5pPr>
    <a:lvl6pPr marL="2286000" algn="l" defTabSz="914400" rtl="0" eaLnBrk="1" latinLnBrk="0" hangingPunct="1">
      <a:defRPr kumimoji="1" kern="1200">
        <a:solidFill>
          <a:schemeClr val="tx1"/>
        </a:solidFill>
        <a:latin typeface="Times New Roman" pitchFamily="18" charset="0"/>
        <a:ea typeface="+mn-ea"/>
        <a:cs typeface="+mn-cs"/>
      </a:defRPr>
    </a:lvl6pPr>
    <a:lvl7pPr marL="2743200" algn="l" defTabSz="914400" rtl="0" eaLnBrk="1" latinLnBrk="0" hangingPunct="1">
      <a:defRPr kumimoji="1" kern="1200">
        <a:solidFill>
          <a:schemeClr val="tx1"/>
        </a:solidFill>
        <a:latin typeface="Times New Roman" pitchFamily="18" charset="0"/>
        <a:ea typeface="+mn-ea"/>
        <a:cs typeface="+mn-cs"/>
      </a:defRPr>
    </a:lvl7pPr>
    <a:lvl8pPr marL="3200400" algn="l" defTabSz="914400" rtl="0" eaLnBrk="1" latinLnBrk="0" hangingPunct="1">
      <a:defRPr kumimoji="1" kern="1200">
        <a:solidFill>
          <a:schemeClr val="tx1"/>
        </a:solidFill>
        <a:latin typeface="Times New Roman" pitchFamily="18" charset="0"/>
        <a:ea typeface="+mn-ea"/>
        <a:cs typeface="+mn-cs"/>
      </a:defRPr>
    </a:lvl8pPr>
    <a:lvl9pPr marL="3657600" algn="l" defTabSz="914400" rtl="0" eaLnBrk="1" latinLnBrk="0" hangingPunct="1">
      <a:defRPr kumimoji="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00"/>
    <a:srgbClr val="000099"/>
    <a:srgbClr val="000066"/>
    <a:srgbClr val="9900CC"/>
    <a:srgbClr val="800080"/>
    <a:srgbClr val="FF00FF"/>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94682" autoAdjust="0"/>
  </p:normalViewPr>
  <p:slideViewPr>
    <p:cSldViewPr snapToGrid="0">
      <p:cViewPr>
        <p:scale>
          <a:sx n="80" d="100"/>
          <a:sy n="80" d="100"/>
        </p:scale>
        <p:origin x="-2514" y="-7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BEC40F-1527-4739-B315-0AA3B77C68A7}" type="datetimeFigureOut">
              <a:rPr lang="uk-UA" smtClean="0"/>
              <a:t>04.01.2016</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BB6307-96D6-45CB-A8E1-650BB72611F0}" type="slidenum">
              <a:rPr lang="uk-UA" smtClean="0"/>
              <a:t>‹№›</a:t>
            </a:fld>
            <a:endParaRPr lang="uk-UA"/>
          </a:p>
        </p:txBody>
      </p:sp>
    </p:spTree>
    <p:extLst>
      <p:ext uri="{BB962C8B-B14F-4D97-AF65-F5344CB8AC3E}">
        <p14:creationId xmlns:p14="http://schemas.microsoft.com/office/powerpoint/2010/main" val="256276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Дети и деньги</a:t>
            </a:r>
          </a:p>
          <a:p>
            <a:endParaRPr lang="uk-UA"/>
          </a:p>
        </p:txBody>
      </p:sp>
      <p:sp>
        <p:nvSpPr>
          <p:cNvPr id="4" name="Місце для номера слайда 3"/>
          <p:cNvSpPr>
            <a:spLocks noGrp="1"/>
          </p:cNvSpPr>
          <p:nvPr>
            <p:ph type="sldNum" sz="quarter" idx="10"/>
          </p:nvPr>
        </p:nvSpPr>
        <p:spPr/>
        <p:txBody>
          <a:bodyPr/>
          <a:lstStyle/>
          <a:p>
            <a:r>
              <a:rPr lang="uk-UA" smtClean="0"/>
              <a:t>Дети и деньги</a:t>
            </a:r>
          </a:p>
          <a:p>
            <a:endParaRPr lang="uk-UA"/>
          </a:p>
        </p:txBody>
      </p:sp>
    </p:spTree>
    <p:extLst>
      <p:ext uri="{BB962C8B-B14F-4D97-AF65-F5344CB8AC3E}">
        <p14:creationId xmlns:p14="http://schemas.microsoft.com/office/powerpoint/2010/main" val="2670133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школе существует «Почта доверия»</a:t>
            </a:r>
          </a:p>
          <a:p>
            <a:endParaRPr lang="ru-RU" smtClean="0"/>
          </a:p>
          <a:p>
            <a:r>
              <a:rPr lang="ru-RU" smtClean="0"/>
              <a:t>За советами к специалистам по интересующим вопросам могут обратиться дети и родители </a:t>
            </a:r>
          </a:p>
          <a:p>
            <a:endParaRPr lang="ru-RU" smtClean="0"/>
          </a:p>
          <a:p>
            <a:r>
              <a:rPr lang="ru-RU" smtClean="0"/>
              <a:t>Многих ребят волнует</a:t>
            </a:r>
          </a:p>
          <a:p>
            <a:r>
              <a:rPr lang="ru-RU" smtClean="0"/>
              <a:t>    проблема карманных денег</a:t>
            </a:r>
          </a:p>
          <a:p>
            <a:r>
              <a:rPr lang="ru-RU" smtClean="0"/>
              <a:t>Актуальность</a:t>
            </a:r>
          </a:p>
          <a:p>
            <a:endParaRPr lang="uk-UA"/>
          </a:p>
        </p:txBody>
      </p:sp>
      <p:sp>
        <p:nvSpPr>
          <p:cNvPr id="4" name="Місце для номера слайда 3"/>
          <p:cNvSpPr>
            <a:spLocks noGrp="1"/>
          </p:cNvSpPr>
          <p:nvPr>
            <p:ph type="sldNum" sz="quarter" idx="10"/>
          </p:nvPr>
        </p:nvSpPr>
        <p:spPr/>
        <p:txBody>
          <a:bodyPr/>
          <a:lstStyle/>
          <a:p>
            <a:r>
              <a:rPr lang="ru-RU" smtClean="0"/>
              <a:t>В школе существует «Почта доверия»</a:t>
            </a:r>
          </a:p>
          <a:p>
            <a:endParaRPr lang="ru-RU" smtClean="0"/>
          </a:p>
          <a:p>
            <a:r>
              <a:rPr lang="ru-RU" smtClean="0"/>
              <a:t>За советами к специалистам по интересующим вопросам могут обратиться дети и родители </a:t>
            </a:r>
          </a:p>
          <a:p>
            <a:endParaRPr lang="ru-RU" smtClean="0"/>
          </a:p>
          <a:p>
            <a:r>
              <a:rPr lang="ru-RU" smtClean="0"/>
              <a:t>Многих ребят волнует</a:t>
            </a:r>
          </a:p>
          <a:p>
            <a:r>
              <a:rPr lang="ru-RU" smtClean="0"/>
              <a:t>    проблема карманных денег</a:t>
            </a:r>
          </a:p>
          <a:p>
            <a:r>
              <a:rPr lang="ru-RU" smtClean="0"/>
              <a:t>Актуальность</a:t>
            </a:r>
          </a:p>
          <a:p>
            <a:endParaRPr lang="uk-UA"/>
          </a:p>
        </p:txBody>
      </p:sp>
    </p:spTree>
    <p:extLst>
      <p:ext uri="{BB962C8B-B14F-4D97-AF65-F5344CB8AC3E}">
        <p14:creationId xmlns:p14="http://schemas.microsoft.com/office/powerpoint/2010/main" val="3501961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Анкетирование детей</a:t>
            </a:r>
          </a:p>
          <a:p>
            <a:r>
              <a:rPr lang="ru-RU" smtClean="0"/>
              <a:t>1. Дают ли тебе родители деньги за то, что ты делаешь уборку в доме? (да -2, нет - 8)</a:t>
            </a:r>
          </a:p>
          <a:p>
            <a:endParaRPr lang="ru-RU" smtClean="0"/>
          </a:p>
          <a:p>
            <a:r>
              <a:rPr lang="ru-RU" smtClean="0"/>
              <a:t>2. Дают ли тебе родители деньги за отметки?(да-2, нет -8)</a:t>
            </a:r>
          </a:p>
          <a:p>
            <a:endParaRPr lang="ru-RU" smtClean="0"/>
          </a:p>
          <a:p>
            <a:r>
              <a:rPr lang="ru-RU" smtClean="0"/>
              <a:t>3. Требуют ли родители рассказ о том, куда ты тратишь деньги?(да-7, нет -3)</a:t>
            </a:r>
          </a:p>
          <a:p>
            <a:endParaRPr lang="ru-RU" smtClean="0"/>
          </a:p>
          <a:p>
            <a:r>
              <a:rPr lang="ru-RU" smtClean="0"/>
              <a:t>4. Играешь ли ты с родителями в магазин или в другие игры на деньги?(да-2, нет-8)</a:t>
            </a:r>
          </a:p>
          <a:p>
            <a:endParaRPr lang="uk-UA"/>
          </a:p>
        </p:txBody>
      </p:sp>
      <p:sp>
        <p:nvSpPr>
          <p:cNvPr id="4" name="Місце для номера слайда 3"/>
          <p:cNvSpPr>
            <a:spLocks noGrp="1"/>
          </p:cNvSpPr>
          <p:nvPr>
            <p:ph type="sldNum" sz="quarter" idx="10"/>
          </p:nvPr>
        </p:nvSpPr>
        <p:spPr/>
        <p:txBody>
          <a:bodyPr/>
          <a:lstStyle/>
          <a:p>
            <a:r>
              <a:rPr lang="ru-RU" smtClean="0"/>
              <a:t>Анкетирование детей</a:t>
            </a:r>
          </a:p>
          <a:p>
            <a:r>
              <a:rPr lang="ru-RU" smtClean="0"/>
              <a:t>1. Дают ли тебе родители деньги за то, что ты делаешь уборку в доме? (да -2, нет - 8)</a:t>
            </a:r>
          </a:p>
          <a:p>
            <a:endParaRPr lang="ru-RU" smtClean="0"/>
          </a:p>
          <a:p>
            <a:r>
              <a:rPr lang="ru-RU" smtClean="0"/>
              <a:t>2. Дают ли тебе родители деньги за отметки?(да-2, нет -8)</a:t>
            </a:r>
          </a:p>
          <a:p>
            <a:endParaRPr lang="ru-RU" smtClean="0"/>
          </a:p>
          <a:p>
            <a:r>
              <a:rPr lang="ru-RU" smtClean="0"/>
              <a:t>3. Требуют ли родители рассказ о том, куда ты тратишь деньги?(да-7, нет -3)</a:t>
            </a:r>
          </a:p>
          <a:p>
            <a:endParaRPr lang="ru-RU" smtClean="0"/>
          </a:p>
          <a:p>
            <a:r>
              <a:rPr lang="ru-RU" smtClean="0"/>
              <a:t>4. Играешь ли ты с родителями в магазин или в другие игры на деньги?(да-2, нет-8)</a:t>
            </a:r>
          </a:p>
          <a:p>
            <a:endParaRPr lang="uk-UA"/>
          </a:p>
        </p:txBody>
      </p:sp>
    </p:spTree>
    <p:extLst>
      <p:ext uri="{BB962C8B-B14F-4D97-AF65-F5344CB8AC3E}">
        <p14:creationId xmlns:p14="http://schemas.microsoft.com/office/powerpoint/2010/main" val="3666490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Нужно ли давать ребёнку деньги за то, чтобы он делал уборку в доме ?</a:t>
            </a:r>
            <a:br>
              <a:rPr lang="ru-RU" smtClean="0"/>
            </a:br>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Нужно ли давать ребёнку деньги за то, чтобы он делал уборку в доме ?</a:t>
            </a:r>
            <a:br>
              <a:rPr lang="ru-RU" smtClean="0"/>
            </a:br>
            <a:endParaRPr lang="ru-RU" smtClean="0"/>
          </a:p>
          <a:p>
            <a:endParaRPr lang="uk-UA"/>
          </a:p>
        </p:txBody>
      </p:sp>
    </p:spTree>
    <p:extLst>
      <p:ext uri="{BB962C8B-B14F-4D97-AF65-F5344CB8AC3E}">
        <p14:creationId xmlns:p14="http://schemas.microsoft.com/office/powerpoint/2010/main" val="2197373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Советы психологов:</a:t>
            </a:r>
          </a:p>
          <a:p>
            <a:r>
              <a:rPr lang="ru-RU" smtClean="0"/>
              <a:t>   Можно объяснить, что люди, живущие вместе, должны думать друг о друге. Ведь взрослому никто не будет оплачивать мытьё посуды в своём доме и уборку квартиры.</a:t>
            </a:r>
          </a:p>
          <a:p>
            <a:endParaRPr lang="ru-RU" smtClean="0"/>
          </a:p>
          <a:p>
            <a:r>
              <a:rPr lang="ru-RU" smtClean="0"/>
              <a:t>    Разделить домашние обязанности между всеми членами семьи, которые могут их выполнять. </a:t>
            </a:r>
          </a:p>
          <a:p>
            <a:endParaRPr lang="ru-RU" smtClean="0"/>
          </a:p>
          <a:p>
            <a:r>
              <a:rPr lang="ru-RU" smtClean="0"/>
              <a:t>    Посуду можно мыть по очереди или по принципу: каждый моет за собой + 1. В данном случае «+1» это посуда помытая за младшим, совсем маленьким членом семьи, или часть общей посуды, использованной во время приготовления пищи.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Советы психологов:</a:t>
            </a:r>
          </a:p>
          <a:p>
            <a:r>
              <a:rPr lang="ru-RU" smtClean="0"/>
              <a:t>   Можно объяснить, что люди, живущие вместе, должны думать друг о друге. Ведь взрослому никто не будет оплачивать мытьё посуды в своём доме и уборку квартиры.</a:t>
            </a:r>
          </a:p>
          <a:p>
            <a:endParaRPr lang="ru-RU" smtClean="0"/>
          </a:p>
          <a:p>
            <a:r>
              <a:rPr lang="ru-RU" smtClean="0"/>
              <a:t>    Разделить домашние обязанности между всеми членами семьи, которые могут их выполнять. </a:t>
            </a:r>
          </a:p>
          <a:p>
            <a:endParaRPr lang="ru-RU" smtClean="0"/>
          </a:p>
          <a:p>
            <a:r>
              <a:rPr lang="ru-RU" smtClean="0"/>
              <a:t>    Посуду можно мыть по очереди или по принципу: каждый моет за собой + 1. В данном случае «+1» это посуда помытая за младшим, совсем маленьким членом семьи, или часть общей посуды, использованной во время приготовления пищи. </a:t>
            </a:r>
          </a:p>
          <a:p>
            <a:endParaRPr lang="ru-RU" smtClean="0"/>
          </a:p>
          <a:p>
            <a:endParaRPr lang="uk-UA"/>
          </a:p>
        </p:txBody>
      </p:sp>
    </p:spTree>
    <p:extLst>
      <p:ext uri="{BB962C8B-B14F-4D97-AF65-F5344CB8AC3E}">
        <p14:creationId xmlns:p14="http://schemas.microsoft.com/office/powerpoint/2010/main" val="401677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Советы психологов:</a:t>
            </a:r>
          </a:p>
          <a:p>
            <a:r>
              <a:rPr lang="ru-RU" smtClean="0"/>
              <a:t>Заранее обговорите, сколько денег и за что вы готовы дать ребенку, чтобы он не чувствовал себя обманутым. Не торгуйтесь и не хитрите. </a:t>
            </a:r>
          </a:p>
          <a:p>
            <a:r>
              <a:rPr lang="ru-RU" smtClean="0"/>
              <a:t>Денежное поощрение обязательно должно сопровождаться похвалой родителей. Таким образом вы подведете детей к мысли о том, что убирать квартиру нужно не только для того, чтобы получить деньги, но и потому что жить в чистоте гораздо комфортнее и приятнее. </a:t>
            </a:r>
          </a:p>
          <a:p>
            <a:r>
              <a:rPr lang="ru-RU" smtClean="0"/>
              <a:t>Не платите ребенку за то, чтобы он чего-то не делал.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Советы психологов:</a:t>
            </a:r>
          </a:p>
          <a:p>
            <a:r>
              <a:rPr lang="ru-RU" smtClean="0"/>
              <a:t>Заранее обговорите, сколько денег и за что вы готовы дать ребенку, чтобы он не чувствовал себя обманутым. Не торгуйтесь и не хитрите. </a:t>
            </a:r>
          </a:p>
          <a:p>
            <a:r>
              <a:rPr lang="ru-RU" smtClean="0"/>
              <a:t>Денежное поощрение обязательно должно сопровождаться похвалой родителей. Таким образом вы подведете детей к мысли о том, что убирать квартиру нужно не только для того, чтобы получить деньги, но и потому что жить в чистоте гораздо комфортнее и приятнее. </a:t>
            </a:r>
          </a:p>
          <a:p>
            <a:r>
              <a:rPr lang="ru-RU" smtClean="0"/>
              <a:t>Не платите ребенку за то, чтобы он чего-то не делал. </a:t>
            </a:r>
          </a:p>
          <a:p>
            <a:endParaRPr lang="ru-RU" smtClean="0"/>
          </a:p>
          <a:p>
            <a:endParaRPr lang="uk-UA"/>
          </a:p>
        </p:txBody>
      </p:sp>
    </p:spTree>
    <p:extLst>
      <p:ext uri="{BB962C8B-B14F-4D97-AF65-F5344CB8AC3E}">
        <p14:creationId xmlns:p14="http://schemas.microsoft.com/office/powerpoint/2010/main" val="737239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Нужно ли давать ребёнку  деньги за отметки в школе? </a:t>
            </a:r>
          </a:p>
          <a:p>
            <a:endParaRPr lang="uk-UA"/>
          </a:p>
        </p:txBody>
      </p:sp>
      <p:sp>
        <p:nvSpPr>
          <p:cNvPr id="4" name="Місце для номера слайда 3"/>
          <p:cNvSpPr>
            <a:spLocks noGrp="1"/>
          </p:cNvSpPr>
          <p:nvPr>
            <p:ph type="sldNum" sz="quarter" idx="10"/>
          </p:nvPr>
        </p:nvSpPr>
        <p:spPr/>
        <p:txBody>
          <a:bodyPr/>
          <a:lstStyle/>
          <a:p>
            <a:r>
              <a:rPr lang="ru-RU" smtClean="0"/>
              <a:t>Нужно ли давать ребёнку  деньги за отметки в школе? </a:t>
            </a:r>
          </a:p>
          <a:p>
            <a:endParaRPr lang="uk-UA"/>
          </a:p>
        </p:txBody>
      </p:sp>
    </p:spTree>
    <p:extLst>
      <p:ext uri="{BB962C8B-B14F-4D97-AF65-F5344CB8AC3E}">
        <p14:creationId xmlns:p14="http://schemas.microsoft.com/office/powerpoint/2010/main" val="3500631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Совет психологов:</a:t>
            </a:r>
          </a:p>
          <a:p>
            <a:r>
              <a:rPr lang="ru-RU" smtClean="0"/>
              <a:t>   Учеба — это самая важная обязанность школьника, но это не его работа, поэтому не платите ему денег за приготовление уроков и хорошие оценки.</a:t>
            </a:r>
          </a:p>
          <a:p>
            <a:endParaRPr lang="ru-RU" smtClean="0"/>
          </a:p>
          <a:p>
            <a:r>
              <a:rPr lang="ru-RU" smtClean="0"/>
              <a:t>    Платой за прилежное учение является положительная оценка и приобретенные знания.</a:t>
            </a:r>
          </a:p>
          <a:p>
            <a:endParaRPr lang="ru-RU" smtClean="0"/>
          </a:p>
          <a:p>
            <a:r>
              <a:rPr lang="ru-RU" smtClean="0"/>
              <a:t>    Ученик должен быть активным, а не пассивным участником процесса обучения. Иначе он так и не научится самостоятельности. Ребенок будет ориентирован не на то, чтобы узнавать новое, учиться чему-то, а на то, чтобы получить оценку. </a:t>
            </a:r>
          </a:p>
          <a:p>
            <a:endParaRPr lang="uk-UA"/>
          </a:p>
        </p:txBody>
      </p:sp>
      <p:sp>
        <p:nvSpPr>
          <p:cNvPr id="4" name="Місце для номера слайда 3"/>
          <p:cNvSpPr>
            <a:spLocks noGrp="1"/>
          </p:cNvSpPr>
          <p:nvPr>
            <p:ph type="sldNum" sz="quarter" idx="10"/>
          </p:nvPr>
        </p:nvSpPr>
        <p:spPr/>
        <p:txBody>
          <a:bodyPr/>
          <a:lstStyle/>
          <a:p>
            <a:r>
              <a:rPr lang="ru-RU" smtClean="0"/>
              <a:t>Совет психологов:</a:t>
            </a:r>
          </a:p>
          <a:p>
            <a:r>
              <a:rPr lang="ru-RU" smtClean="0"/>
              <a:t>   Учеба — это самая важная обязанность школьника, но это не его работа, поэтому не платите ему денег за приготовление уроков и хорошие оценки.</a:t>
            </a:r>
          </a:p>
          <a:p>
            <a:endParaRPr lang="ru-RU" smtClean="0"/>
          </a:p>
          <a:p>
            <a:r>
              <a:rPr lang="ru-RU" smtClean="0"/>
              <a:t>    Платой за прилежное учение является положительная оценка и приобретенные знания.</a:t>
            </a:r>
          </a:p>
          <a:p>
            <a:endParaRPr lang="ru-RU" smtClean="0"/>
          </a:p>
          <a:p>
            <a:r>
              <a:rPr lang="ru-RU" smtClean="0"/>
              <a:t>    Ученик должен быть активным, а не пассивным участником процесса обучения. Иначе он так и не научится самостоятельности. Ребенок будет ориентирован не на то, чтобы узнавать новое, учиться чему-то, а на то, чтобы получить оценку. </a:t>
            </a:r>
          </a:p>
          <a:p>
            <a:endParaRPr lang="uk-UA"/>
          </a:p>
        </p:txBody>
      </p:sp>
    </p:spTree>
    <p:extLst>
      <p:ext uri="{BB962C8B-B14F-4D97-AF65-F5344CB8AC3E}">
        <p14:creationId xmlns:p14="http://schemas.microsoft.com/office/powerpoint/2010/main" val="1953748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Нужно ли требовать отчёта о потраченной сумме?</a:t>
            </a:r>
          </a:p>
          <a:p>
            <a:endParaRPr lang="uk-UA"/>
          </a:p>
        </p:txBody>
      </p:sp>
      <p:sp>
        <p:nvSpPr>
          <p:cNvPr id="4" name="Місце для номера слайда 3"/>
          <p:cNvSpPr>
            <a:spLocks noGrp="1"/>
          </p:cNvSpPr>
          <p:nvPr>
            <p:ph type="sldNum" sz="quarter" idx="10"/>
          </p:nvPr>
        </p:nvSpPr>
        <p:spPr/>
        <p:txBody>
          <a:bodyPr/>
          <a:lstStyle/>
          <a:p>
            <a:r>
              <a:rPr lang="ru-RU" smtClean="0"/>
              <a:t>Нужно ли требовать отчёта о потраченной сумме?</a:t>
            </a:r>
          </a:p>
          <a:p>
            <a:endParaRPr lang="uk-UA"/>
          </a:p>
        </p:txBody>
      </p:sp>
    </p:spTree>
    <p:extLst>
      <p:ext uri="{BB962C8B-B14F-4D97-AF65-F5344CB8AC3E}">
        <p14:creationId xmlns:p14="http://schemas.microsoft.com/office/powerpoint/2010/main" val="933661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Советы психологов:</a:t>
            </a:r>
          </a:p>
          <a:p>
            <a:r>
              <a:rPr lang="ru-RU" smtClean="0"/>
              <a:t>    Часто родители волнуются, что дети потратят карманные деньги на что-то запретное. Это вряд ли случится, если у вас доверительные отношения и нормальный климат в семье. </a:t>
            </a:r>
          </a:p>
          <a:p>
            <a:r>
              <a:rPr lang="ru-RU" smtClean="0"/>
              <a:t>     Недоверие слишком сильно ранит. Лучше вовсе не давать ребенку карманных денег, чем отравить его жизнь постоянными подозрениями в том, что он купил что-то запретное. </a:t>
            </a:r>
          </a:p>
          <a:p>
            <a:r>
              <a:rPr lang="ru-RU" smtClean="0"/>
              <a:t>     Если вы даете ребенку деньги, не диктуйте, на что их тратить, но ненавязчиво советуйте, как разумно ими распорядиться. И не расстраивайтесь, если ребенок не всегда к вам прислушивается.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Советы психологов:</a:t>
            </a:r>
          </a:p>
          <a:p>
            <a:r>
              <a:rPr lang="ru-RU" smtClean="0"/>
              <a:t>    Часто родители волнуются, что дети потратят карманные деньги на что-то запретное. Это вряд ли случится, если у вас доверительные отношения и нормальный климат в семье. </a:t>
            </a:r>
          </a:p>
          <a:p>
            <a:r>
              <a:rPr lang="ru-RU" smtClean="0"/>
              <a:t>     Недоверие слишком сильно ранит. Лучше вовсе не давать ребенку карманных денег, чем отравить его жизнь постоянными подозрениями в том, что он купил что-то запретное. </a:t>
            </a:r>
          </a:p>
          <a:p>
            <a:r>
              <a:rPr lang="ru-RU" smtClean="0"/>
              <a:t>     Если вы даете ребенку деньги, не диктуйте, на что их тратить, но ненавязчиво советуйте, как разумно ими распорядиться. И не расстраивайтесь, если ребенок не всегда к вам прислушивается. </a:t>
            </a:r>
          </a:p>
          <a:p>
            <a:endParaRPr lang="ru-RU" smtClean="0"/>
          </a:p>
          <a:p>
            <a:endParaRPr lang="uk-UA"/>
          </a:p>
        </p:txBody>
      </p:sp>
    </p:spTree>
    <p:extLst>
      <p:ext uri="{BB962C8B-B14F-4D97-AF65-F5344CB8AC3E}">
        <p14:creationId xmlns:p14="http://schemas.microsoft.com/office/powerpoint/2010/main" val="721179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Нужно ли играть в игры с деньгами, чтобы научить ими пользоваться?</a:t>
            </a:r>
            <a:br>
              <a:rPr lang="ru-RU" smtClean="0"/>
            </a:br>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Нужно ли играть в игры с деньгами, чтобы научить ими пользоваться?</a:t>
            </a:r>
            <a:br>
              <a:rPr lang="ru-RU" smtClean="0"/>
            </a:br>
            <a:endParaRPr lang="ru-RU" smtClean="0"/>
          </a:p>
          <a:p>
            <a:endParaRPr lang="uk-UA"/>
          </a:p>
        </p:txBody>
      </p:sp>
    </p:spTree>
    <p:extLst>
      <p:ext uri="{BB962C8B-B14F-4D97-AF65-F5344CB8AC3E}">
        <p14:creationId xmlns:p14="http://schemas.microsoft.com/office/powerpoint/2010/main" val="3320884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Что ребенок должен знать о деньгах?</a:t>
            </a:r>
          </a:p>
          <a:p>
            <a:r>
              <a:rPr lang="ru-RU" smtClean="0"/>
              <a:t>Воспитать у ребенка правильное отношение к деньгам и материальным ценностям так же важно, как научить его вести себя за столом.</a:t>
            </a:r>
          </a:p>
          <a:p>
            <a:r>
              <a:rPr lang="ru-RU" smtClean="0"/>
              <a:t>В российской культуре отношение к финансовой стороне жизни выражалось в том, что о деньгах в приличном обществе говорить было не принято. </a:t>
            </a:r>
          </a:p>
          <a:p>
            <a:r>
              <a:rPr lang="ru-RU" smtClean="0"/>
              <a:t>В сегодняшней жизни страны отношение к деньгам изменилось в корне. С этого слова снято табу, и звонкое слово "деньги" стало едва ли не самым распространенным словом в обиходе.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Что ребенок должен знать о деньгах?</a:t>
            </a:r>
          </a:p>
          <a:p>
            <a:r>
              <a:rPr lang="ru-RU" smtClean="0"/>
              <a:t>Воспитать у ребенка правильное отношение к деньгам и материальным ценностям так же важно, как научить его вести себя за столом.</a:t>
            </a:r>
          </a:p>
          <a:p>
            <a:r>
              <a:rPr lang="ru-RU" smtClean="0"/>
              <a:t>В российской культуре отношение к финансовой стороне жизни выражалось в том, что о деньгах в приличном обществе говорить было не принято. </a:t>
            </a:r>
          </a:p>
          <a:p>
            <a:r>
              <a:rPr lang="ru-RU" smtClean="0"/>
              <a:t>В сегодняшней жизни страны отношение к деньгам изменилось в корне. С этого слова снято табу, и звонкое слово "деньги" стало едва ли не самым распространенным словом в обиходе. </a:t>
            </a:r>
          </a:p>
          <a:p>
            <a:endParaRPr lang="ru-RU" smtClean="0"/>
          </a:p>
          <a:p>
            <a:endParaRPr lang="uk-UA"/>
          </a:p>
        </p:txBody>
      </p:sp>
    </p:spTree>
    <p:extLst>
      <p:ext uri="{BB962C8B-B14F-4D97-AF65-F5344CB8AC3E}">
        <p14:creationId xmlns:p14="http://schemas.microsoft.com/office/powerpoint/2010/main" val="3746570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Совет психологов:</a:t>
            </a:r>
          </a:p>
          <a:p>
            <a:r>
              <a:rPr lang="ru-RU" smtClean="0"/>
              <a:t>Можно учить детей основам экономики при помощи настольных игр типа "Монополии" и сходных с ней.</a:t>
            </a:r>
          </a:p>
          <a:p>
            <a:endParaRPr lang="uk-UA"/>
          </a:p>
        </p:txBody>
      </p:sp>
      <p:sp>
        <p:nvSpPr>
          <p:cNvPr id="4" name="Місце для номера слайда 3"/>
          <p:cNvSpPr>
            <a:spLocks noGrp="1"/>
          </p:cNvSpPr>
          <p:nvPr>
            <p:ph type="sldNum" sz="quarter" idx="10"/>
          </p:nvPr>
        </p:nvSpPr>
        <p:spPr/>
        <p:txBody>
          <a:bodyPr/>
          <a:lstStyle/>
          <a:p>
            <a:r>
              <a:rPr lang="ru-RU" smtClean="0"/>
              <a:t>Совет психологов:</a:t>
            </a:r>
          </a:p>
          <a:p>
            <a:r>
              <a:rPr lang="ru-RU" smtClean="0"/>
              <a:t>Можно учить детей основам экономики при помощи настольных игр типа "Монополии" и сходных с ней.</a:t>
            </a:r>
          </a:p>
          <a:p>
            <a:endParaRPr lang="uk-UA"/>
          </a:p>
        </p:txBody>
      </p:sp>
    </p:spTree>
    <p:extLst>
      <p:ext uri="{BB962C8B-B14F-4D97-AF65-F5344CB8AC3E}">
        <p14:creationId xmlns:p14="http://schemas.microsoft.com/office/powerpoint/2010/main" val="2377645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С какого возраста и сколько давать денег на карманные расходы?</a:t>
            </a:r>
          </a:p>
          <a:p>
            <a:r>
              <a:rPr lang="ru-RU" smtClean="0"/>
              <a:t>С какого возраста давать карманные деньги - зависит как от вас, так и от ребенка. Однако не помешает выяснить, есть ли уже карманные деньги у приятелей вашего ребёнка... </a:t>
            </a:r>
          </a:p>
          <a:p>
            <a:endParaRPr lang="ru-RU" smtClean="0"/>
          </a:p>
          <a:p>
            <a:r>
              <a:rPr lang="ru-RU" smtClean="0"/>
              <a:t>Основная причина, по которой стоит давать детям деньги состоит в том, что ребенок должен научиться обращаться с деньгами. </a:t>
            </a:r>
          </a:p>
          <a:p>
            <a:endParaRPr lang="ru-RU" smtClean="0"/>
          </a:p>
          <a:p>
            <a:r>
              <a:rPr lang="ru-RU" smtClean="0"/>
              <a:t>Иногда, чтобы купить что-то значимое, ребенку приходится ждать, откладывать деньги. Это приучает его к терпению, а также к планированию своих расходов. </a:t>
            </a:r>
          </a:p>
          <a:p>
            <a:endParaRPr lang="ru-RU" smtClean="0"/>
          </a:p>
          <a:p>
            <a:r>
              <a:rPr lang="ru-RU" smtClean="0"/>
              <a:t>Нередко в семье бывает так мало свободных денег, что карманные деньги для </a:t>
            </a:r>
          </a:p>
          <a:p>
            <a:r>
              <a:rPr lang="ru-RU" smtClean="0"/>
              <a:t>       школьника кажутся расточительством. В таких случаях давать ребенку совсем небольшую, символическую сумму лучше, чем не давать ничего. </a:t>
            </a:r>
          </a:p>
          <a:p>
            <a:endParaRPr lang="ru-RU" smtClean="0"/>
          </a:p>
          <a:p>
            <a:r>
              <a:rPr lang="ru-RU" smtClean="0"/>
              <a:t>В некоторых семьях обходятся без карманных денег в виде регулярных выплат. Детям просто дают деньги, когда они об этом просят. </a:t>
            </a:r>
          </a:p>
          <a:p>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С какого возраста и сколько давать денег на карманные расходы?</a:t>
            </a:r>
          </a:p>
          <a:p>
            <a:r>
              <a:rPr lang="ru-RU" smtClean="0"/>
              <a:t>С какого возраста давать карманные деньги - зависит как от вас, так и от ребенка. Однако не помешает выяснить, есть ли уже карманные деньги у приятелей вашего ребёнка... </a:t>
            </a:r>
          </a:p>
          <a:p>
            <a:endParaRPr lang="ru-RU" smtClean="0"/>
          </a:p>
          <a:p>
            <a:r>
              <a:rPr lang="ru-RU" smtClean="0"/>
              <a:t>Основная причина, по которой стоит давать детям деньги состоит в том, что ребенок должен научиться обращаться с деньгами. </a:t>
            </a:r>
          </a:p>
          <a:p>
            <a:endParaRPr lang="ru-RU" smtClean="0"/>
          </a:p>
          <a:p>
            <a:r>
              <a:rPr lang="ru-RU" smtClean="0"/>
              <a:t>Иногда, чтобы купить что-то значимое, ребенку приходится ждать, откладывать деньги. Это приучает его к терпению, а также к планированию своих расходов. </a:t>
            </a:r>
          </a:p>
          <a:p>
            <a:endParaRPr lang="ru-RU" smtClean="0"/>
          </a:p>
          <a:p>
            <a:r>
              <a:rPr lang="ru-RU" smtClean="0"/>
              <a:t>Нередко в семье бывает так мало свободных денег, что карманные деньги для </a:t>
            </a:r>
          </a:p>
          <a:p>
            <a:r>
              <a:rPr lang="ru-RU" smtClean="0"/>
              <a:t>       школьника кажутся расточительством. В таких случаях давать ребенку совсем небольшую, символическую сумму лучше, чем не давать ничего. </a:t>
            </a:r>
          </a:p>
          <a:p>
            <a:endParaRPr lang="ru-RU" smtClean="0"/>
          </a:p>
          <a:p>
            <a:r>
              <a:rPr lang="ru-RU" smtClean="0"/>
              <a:t>В некоторых семьях обходятся без карманных денег в виде регулярных выплат. Детям просто дают деньги, когда они об этом просят. </a:t>
            </a:r>
          </a:p>
          <a:p>
            <a:endParaRPr lang="ru-RU" smtClean="0"/>
          </a:p>
          <a:p>
            <a:endParaRPr lang="ru-RU" smtClean="0"/>
          </a:p>
          <a:p>
            <a:endParaRPr lang="uk-UA"/>
          </a:p>
        </p:txBody>
      </p:sp>
    </p:spTree>
    <p:extLst>
      <p:ext uri="{BB962C8B-B14F-4D97-AF65-F5344CB8AC3E}">
        <p14:creationId xmlns:p14="http://schemas.microsoft.com/office/powerpoint/2010/main" val="3837224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Важно помнить, что:</a:t>
            </a:r>
          </a:p>
          <a:p>
            <a:r>
              <a:rPr lang="ru-RU" smtClean="0"/>
              <a:t>     На размер выдаваемых денег оказывает влияние размер сумм, получаемых сверстниками.</a:t>
            </a:r>
            <a:br>
              <a:rPr lang="ru-RU" smtClean="0"/>
            </a:br>
            <a:r>
              <a:rPr lang="ru-RU" smtClean="0"/>
              <a:t>Дети всегда знают, сколько получают от своих родителей их сверстники, и хотят иметь столько же. Если сумма не дотягивает до размеров, выдаваемых сверстникам, надо не бояться объяснять ребенку сложности финансового положения семьи, непременно подчеркнув, что это никак не отражается на возможности ребенка построить финансово обеспеченную жизнь, когда он станет взрослым. Есть масса примеров в истории, когда миллионерами становились люди, у которых было не слишком обеспеченное детство.</a:t>
            </a:r>
            <a:br>
              <a:rPr lang="ru-RU" smtClean="0"/>
            </a:br>
            <a:r>
              <a:rPr lang="ru-RU" smtClean="0"/>
              <a:t/>
            </a:r>
            <a:br>
              <a:rPr lang="ru-RU" smtClean="0"/>
            </a:br>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Важно помнить, что:</a:t>
            </a:r>
          </a:p>
          <a:p>
            <a:r>
              <a:rPr lang="ru-RU" smtClean="0"/>
              <a:t>     На размер выдаваемых денег оказывает влияние размер сумм, получаемых сверстниками.</a:t>
            </a:r>
            <a:br>
              <a:rPr lang="ru-RU" smtClean="0"/>
            </a:br>
            <a:r>
              <a:rPr lang="ru-RU" smtClean="0"/>
              <a:t>Дети всегда знают, сколько получают от своих родителей их сверстники, и хотят иметь столько же. Если сумма не дотягивает до размеров, выдаваемых сверстникам, надо не бояться объяснять ребенку сложности финансового положения семьи, непременно подчеркнув, что это никак не отражается на возможности ребенка построить финансово обеспеченную жизнь, когда он станет взрослым. Есть масса примеров в истории, когда миллионерами становились люди, у которых было не слишком обеспеченное детство.</a:t>
            </a:r>
            <a:br>
              <a:rPr lang="ru-RU" smtClean="0"/>
            </a:br>
            <a:r>
              <a:rPr lang="ru-RU" smtClean="0"/>
              <a:t/>
            </a:r>
            <a:br>
              <a:rPr lang="ru-RU" smtClean="0"/>
            </a:br>
            <a:endParaRPr lang="ru-RU" smtClean="0"/>
          </a:p>
          <a:p>
            <a:endParaRPr lang="ru-RU" smtClean="0"/>
          </a:p>
          <a:p>
            <a:endParaRPr lang="uk-UA"/>
          </a:p>
        </p:txBody>
      </p:sp>
    </p:spTree>
    <p:extLst>
      <p:ext uri="{BB962C8B-B14F-4D97-AF65-F5344CB8AC3E}">
        <p14:creationId xmlns:p14="http://schemas.microsoft.com/office/powerpoint/2010/main" val="4028087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Важно помнить, что:</a:t>
            </a:r>
          </a:p>
          <a:p>
            <a:r>
              <a:rPr lang="ru-RU" smtClean="0"/>
              <a:t>    сколько давать ребенку на карманные расходы, родители должны определять сами, исходя из собственной жизненной ситуации. </a:t>
            </a:r>
          </a:p>
          <a:p>
            <a:r>
              <a:rPr lang="ru-RU" smtClean="0"/>
              <a:t>    Но главное, надо помнить, что деньги, выдаваемые ребенку, это средство обучения, при помощи которого родители помогают ребенку освоить все финансовые навыки, которые потребуется ему во взрослой жизни </a:t>
            </a:r>
          </a:p>
          <a:p>
            <a:endParaRPr lang="uk-UA"/>
          </a:p>
        </p:txBody>
      </p:sp>
      <p:sp>
        <p:nvSpPr>
          <p:cNvPr id="4" name="Місце для номера слайда 3"/>
          <p:cNvSpPr>
            <a:spLocks noGrp="1"/>
          </p:cNvSpPr>
          <p:nvPr>
            <p:ph type="sldNum" sz="quarter" idx="10"/>
          </p:nvPr>
        </p:nvSpPr>
        <p:spPr/>
        <p:txBody>
          <a:bodyPr/>
          <a:lstStyle/>
          <a:p>
            <a:r>
              <a:rPr lang="ru-RU" smtClean="0"/>
              <a:t>Важно помнить, что:</a:t>
            </a:r>
          </a:p>
          <a:p>
            <a:r>
              <a:rPr lang="ru-RU" smtClean="0"/>
              <a:t>    сколько давать ребенку на карманные расходы, родители должны определять сами, исходя из собственной жизненной ситуации. </a:t>
            </a:r>
          </a:p>
          <a:p>
            <a:r>
              <a:rPr lang="ru-RU" smtClean="0"/>
              <a:t>    Но главное, надо помнить, что деньги, выдаваемые ребенку, это средство обучения, при помощи которого родители помогают ребенку освоить все финансовые навыки, которые потребуется ему во взрослой жизни </a:t>
            </a:r>
          </a:p>
          <a:p>
            <a:endParaRPr lang="uk-UA"/>
          </a:p>
        </p:txBody>
      </p:sp>
    </p:spTree>
    <p:extLst>
      <p:ext uri="{BB962C8B-B14F-4D97-AF65-F5344CB8AC3E}">
        <p14:creationId xmlns:p14="http://schemas.microsoft.com/office/powerpoint/2010/main" val="1658630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На что он будет тратить свои деньги?</a:t>
            </a:r>
            <a:br>
              <a:rPr lang="ru-RU" smtClean="0"/>
            </a:br>
            <a:endParaRPr lang="ru-RU" smtClean="0"/>
          </a:p>
          <a:p>
            <a:r>
              <a:rPr lang="ru-RU" smtClean="0"/>
              <a:t>    В начальной школе вы можете условиться, что из карманных денег ребенок будет покупать себе,</a:t>
            </a:r>
          </a:p>
          <a:p>
            <a:r>
              <a:rPr lang="ru-RU" smtClean="0"/>
              <a:t>что-нибудь вкусное; </a:t>
            </a:r>
          </a:p>
          <a:p>
            <a:r>
              <a:rPr lang="ru-RU" smtClean="0"/>
              <a:t>недорогие сувениры и ручки; </a:t>
            </a:r>
          </a:p>
          <a:p>
            <a:r>
              <a:rPr lang="ru-RU" smtClean="0"/>
              <a:t>откладывать часть суммы в копилку на покупку дорогой игрушки.</a:t>
            </a:r>
          </a:p>
          <a:p>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На что он будет тратить свои деньги?</a:t>
            </a:r>
            <a:br>
              <a:rPr lang="ru-RU" smtClean="0"/>
            </a:br>
            <a:endParaRPr lang="ru-RU" smtClean="0"/>
          </a:p>
          <a:p>
            <a:r>
              <a:rPr lang="ru-RU" smtClean="0"/>
              <a:t>    В начальной школе вы можете условиться, что из карманных денег ребенок будет покупать себе,</a:t>
            </a:r>
          </a:p>
          <a:p>
            <a:r>
              <a:rPr lang="ru-RU" smtClean="0"/>
              <a:t>что-нибудь вкусное; </a:t>
            </a:r>
          </a:p>
          <a:p>
            <a:r>
              <a:rPr lang="ru-RU" smtClean="0"/>
              <a:t>недорогие сувениры и ручки; </a:t>
            </a:r>
          </a:p>
          <a:p>
            <a:r>
              <a:rPr lang="ru-RU" smtClean="0"/>
              <a:t>откладывать часть суммы в копилку на покупку дорогой игрушки.</a:t>
            </a:r>
          </a:p>
          <a:p>
            <a:endParaRPr lang="ru-RU" smtClean="0"/>
          </a:p>
          <a:p>
            <a:endParaRPr lang="ru-RU" smtClean="0"/>
          </a:p>
          <a:p>
            <a:endParaRPr lang="uk-UA"/>
          </a:p>
        </p:txBody>
      </p:sp>
    </p:spTree>
    <p:extLst>
      <p:ext uri="{BB962C8B-B14F-4D97-AF65-F5344CB8AC3E}">
        <p14:creationId xmlns:p14="http://schemas.microsoft.com/office/powerpoint/2010/main" val="2732131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Лишать ли карманных денег за проступки?</a:t>
            </a:r>
          </a:p>
          <a:p>
            <a:r>
              <a:rPr lang="ru-RU" smtClean="0"/>
              <a:t>На первый взгляд, было бы естественно прекращать выдачу карманных денег, если ребенок плохо себя ведет и должен быть наказан. </a:t>
            </a:r>
          </a:p>
          <a:p>
            <a:r>
              <a:rPr lang="ru-RU" smtClean="0"/>
              <a:t>	А вот полностью лишать виновника денег, возможно, не лучшее решение.</a:t>
            </a:r>
          </a:p>
          <a:p>
            <a:r>
              <a:rPr lang="ru-RU" smtClean="0"/>
              <a:t>есть вероятность того, что ребенок просто разозлится на вас.</a:t>
            </a:r>
          </a:p>
          <a:p>
            <a:r>
              <a:rPr lang="ru-RU" smtClean="0"/>
              <a:t>он может начать брать деньги в долг у одноклассников или попробует стащить деньги из вашего кошелька.</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Лишать ли карманных денег за проступки?</a:t>
            </a:r>
          </a:p>
          <a:p>
            <a:r>
              <a:rPr lang="ru-RU" smtClean="0"/>
              <a:t>На первый взгляд, было бы естественно прекращать выдачу карманных денег, если ребенок плохо себя ведет и должен быть наказан. </a:t>
            </a:r>
          </a:p>
          <a:p>
            <a:r>
              <a:rPr lang="ru-RU" smtClean="0"/>
              <a:t>	А вот полностью лишать виновника денег, возможно, не лучшее решение.</a:t>
            </a:r>
          </a:p>
          <a:p>
            <a:r>
              <a:rPr lang="ru-RU" smtClean="0"/>
              <a:t>есть вероятность того, что ребенок просто разозлится на вас.</a:t>
            </a:r>
          </a:p>
          <a:p>
            <a:r>
              <a:rPr lang="ru-RU" smtClean="0"/>
              <a:t>он может начать брать деньги в долг у одноклассников или попробует стащить деньги из вашего кошелька.</a:t>
            </a:r>
          </a:p>
          <a:p>
            <a:endParaRPr lang="ru-RU" smtClean="0"/>
          </a:p>
          <a:p>
            <a:endParaRPr lang="uk-UA"/>
          </a:p>
        </p:txBody>
      </p:sp>
    </p:spTree>
    <p:extLst>
      <p:ext uri="{BB962C8B-B14F-4D97-AF65-F5344CB8AC3E}">
        <p14:creationId xmlns:p14="http://schemas.microsoft.com/office/powerpoint/2010/main" val="27342112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Как правильно поощрять своего ребёнка?</a:t>
            </a:r>
          </a:p>
          <a:p>
            <a:r>
              <a:rPr lang="ru-RU" smtClean="0"/>
              <a:t>                              </a:t>
            </a:r>
          </a:p>
          <a:p>
            <a:r>
              <a:rPr lang="ru-RU" smtClean="0"/>
              <a:t>                              Проблема:</a:t>
            </a:r>
          </a:p>
          <a:p>
            <a:r>
              <a:rPr lang="ru-RU" smtClean="0"/>
              <a:t>               Ваша дочь отказывается убирать свою комнату. </a:t>
            </a:r>
          </a:p>
          <a:p>
            <a:endParaRPr lang="ru-RU" smtClean="0"/>
          </a:p>
          <a:p>
            <a:r>
              <a:rPr lang="ru-RU" smtClean="0"/>
              <a:t>                         Виды поощрений:</a:t>
            </a:r>
          </a:p>
          <a:p>
            <a:r>
              <a:rPr lang="ru-RU" smtClean="0"/>
              <a:t> </a:t>
            </a:r>
          </a:p>
          <a:p>
            <a:r>
              <a:rPr lang="ru-RU" smtClean="0"/>
              <a:t>   1) Пообещайте дочери 50 рублей, если через два часа в комнате будет идеальная чистота. </a:t>
            </a:r>
          </a:p>
          <a:p>
            <a:endParaRPr lang="ru-RU" smtClean="0"/>
          </a:p>
          <a:p>
            <a:r>
              <a:rPr lang="ru-RU" smtClean="0"/>
              <a:t>  2) Покажите дочери, как нужно наводить порядок, и пообещайте, что, когда она закончит уборку, вы купите ей билет в кино.</a:t>
            </a:r>
          </a:p>
          <a:p>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Как правильно поощрять своего ребёнка?</a:t>
            </a:r>
          </a:p>
          <a:p>
            <a:r>
              <a:rPr lang="ru-RU" smtClean="0"/>
              <a:t>                              </a:t>
            </a:r>
          </a:p>
          <a:p>
            <a:r>
              <a:rPr lang="ru-RU" smtClean="0"/>
              <a:t>                              Проблема:</a:t>
            </a:r>
          </a:p>
          <a:p>
            <a:r>
              <a:rPr lang="ru-RU" smtClean="0"/>
              <a:t>               Ваша дочь отказывается убирать свою комнату. </a:t>
            </a:r>
          </a:p>
          <a:p>
            <a:endParaRPr lang="ru-RU" smtClean="0"/>
          </a:p>
          <a:p>
            <a:r>
              <a:rPr lang="ru-RU" smtClean="0"/>
              <a:t>                         Виды поощрений:</a:t>
            </a:r>
          </a:p>
          <a:p>
            <a:r>
              <a:rPr lang="ru-RU" smtClean="0"/>
              <a:t> </a:t>
            </a:r>
          </a:p>
          <a:p>
            <a:r>
              <a:rPr lang="ru-RU" smtClean="0"/>
              <a:t>   1) Пообещайте дочери 50 рублей, если через два часа в комнате будет идеальная чистота. </a:t>
            </a:r>
          </a:p>
          <a:p>
            <a:endParaRPr lang="ru-RU" smtClean="0"/>
          </a:p>
          <a:p>
            <a:r>
              <a:rPr lang="ru-RU" smtClean="0"/>
              <a:t>  2) Покажите дочери, как нужно наводить порядок, и пообещайте, что, когда она закончит уборку, вы купите ей билет в кино.</a:t>
            </a:r>
          </a:p>
          <a:p>
            <a:endParaRPr lang="ru-RU" smtClean="0"/>
          </a:p>
          <a:p>
            <a:endParaRPr lang="ru-RU" smtClean="0"/>
          </a:p>
          <a:p>
            <a:endParaRPr lang="uk-UA"/>
          </a:p>
        </p:txBody>
      </p:sp>
    </p:spTree>
    <p:extLst>
      <p:ext uri="{BB962C8B-B14F-4D97-AF65-F5344CB8AC3E}">
        <p14:creationId xmlns:p14="http://schemas.microsoft.com/office/powerpoint/2010/main" val="4090713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Как правильно поощрять своего ребёнка?</a:t>
            </a:r>
          </a:p>
          <a:p>
            <a:r>
              <a:rPr lang="ru-RU" smtClean="0"/>
              <a:t>                           Проблема:</a:t>
            </a:r>
          </a:p>
          <a:p>
            <a:endParaRPr lang="ru-RU" smtClean="0"/>
          </a:p>
          <a:p>
            <a:r>
              <a:rPr lang="ru-RU" smtClean="0"/>
              <a:t>   Домашняя обязанность вашего сына – каждый день выносить мусор.   Но почему-то он все время об этом забывает. </a:t>
            </a:r>
          </a:p>
          <a:p>
            <a:r>
              <a:rPr lang="ru-RU" smtClean="0"/>
              <a:t>                   Виды поощрений:</a:t>
            </a:r>
          </a:p>
          <a:p>
            <a:r>
              <a:rPr lang="ru-RU" smtClean="0"/>
              <a:t>Подарите новый диск в начале недели и потом возмущайтесь каждый раз, когда ребенок забудет вынести мусор.</a:t>
            </a:r>
          </a:p>
          <a:p>
            <a:endParaRPr lang="ru-RU" smtClean="0"/>
          </a:p>
          <a:p>
            <a:r>
              <a:rPr lang="ru-RU" smtClean="0"/>
              <a:t>2)     Повесьте на стену «мусорный календарь». Если в течение недели сын не пропустил ни одного дня, то в воскресенье он получает деньги на новый CD-диск.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Как правильно поощрять своего ребёнка?</a:t>
            </a:r>
          </a:p>
          <a:p>
            <a:r>
              <a:rPr lang="ru-RU" smtClean="0"/>
              <a:t>                           Проблема:</a:t>
            </a:r>
          </a:p>
          <a:p>
            <a:endParaRPr lang="ru-RU" smtClean="0"/>
          </a:p>
          <a:p>
            <a:r>
              <a:rPr lang="ru-RU" smtClean="0"/>
              <a:t>   Домашняя обязанность вашего сына – каждый день выносить мусор.   Но почему-то он все время об этом забывает. </a:t>
            </a:r>
          </a:p>
          <a:p>
            <a:r>
              <a:rPr lang="ru-RU" smtClean="0"/>
              <a:t>                   Виды поощрений:</a:t>
            </a:r>
          </a:p>
          <a:p>
            <a:r>
              <a:rPr lang="ru-RU" smtClean="0"/>
              <a:t>Подарите новый диск в начале недели и потом возмущайтесь каждый раз, когда ребенок забудет вынести мусор.</a:t>
            </a:r>
          </a:p>
          <a:p>
            <a:endParaRPr lang="ru-RU" smtClean="0"/>
          </a:p>
          <a:p>
            <a:r>
              <a:rPr lang="ru-RU" smtClean="0"/>
              <a:t>2)     Повесьте на стену «мусорный календарь». Если в течение недели сын не пропустил ни одного дня, то в воскресенье он получает деньги на новый CD-диск. </a:t>
            </a:r>
          </a:p>
          <a:p>
            <a:endParaRPr lang="ru-RU" smtClean="0"/>
          </a:p>
          <a:p>
            <a:endParaRPr lang="uk-UA"/>
          </a:p>
        </p:txBody>
      </p:sp>
    </p:spTree>
    <p:extLst>
      <p:ext uri="{BB962C8B-B14F-4D97-AF65-F5344CB8AC3E}">
        <p14:creationId xmlns:p14="http://schemas.microsoft.com/office/powerpoint/2010/main" val="276127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Проверьте себя</a:t>
            </a:r>
          </a:p>
          <a:p>
            <a:endParaRPr lang="uk-UA"/>
          </a:p>
        </p:txBody>
      </p:sp>
      <p:sp>
        <p:nvSpPr>
          <p:cNvPr id="4" name="Місце для номера слайда 3"/>
          <p:cNvSpPr>
            <a:spLocks noGrp="1"/>
          </p:cNvSpPr>
          <p:nvPr>
            <p:ph type="sldNum" sz="quarter" idx="10"/>
          </p:nvPr>
        </p:nvSpPr>
        <p:spPr/>
        <p:txBody>
          <a:bodyPr/>
          <a:lstStyle/>
          <a:p>
            <a:r>
              <a:rPr lang="uk-UA" smtClean="0"/>
              <a:t>Проверьте себя</a:t>
            </a:r>
          </a:p>
          <a:p>
            <a:endParaRPr lang="uk-UA"/>
          </a:p>
        </p:txBody>
      </p:sp>
    </p:spTree>
    <p:extLst>
      <p:ext uri="{BB962C8B-B14F-4D97-AF65-F5344CB8AC3E}">
        <p14:creationId xmlns:p14="http://schemas.microsoft.com/office/powerpoint/2010/main" val="579169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Итак, вы набрали:</a:t>
            </a:r>
          </a:p>
          <a:p>
            <a:r>
              <a:rPr lang="ru-RU" smtClean="0"/>
              <a:t>От 12 до 18 очков. Осторожней! Вы вконец забаловали свое дитя! Не стоит так часто покупать ему то, что он хочет, а уж тем более позволять ему обсуждать ваши личные покупки. Он не смеет в это влезать, и обсуждать с ним правомерность покупок совершенно ни к чему.</a:t>
            </a:r>
          </a:p>
          <a:p>
            <a:endParaRPr lang="ru-RU" smtClean="0"/>
          </a:p>
          <a:p>
            <a:r>
              <a:rPr lang="ru-RU" smtClean="0"/>
              <a:t>От 6 до 12 очков. Золотая середина. вроде все по делу, ваш ребенок не избалован, но и не заброшен вниманием и заботой. Продолжай в том же духе!</a:t>
            </a:r>
          </a:p>
          <a:p>
            <a:endParaRPr lang="ru-RU" smtClean="0"/>
          </a:p>
          <a:p>
            <a:r>
              <a:rPr lang="ru-RU" smtClean="0"/>
              <a:t>От 1до 6 очков. Ну, вы перебарщиваете! Строгость строгостью, но держать ребенка в «черном теле» не нужно. Он может возненавидеть вас, заработать кучу комплексов, да просто вырасти очень жадным и злым человеком. Помните, что доброта и ласка, проявленные в том числе и в подарках, - прекрасный воспитательный прием. Нужно только следить за тем, чтобы этот приём применялся вовремя.</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Итак, вы набрали:</a:t>
            </a:r>
          </a:p>
          <a:p>
            <a:r>
              <a:rPr lang="ru-RU" smtClean="0"/>
              <a:t>От 12 до 18 очков. Осторожней! Вы вконец забаловали свое дитя! Не стоит так часто покупать ему то, что он хочет, а уж тем более позволять ему обсуждать ваши личные покупки. Он не смеет в это влезать, и обсуждать с ним правомерность покупок совершенно ни к чему.</a:t>
            </a:r>
          </a:p>
          <a:p>
            <a:endParaRPr lang="ru-RU" smtClean="0"/>
          </a:p>
          <a:p>
            <a:r>
              <a:rPr lang="ru-RU" smtClean="0"/>
              <a:t>От 6 до 12 очков. Золотая середина. вроде все по делу, ваш ребенок не избалован, но и не заброшен вниманием и заботой. Продолжай в том же духе!</a:t>
            </a:r>
          </a:p>
          <a:p>
            <a:endParaRPr lang="ru-RU" smtClean="0"/>
          </a:p>
          <a:p>
            <a:r>
              <a:rPr lang="ru-RU" smtClean="0"/>
              <a:t>От 1до 6 очков. Ну, вы перебарщиваете! Строгость строгостью, но держать ребенка в «черном теле» не нужно. Он может возненавидеть вас, заработать кучу комплексов, да просто вырасти очень жадным и злым человеком. Помните, что доброта и ласка, проявленные в том числе и в подарках, - прекрасный воспитательный прием. Нужно только следить за тем, чтобы этот приём применялся вовремя.</a:t>
            </a:r>
          </a:p>
          <a:p>
            <a:endParaRPr lang="ru-RU" smtClean="0"/>
          </a:p>
          <a:p>
            <a:endParaRPr lang="uk-UA"/>
          </a:p>
        </p:txBody>
      </p:sp>
    </p:spTree>
    <p:extLst>
      <p:ext uri="{BB962C8B-B14F-4D97-AF65-F5344CB8AC3E}">
        <p14:creationId xmlns:p14="http://schemas.microsoft.com/office/powerpoint/2010/main" val="1161136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Нужно ли обсуждать с детьми финансовые вопросы?</a:t>
            </a:r>
          </a:p>
          <a:p>
            <a:r>
              <a:rPr lang="ru-RU" smtClean="0"/>
              <a:t>     Современные подростки много знают, им кажется, что они совсем уже взрослые. Но у них потребительский взгляд на мир.</a:t>
            </a:r>
          </a:p>
          <a:p>
            <a:endParaRPr lang="ru-RU" smtClean="0"/>
          </a:p>
          <a:p>
            <a:r>
              <a:rPr lang="ru-RU" smtClean="0"/>
              <a:t>      Они не умеют ценить свой и чужой труд. Не бойтесь включать ребёнка в обсуждение бюджета семьи. Для этого регулярно проводите «экономические» мини-совещания, просматривая конкретные цифры доходов, расходов и сбережений семьи для того, что бы что-то приобрести.</a:t>
            </a:r>
          </a:p>
          <a:p>
            <a:r>
              <a:rPr lang="ru-RU" smtClean="0"/>
              <a:t> </a:t>
            </a:r>
          </a:p>
          <a:p>
            <a:r>
              <a:rPr lang="ru-RU" smtClean="0"/>
              <a:t>      Планируйте доходы и расходы на будущий период. Главный положительный результат подобных совместных обсуждений – осознание подростком того, что все приобретаемые материальные блага требуют трудовых затрат.</a:t>
            </a:r>
          </a:p>
          <a:p>
            <a:endParaRPr lang="uk-UA"/>
          </a:p>
        </p:txBody>
      </p:sp>
      <p:sp>
        <p:nvSpPr>
          <p:cNvPr id="4" name="Місце для номера слайда 3"/>
          <p:cNvSpPr>
            <a:spLocks noGrp="1"/>
          </p:cNvSpPr>
          <p:nvPr>
            <p:ph type="sldNum" sz="quarter" idx="10"/>
          </p:nvPr>
        </p:nvSpPr>
        <p:spPr/>
        <p:txBody>
          <a:bodyPr/>
          <a:lstStyle/>
          <a:p>
            <a:r>
              <a:rPr lang="ru-RU" smtClean="0"/>
              <a:t>Нужно ли обсуждать с детьми финансовые вопросы?</a:t>
            </a:r>
          </a:p>
          <a:p>
            <a:r>
              <a:rPr lang="ru-RU" smtClean="0"/>
              <a:t>     Современные подростки много знают, им кажется, что они совсем уже взрослые. Но у них потребительский взгляд на мир.</a:t>
            </a:r>
          </a:p>
          <a:p>
            <a:endParaRPr lang="ru-RU" smtClean="0"/>
          </a:p>
          <a:p>
            <a:r>
              <a:rPr lang="ru-RU" smtClean="0"/>
              <a:t>      Они не умеют ценить свой и чужой труд. Не бойтесь включать ребёнка в обсуждение бюджета семьи. Для этого регулярно проводите «экономические» мини-совещания, просматривая конкретные цифры доходов, расходов и сбережений семьи для того, что бы что-то приобрести.</a:t>
            </a:r>
          </a:p>
          <a:p>
            <a:r>
              <a:rPr lang="ru-RU" smtClean="0"/>
              <a:t> </a:t>
            </a:r>
          </a:p>
          <a:p>
            <a:r>
              <a:rPr lang="ru-RU" smtClean="0"/>
              <a:t>      Планируйте доходы и расходы на будущий период. Главный положительный результат подобных совместных обсуждений – осознание подростком того, что все приобретаемые материальные блага требуют трудовых затрат.</a:t>
            </a:r>
          </a:p>
          <a:p>
            <a:endParaRPr lang="uk-UA"/>
          </a:p>
        </p:txBody>
      </p:sp>
    </p:spTree>
    <p:extLst>
      <p:ext uri="{BB962C8B-B14F-4D97-AF65-F5344CB8AC3E}">
        <p14:creationId xmlns:p14="http://schemas.microsoft.com/office/powerpoint/2010/main" val="31828614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Счастье не в деньгах...</a:t>
            </a:r>
          </a:p>
          <a:p>
            <a:r>
              <a:rPr lang="ru-RU" smtClean="0"/>
              <a:t>Деньги для детей - хорошее учебное пособие перед взрослой жизнью. Но не стоит переоценивать влияние финансового благополучия на общую удовлетворенность жизнью ребенка.</a:t>
            </a:r>
          </a:p>
          <a:p>
            <a:r>
              <a:rPr lang="ru-RU" smtClean="0"/>
              <a:t>Что же нужно для счастья детям этого возраста? Банально и просто - любящая семья с братьями и сестрами. </a:t>
            </a:r>
          </a:p>
          <a:p>
            <a:endParaRPr lang="ru-RU" smtClean="0"/>
          </a:p>
          <a:p>
            <a:r>
              <a:rPr lang="ru-RU" smtClean="0"/>
              <a:t>А вот говорить детям: "Зачем давать тебе больше денег, если ты от этого не станешь счастливее?" не следует. Детям (как и взрослым) обычно кажется, что если у них будет чуть больше собственных денег, то все проблемы будут решены. Конечно, проблемы у детей, на взгляд родителей, не слишком серьезные, но для них  не менее значимые.</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Счастье не в деньгах...</a:t>
            </a:r>
          </a:p>
          <a:p>
            <a:r>
              <a:rPr lang="ru-RU" smtClean="0"/>
              <a:t>Деньги для детей - хорошее учебное пособие перед взрослой жизнью. Но не стоит переоценивать влияние финансового благополучия на общую удовлетворенность жизнью ребенка.</a:t>
            </a:r>
          </a:p>
          <a:p>
            <a:r>
              <a:rPr lang="ru-RU" smtClean="0"/>
              <a:t>Что же нужно для счастья детям этого возраста? Банально и просто - любящая семья с братьями и сестрами. </a:t>
            </a:r>
          </a:p>
          <a:p>
            <a:endParaRPr lang="ru-RU" smtClean="0"/>
          </a:p>
          <a:p>
            <a:r>
              <a:rPr lang="ru-RU" smtClean="0"/>
              <a:t>А вот говорить детям: "Зачем давать тебе больше денег, если ты от этого не станешь счастливее?" не следует. Детям (как и взрослым) обычно кажется, что если у них будет чуть больше собственных денег, то все проблемы будут решены. Конечно, проблемы у детей, на взгляд родителей, не слишком серьезные, но для них  не менее значимые.</a:t>
            </a:r>
          </a:p>
          <a:p>
            <a:endParaRPr lang="ru-RU" smtClean="0"/>
          </a:p>
          <a:p>
            <a:endParaRPr lang="uk-UA"/>
          </a:p>
        </p:txBody>
      </p:sp>
    </p:spTree>
    <p:extLst>
      <p:ext uri="{BB962C8B-B14F-4D97-AF65-F5344CB8AC3E}">
        <p14:creationId xmlns:p14="http://schemas.microsoft.com/office/powerpoint/2010/main" val="23901508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Оцените собрание:</a:t>
            </a:r>
          </a:p>
          <a:p>
            <a:r>
              <a:rPr lang="ru-RU" smtClean="0"/>
              <a:t>         Я провёл(а) время с пользой. </a:t>
            </a:r>
          </a:p>
          <a:p>
            <a:endParaRPr lang="ru-RU" smtClean="0"/>
          </a:p>
          <a:p>
            <a:endParaRPr lang="ru-RU" smtClean="0"/>
          </a:p>
          <a:p>
            <a:r>
              <a:rPr lang="ru-RU" smtClean="0"/>
              <a:t>Мне было всё знакомо.</a:t>
            </a:r>
          </a:p>
          <a:p>
            <a:endParaRPr lang="ru-RU" smtClean="0"/>
          </a:p>
          <a:p>
            <a:endParaRPr lang="ru-RU" smtClean="0"/>
          </a:p>
          <a:p>
            <a:r>
              <a:rPr lang="ru-RU" smtClean="0"/>
              <a:t>                   Мне жаль потраченного времени.</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Оцените собрание:</a:t>
            </a:r>
          </a:p>
          <a:p>
            <a:r>
              <a:rPr lang="ru-RU" smtClean="0"/>
              <a:t>         Я провёл(а) время с пользой. </a:t>
            </a:r>
          </a:p>
          <a:p>
            <a:endParaRPr lang="ru-RU" smtClean="0"/>
          </a:p>
          <a:p>
            <a:endParaRPr lang="ru-RU" smtClean="0"/>
          </a:p>
          <a:p>
            <a:r>
              <a:rPr lang="ru-RU" smtClean="0"/>
              <a:t>Мне было всё знакомо.</a:t>
            </a:r>
          </a:p>
          <a:p>
            <a:endParaRPr lang="ru-RU" smtClean="0"/>
          </a:p>
          <a:p>
            <a:endParaRPr lang="ru-RU" smtClean="0"/>
          </a:p>
          <a:p>
            <a:r>
              <a:rPr lang="ru-RU" smtClean="0"/>
              <a:t>                   Мне жаль потраченного времени.</a:t>
            </a:r>
          </a:p>
          <a:p>
            <a:endParaRPr lang="ru-RU" smtClean="0"/>
          </a:p>
          <a:p>
            <a:endParaRPr lang="uk-UA"/>
          </a:p>
        </p:txBody>
      </p:sp>
    </p:spTree>
    <p:extLst>
      <p:ext uri="{BB962C8B-B14F-4D97-AF65-F5344CB8AC3E}">
        <p14:creationId xmlns:p14="http://schemas.microsoft.com/office/powerpoint/2010/main" val="1075235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Спасибо за </a:t>
            </a:r>
          </a:p>
          <a:p>
            <a:r>
              <a:rPr lang="uk-UA" smtClean="0"/>
              <a:t>сотрудничество</a:t>
            </a:r>
          </a:p>
          <a:p>
            <a:endParaRPr lang="uk-UA"/>
          </a:p>
        </p:txBody>
      </p:sp>
      <p:sp>
        <p:nvSpPr>
          <p:cNvPr id="4" name="Місце для номера слайда 3"/>
          <p:cNvSpPr>
            <a:spLocks noGrp="1"/>
          </p:cNvSpPr>
          <p:nvPr>
            <p:ph type="sldNum" sz="quarter" idx="10"/>
          </p:nvPr>
        </p:nvSpPr>
        <p:spPr/>
        <p:txBody>
          <a:bodyPr/>
          <a:lstStyle/>
          <a:p>
            <a:r>
              <a:rPr lang="uk-UA" smtClean="0"/>
              <a:t>Спасибо за </a:t>
            </a:r>
          </a:p>
          <a:p>
            <a:r>
              <a:rPr lang="uk-UA" smtClean="0"/>
              <a:t>сотрудничество</a:t>
            </a:r>
          </a:p>
          <a:p>
            <a:endParaRPr lang="uk-UA"/>
          </a:p>
        </p:txBody>
      </p:sp>
    </p:spTree>
    <p:extLst>
      <p:ext uri="{BB962C8B-B14F-4D97-AF65-F5344CB8AC3E}">
        <p14:creationId xmlns:p14="http://schemas.microsoft.com/office/powerpoint/2010/main" val="1170283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Этапы включения детей в обсуждение финансовых вопросов:</a:t>
            </a:r>
          </a:p>
          <a:p>
            <a:endParaRPr lang="ru-RU" smtClean="0"/>
          </a:p>
          <a:p>
            <a:r>
              <a:rPr lang="ru-RU" smtClean="0"/>
              <a:t>     Дошкольнику достаточно знать, что родители работают, зарабатывают деньги, на эти деньги они могут купить продукты и игрушку для сына </a:t>
            </a:r>
          </a:p>
          <a:p>
            <a:endParaRPr lang="ru-RU" smtClean="0"/>
          </a:p>
          <a:p>
            <a:r>
              <a:rPr lang="ru-RU" smtClean="0"/>
              <a:t>	Чем старше ребенок, тем больше он узнает про товарно-денежные отношения и их роль в жизни людей.</a:t>
            </a:r>
          </a:p>
          <a:p>
            <a:endParaRPr lang="ru-RU" smtClean="0"/>
          </a:p>
          <a:p>
            <a:r>
              <a:rPr lang="ru-RU" smtClean="0"/>
              <a:t>	Старшие обговаривают с детьми простые финансовые вопросы, но не перекладывают на детские плечи болезненные проблемы!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Этапы включения детей в обсуждение финансовых вопросов:</a:t>
            </a:r>
          </a:p>
          <a:p>
            <a:endParaRPr lang="ru-RU" smtClean="0"/>
          </a:p>
          <a:p>
            <a:r>
              <a:rPr lang="ru-RU" smtClean="0"/>
              <a:t>     Дошкольнику достаточно знать, что родители работают, зарабатывают деньги, на эти деньги они могут купить продукты и игрушку для сына </a:t>
            </a:r>
          </a:p>
          <a:p>
            <a:endParaRPr lang="ru-RU" smtClean="0"/>
          </a:p>
          <a:p>
            <a:r>
              <a:rPr lang="ru-RU" smtClean="0"/>
              <a:t>	Чем старше ребенок, тем больше он узнает про товарно-денежные отношения и их роль в жизни людей.</a:t>
            </a:r>
          </a:p>
          <a:p>
            <a:endParaRPr lang="ru-RU" smtClean="0"/>
          </a:p>
          <a:p>
            <a:r>
              <a:rPr lang="ru-RU" smtClean="0"/>
              <a:t>	Старшие обговаривают с детьми простые финансовые вопросы, но не перекладывают на детские плечи болезненные проблемы! </a:t>
            </a:r>
          </a:p>
          <a:p>
            <a:endParaRPr lang="ru-RU" smtClean="0"/>
          </a:p>
          <a:p>
            <a:endParaRPr lang="uk-UA"/>
          </a:p>
        </p:txBody>
      </p:sp>
    </p:spTree>
    <p:extLst>
      <p:ext uri="{BB962C8B-B14F-4D97-AF65-F5344CB8AC3E}">
        <p14:creationId xmlns:p14="http://schemas.microsoft.com/office/powerpoint/2010/main" val="1287603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Формирование экономической грамотности на уроках математики</a:t>
            </a:r>
          </a:p>
          <a:p>
            <a:r>
              <a:rPr lang="ru-RU" smtClean="0"/>
              <a:t>Является одним из факторов обеспечения, улучшения и ускорения социальной адаптации учащихся и их интеграции в общество. </a:t>
            </a:r>
          </a:p>
          <a:p>
            <a:r>
              <a:rPr lang="ru-RU" smtClean="0"/>
              <a:t>Эти знания я формирую  на своих уроках посредством решения арифметических задач, условия которых максимально приближаю к жизненным ситуациям. </a:t>
            </a:r>
          </a:p>
          <a:p>
            <a:r>
              <a:rPr lang="ru-RU" smtClean="0"/>
              <a:t>В ходе решения задач я знакомлю учащихся с такими сферами жизни как работа, совершение покупок, разнообразными денежными расчётами.</a:t>
            </a:r>
          </a:p>
          <a:p>
            <a:r>
              <a:rPr lang="ru-RU" smtClean="0"/>
              <a:t>Решение данных задач будет способствовать облегчению применения полученных знаний при решении конкретных практических задач, с которыми они встретятся в повседневной жизни.</a:t>
            </a:r>
          </a:p>
          <a:p>
            <a:endParaRPr lang="uk-UA"/>
          </a:p>
        </p:txBody>
      </p:sp>
      <p:sp>
        <p:nvSpPr>
          <p:cNvPr id="4" name="Місце для номера слайда 3"/>
          <p:cNvSpPr>
            <a:spLocks noGrp="1"/>
          </p:cNvSpPr>
          <p:nvPr>
            <p:ph type="sldNum" sz="quarter" idx="10"/>
          </p:nvPr>
        </p:nvSpPr>
        <p:spPr/>
        <p:txBody>
          <a:bodyPr/>
          <a:lstStyle/>
          <a:p>
            <a:r>
              <a:rPr lang="ru-RU" smtClean="0"/>
              <a:t>Формирование экономической грамотности на уроках математики</a:t>
            </a:r>
          </a:p>
          <a:p>
            <a:r>
              <a:rPr lang="ru-RU" smtClean="0"/>
              <a:t>Является одним из факторов обеспечения, улучшения и ускорения социальной адаптации учащихся и их интеграции в общество. </a:t>
            </a:r>
          </a:p>
          <a:p>
            <a:r>
              <a:rPr lang="ru-RU" smtClean="0"/>
              <a:t>Эти знания я формирую  на своих уроках посредством решения арифметических задач, условия которых максимально приближаю к жизненным ситуациям. </a:t>
            </a:r>
          </a:p>
          <a:p>
            <a:r>
              <a:rPr lang="ru-RU" smtClean="0"/>
              <a:t>В ходе решения задач я знакомлю учащихся с такими сферами жизни как работа, совершение покупок, разнообразными денежными расчётами.</a:t>
            </a:r>
          </a:p>
          <a:p>
            <a:r>
              <a:rPr lang="ru-RU" smtClean="0"/>
              <a:t>Решение данных задач будет способствовать облегчению применения полученных знаний при решении конкретных практических задач, с которыми они встретятся в повседневной жизни.</a:t>
            </a:r>
          </a:p>
          <a:p>
            <a:endParaRPr lang="uk-UA"/>
          </a:p>
        </p:txBody>
      </p:sp>
    </p:spTree>
    <p:extLst>
      <p:ext uri="{BB962C8B-B14F-4D97-AF65-F5344CB8AC3E}">
        <p14:creationId xmlns:p14="http://schemas.microsoft.com/office/powerpoint/2010/main" val="3291383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Как научить ребенка понимать стоимость денег?</a:t>
            </a:r>
          </a:p>
          <a:p>
            <a:r>
              <a:rPr lang="ru-RU" smtClean="0"/>
              <a:t>Если папа уважительно относится к вкладу мамы в семейный бюджет, </a:t>
            </a:r>
          </a:p>
          <a:p>
            <a:endParaRPr lang="ru-RU" smtClean="0"/>
          </a:p>
          <a:p>
            <a:r>
              <a:rPr lang="ru-RU" smtClean="0"/>
              <a:t>а мама в свою очередь ценит папины усилия, то привить ребенку уважение к их труду и деньгам совсем несложно.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Как научить ребенка понимать стоимость денег?</a:t>
            </a:r>
          </a:p>
          <a:p>
            <a:r>
              <a:rPr lang="ru-RU" smtClean="0"/>
              <a:t>Если папа уважительно относится к вкладу мамы в семейный бюджет, </a:t>
            </a:r>
          </a:p>
          <a:p>
            <a:endParaRPr lang="ru-RU" smtClean="0"/>
          </a:p>
          <a:p>
            <a:r>
              <a:rPr lang="ru-RU" smtClean="0"/>
              <a:t>а мама в свою очередь ценит папины усилия, то привить ребенку уважение к их труду и деньгам совсем несложно. </a:t>
            </a:r>
          </a:p>
          <a:p>
            <a:endParaRPr lang="ru-RU" smtClean="0"/>
          </a:p>
          <a:p>
            <a:endParaRPr lang="uk-UA"/>
          </a:p>
        </p:txBody>
      </p:sp>
    </p:spTree>
    <p:extLst>
      <p:ext uri="{BB962C8B-B14F-4D97-AF65-F5344CB8AC3E}">
        <p14:creationId xmlns:p14="http://schemas.microsoft.com/office/powerpoint/2010/main" val="3985734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Здоровое отношение к деньгам</a:t>
            </a:r>
          </a:p>
          <a:p>
            <a:r>
              <a:rPr lang="ru-RU" smtClean="0"/>
              <a:t>    Это умение отделить главное от второстепенного. </a:t>
            </a:r>
          </a:p>
          <a:p>
            <a:r>
              <a:rPr lang="ru-RU" smtClean="0"/>
              <a:t>	Если у родителей деньги не стали самоцелью, наваждением, постоянной темой для разговоров, то, скорее всего, и в жизни ребенка они станут занимать строго отведенное для них место.</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Здоровое отношение к деньгам</a:t>
            </a:r>
          </a:p>
          <a:p>
            <a:r>
              <a:rPr lang="ru-RU" smtClean="0"/>
              <a:t>    Это умение отделить главное от второстепенного. </a:t>
            </a:r>
          </a:p>
          <a:p>
            <a:r>
              <a:rPr lang="ru-RU" smtClean="0"/>
              <a:t>	Если у родителей деньги не стали самоцелью, наваждением, постоянной темой для разговоров, то, скорее всего, и в жизни ребенка они станут занимать строго отведенное для них место.</a:t>
            </a:r>
          </a:p>
          <a:p>
            <a:endParaRPr lang="ru-RU" smtClean="0"/>
          </a:p>
          <a:p>
            <a:endParaRPr lang="uk-UA"/>
          </a:p>
        </p:txBody>
      </p:sp>
    </p:spTree>
    <p:extLst>
      <p:ext uri="{BB962C8B-B14F-4D97-AF65-F5344CB8AC3E}">
        <p14:creationId xmlns:p14="http://schemas.microsoft.com/office/powerpoint/2010/main" val="2793790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Трезвое отношение к деньгам</a:t>
            </a:r>
          </a:p>
          <a:p>
            <a:r>
              <a:rPr lang="ru-RU" smtClean="0"/>
              <a:t>    Это спокойное умение распределить бюджет так, чтобы полностью удовлетворить главные нужды семьи и совместными усилиями решить, на что потратить оставшиеся деньги</a:t>
            </a:r>
          </a:p>
          <a:p>
            <a:endParaRPr lang="ru-RU" smtClean="0"/>
          </a:p>
          <a:p>
            <a:r>
              <a:rPr lang="ru-RU" smtClean="0"/>
              <a:t>    Трезвое отношение к деньгам приходит в процессе проб и ошибок, заблуждений и расплат за ошибки.</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Трезвое отношение к деньгам</a:t>
            </a:r>
          </a:p>
          <a:p>
            <a:r>
              <a:rPr lang="ru-RU" smtClean="0"/>
              <a:t>    Это спокойное умение распределить бюджет так, чтобы полностью удовлетворить главные нужды семьи и совместными усилиями решить, на что потратить оставшиеся деньги</a:t>
            </a:r>
          </a:p>
          <a:p>
            <a:endParaRPr lang="ru-RU" smtClean="0"/>
          </a:p>
          <a:p>
            <a:r>
              <a:rPr lang="ru-RU" smtClean="0"/>
              <a:t>    Трезвое отношение к деньгам приходит в процессе проб и ошибок, заблуждений и расплат за ошибки.</a:t>
            </a:r>
          </a:p>
          <a:p>
            <a:endParaRPr lang="ru-RU" smtClean="0"/>
          </a:p>
          <a:p>
            <a:endParaRPr lang="uk-UA"/>
          </a:p>
        </p:txBody>
      </p:sp>
    </p:spTree>
    <p:extLst>
      <p:ext uri="{BB962C8B-B14F-4D97-AF65-F5344CB8AC3E}">
        <p14:creationId xmlns:p14="http://schemas.microsoft.com/office/powerpoint/2010/main" val="4159231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Честное отношение к деньгам</a:t>
            </a:r>
          </a:p>
          <a:p>
            <a:r>
              <a:rPr lang="ru-RU" smtClean="0"/>
              <a:t>     Это когда каждый член семьи умеет пойти на компромисс, учесть не только свои пожелания, но и интересы остальных, отложить покупку, согласиться на более скромную вещь. </a:t>
            </a:r>
          </a:p>
          <a:p>
            <a:endParaRPr lang="ru-RU" smtClean="0"/>
          </a:p>
          <a:p>
            <a:r>
              <a:rPr lang="ru-RU" smtClean="0"/>
              <a:t>	Если ваш ребенок видит, что каждый "семейный совет по финансовому вопросу" заканчивается тем, что кто-то один неизменно убеждает остальных в том, что его нужды самые насущные и срочные, то ваш ребенок, скорее всего, будет разгневан и раздосадован. Он ощутит свое бессилие, свою "второсортность".</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Честное отношение к деньгам</a:t>
            </a:r>
          </a:p>
          <a:p>
            <a:r>
              <a:rPr lang="ru-RU" smtClean="0"/>
              <a:t>     Это когда каждый член семьи умеет пойти на компромисс, учесть не только свои пожелания, но и интересы остальных, отложить покупку, согласиться на более скромную вещь. </a:t>
            </a:r>
          </a:p>
          <a:p>
            <a:endParaRPr lang="ru-RU" smtClean="0"/>
          </a:p>
          <a:p>
            <a:r>
              <a:rPr lang="ru-RU" smtClean="0"/>
              <a:t>	Если ваш ребенок видит, что каждый "семейный совет по финансовому вопросу" заканчивается тем, что кто-то один неизменно убеждает остальных в том, что его нужды самые насущные и срочные, то ваш ребенок, скорее всего, будет разгневан и раздосадован. Он ощутит свое бессилие, свою "второсортность".</a:t>
            </a:r>
          </a:p>
          <a:p>
            <a:endParaRPr lang="ru-RU" smtClean="0"/>
          </a:p>
          <a:p>
            <a:endParaRPr lang="uk-UA"/>
          </a:p>
        </p:txBody>
      </p:sp>
    </p:spTree>
    <p:extLst>
      <p:ext uri="{BB962C8B-B14F-4D97-AF65-F5344CB8AC3E}">
        <p14:creationId xmlns:p14="http://schemas.microsoft.com/office/powerpoint/2010/main" val="3687795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en-US"/>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21A90CA5-E298-4DB2-BA4E-251C01AC0AEE}" type="datetime1">
              <a:rPr lang="ru-RU" smtClean="0"/>
              <a:t>04.01.2016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E4FC3823-56F3-428C-9D43-B448CE0F69E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64D0A92-AD63-4563-8AF9-85C4D08FB852}" type="datetime1">
              <a:rPr lang="ru-RU" smtClean="0"/>
              <a:t>04.01.2016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23D67F09-3E35-4C2D-9EDB-CBC070EDB4A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6D04031-F8C5-4561-860E-4547AE3E19B9}" type="datetime1">
              <a:rPr lang="ru-RU" smtClean="0"/>
              <a:t>04.01.2016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183DDA65-8F90-49D2-A4DF-74927F65FA40}"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en-US"/>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1CC74E9-6985-4DF4-9E2C-664F04F844C3}" type="datetime1">
              <a:rPr lang="ru-RU" smtClean="0"/>
              <a:t>04.01.2016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AF54BA4B-F53B-42BF-A138-17AE126467C1}"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en-US"/>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quarter" idx="2"/>
          </p:nvPr>
        </p:nvSpPr>
        <p:spPr>
          <a:xfrm>
            <a:off x="457200" y="3938588"/>
            <a:ext cx="4038600" cy="2187575"/>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half" idx="3"/>
          </p:nvPr>
        </p:nvSpPr>
        <p:spPr>
          <a:xfrm>
            <a:off x="4648200" y="1600200"/>
            <a:ext cx="4038600" cy="4525963"/>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6" name="Дата 3"/>
          <p:cNvSpPr>
            <a:spLocks noGrp="1"/>
          </p:cNvSpPr>
          <p:nvPr>
            <p:ph type="dt" sz="half" idx="10"/>
          </p:nvPr>
        </p:nvSpPr>
        <p:spPr/>
        <p:txBody>
          <a:bodyPr/>
          <a:lstStyle>
            <a:lvl1pPr>
              <a:defRPr/>
            </a:lvl1pPr>
          </a:lstStyle>
          <a:p>
            <a:pPr>
              <a:defRPr/>
            </a:pPr>
            <a:fld id="{D96D2142-BE63-44F2-9009-06220B05CEC9}" type="datetime1">
              <a:rPr lang="ru-RU" smtClean="0"/>
              <a:t>04.01.2016</a:t>
            </a:fld>
            <a:endParaRPr lang="ru-RU"/>
          </a:p>
        </p:txBody>
      </p:sp>
      <p:sp>
        <p:nvSpPr>
          <p:cNvPr id="7"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8" name="Номер слайда 5"/>
          <p:cNvSpPr>
            <a:spLocks noGrp="1"/>
          </p:cNvSpPr>
          <p:nvPr>
            <p:ph type="sldNum" sz="quarter" idx="12"/>
          </p:nvPr>
        </p:nvSpPr>
        <p:spPr/>
        <p:txBody>
          <a:bodyPr/>
          <a:lstStyle>
            <a:lvl1pPr>
              <a:defRPr/>
            </a:lvl1pPr>
          </a:lstStyle>
          <a:p>
            <a:pPr>
              <a:defRPr/>
            </a:pPr>
            <a:fld id="{B456A05F-7BA6-43D0-AB03-55C7C8A19E2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9F2FDB0-A3D9-471B-8927-23ECA91B871C}" type="datetime1">
              <a:rPr lang="ru-RU" smtClean="0"/>
              <a:t>04.01.2016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B1638EFC-7C38-4F49-B2C6-19268A9ABD7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Дата 3"/>
          <p:cNvSpPr>
            <a:spLocks noGrp="1"/>
          </p:cNvSpPr>
          <p:nvPr>
            <p:ph type="dt" sz="half" idx="10"/>
          </p:nvPr>
        </p:nvSpPr>
        <p:spPr/>
        <p:txBody>
          <a:bodyPr/>
          <a:lstStyle>
            <a:lvl1pPr>
              <a:defRPr/>
            </a:lvl1pPr>
          </a:lstStyle>
          <a:p>
            <a:pPr>
              <a:defRPr/>
            </a:pPr>
            <a:fld id="{5F896381-3306-488A-B8EA-E98799BF46DA}" type="datetime1">
              <a:rPr lang="ru-RU" smtClean="0"/>
              <a:t>04.01.2016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42D7FEF8-6DDC-4231-B501-0EFBB0B487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96353A8-CC83-4471-AC1E-25A4304935B0}" type="datetime1">
              <a:rPr lang="ru-RU" smtClean="0"/>
              <a:t>04.01.2016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ACEB3EF5-ED64-4B42-8265-423C2D6D64D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E00B2282-31F0-41AF-86FA-DA203E1E5CC2}" type="datetime1">
              <a:rPr lang="ru-RU" smtClean="0"/>
              <a:t>04.01.2016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9" name="Номер слайда 5"/>
          <p:cNvSpPr>
            <a:spLocks noGrp="1"/>
          </p:cNvSpPr>
          <p:nvPr>
            <p:ph type="sldNum" sz="quarter" idx="12"/>
          </p:nvPr>
        </p:nvSpPr>
        <p:spPr/>
        <p:txBody>
          <a:bodyPr/>
          <a:lstStyle>
            <a:lvl1pPr>
              <a:defRPr/>
            </a:lvl1pPr>
          </a:lstStyle>
          <a:p>
            <a:pPr>
              <a:defRPr/>
            </a:pPr>
            <a:fld id="{8628345D-5C51-46EF-89DE-C7152F0FF0B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A8EC322-5BB3-47F6-87BD-BE06E9460EF4}" type="datetime1">
              <a:rPr lang="ru-RU" smtClean="0"/>
              <a:t>04.01.2016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5" name="Номер слайда 5"/>
          <p:cNvSpPr>
            <a:spLocks noGrp="1"/>
          </p:cNvSpPr>
          <p:nvPr>
            <p:ph type="sldNum" sz="quarter" idx="12"/>
          </p:nvPr>
        </p:nvSpPr>
        <p:spPr/>
        <p:txBody>
          <a:bodyPr/>
          <a:lstStyle>
            <a:lvl1pPr>
              <a:defRPr/>
            </a:lvl1pPr>
          </a:lstStyle>
          <a:p>
            <a:pPr>
              <a:defRPr/>
            </a:pPr>
            <a:fld id="{96D98AD6-F5ED-4F13-B158-4D08E58FEAE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E351364-3EB9-4E7D-8741-DEF74FE33B79}" type="datetime1">
              <a:rPr lang="ru-RU" smtClean="0"/>
              <a:t>04.01.2016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4" name="Номер слайда 5"/>
          <p:cNvSpPr>
            <a:spLocks noGrp="1"/>
          </p:cNvSpPr>
          <p:nvPr>
            <p:ph type="sldNum" sz="quarter" idx="12"/>
          </p:nvPr>
        </p:nvSpPr>
        <p:spPr/>
        <p:txBody>
          <a:bodyPr/>
          <a:lstStyle>
            <a:lvl1pPr>
              <a:defRPr/>
            </a:lvl1pPr>
          </a:lstStyle>
          <a:p>
            <a:pPr>
              <a:defRPr/>
            </a:pPr>
            <a:fld id="{ADC8E9D6-B872-4FE3-8449-A0020832D13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3"/>
          <p:cNvSpPr>
            <a:spLocks noGrp="1"/>
          </p:cNvSpPr>
          <p:nvPr>
            <p:ph type="dt" sz="half" idx="10"/>
          </p:nvPr>
        </p:nvSpPr>
        <p:spPr/>
        <p:txBody>
          <a:bodyPr/>
          <a:lstStyle>
            <a:lvl1pPr>
              <a:defRPr/>
            </a:lvl1pPr>
          </a:lstStyle>
          <a:p>
            <a:pPr>
              <a:defRPr/>
            </a:pPr>
            <a:fld id="{A713DDEA-9146-4D45-9ECF-004F8C905D3B}" type="datetime1">
              <a:rPr lang="ru-RU" smtClean="0"/>
              <a:t>04.01.2016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55BDC5B2-DD39-43C5-9196-D1A670E0F3B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3"/>
          <p:cNvSpPr>
            <a:spLocks noGrp="1"/>
          </p:cNvSpPr>
          <p:nvPr>
            <p:ph type="dt" sz="half" idx="10"/>
          </p:nvPr>
        </p:nvSpPr>
        <p:spPr/>
        <p:txBody>
          <a:bodyPr/>
          <a:lstStyle>
            <a:lvl1pPr>
              <a:defRPr/>
            </a:lvl1pPr>
          </a:lstStyle>
          <a:p>
            <a:pPr>
              <a:defRPr/>
            </a:pPr>
            <a:fld id="{07478F05-2DF8-4AD2-8275-14EDCF9AF761}" type="datetime1">
              <a:rPr lang="ru-RU" smtClean="0"/>
              <a:t>04.01.2016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51E90CFB-45AD-4BC3-B3DA-5D87A428952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screen"/>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0" sz="1200">
                <a:solidFill>
                  <a:schemeClr val="tx1">
                    <a:tint val="75000"/>
                  </a:schemeClr>
                </a:solidFill>
                <a:latin typeface="+mn-lt"/>
              </a:defRPr>
            </a:lvl1pPr>
          </a:lstStyle>
          <a:p>
            <a:pPr>
              <a:defRPr/>
            </a:pPr>
            <a:fld id="{25E3B4C5-F2B9-4A92-B216-C83058F6BFEF}" type="datetime1">
              <a:rPr lang="ru-RU" smtClean="0"/>
              <a:t>04.01.2016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0" sz="1200">
                <a:solidFill>
                  <a:schemeClr val="tx1">
                    <a:tint val="75000"/>
                  </a:schemeClr>
                </a:solidFill>
                <a:latin typeface="+mn-lt"/>
              </a:defRPr>
            </a:lvl1pPr>
          </a:lstStyle>
          <a:p>
            <a:pPr>
              <a:defRPr/>
            </a:pPr>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0" sz="1200">
                <a:solidFill>
                  <a:schemeClr val="tx1">
                    <a:tint val="75000"/>
                  </a:schemeClr>
                </a:solidFill>
                <a:latin typeface="+mn-lt"/>
              </a:defRPr>
            </a:lvl1pPr>
          </a:lstStyle>
          <a:p>
            <a:pPr>
              <a:defRPr/>
            </a:pPr>
            <a:fld id="{52274D04-25BA-46D6-BD3B-833C2625BAE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0" r:id="rId1"/>
    <p:sldLayoutId id="2147483669" r:id="rId2"/>
    <p:sldLayoutId id="2147483668" r:id="rId3"/>
    <p:sldLayoutId id="2147483667" r:id="rId4"/>
    <p:sldLayoutId id="2147483666" r:id="rId5"/>
    <p:sldLayoutId id="2147483665" r:id="rId6"/>
    <p:sldLayoutId id="2147483664" r:id="rId7"/>
    <p:sldLayoutId id="2147483663" r:id="rId8"/>
    <p:sldLayoutId id="2147483662" r:id="rId9"/>
    <p:sldLayoutId id="2147483661" r:id="rId10"/>
    <p:sldLayoutId id="2147483660" r:id="rId11"/>
    <p:sldLayoutId id="2147483659" r:id="rId12"/>
    <p:sldLayoutId id="2147483658" r:id="rId13"/>
  </p:sldLayoutIdLst>
  <p:hf sldNum="0" hd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gif"/><Relationship Id="rId7"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2.gif"/></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457200" y="1154113"/>
            <a:ext cx="8229600" cy="701675"/>
          </a:xfrm>
        </p:spPr>
        <p:txBody>
          <a:bodyPr/>
          <a:lstStyle/>
          <a:p>
            <a:pPr eaLnBrk="1" hangingPunct="1"/>
            <a:r>
              <a:rPr lang="ru-RU" b="1" smtClean="0">
                <a:solidFill>
                  <a:srgbClr val="006600"/>
                </a:solidFill>
                <a:latin typeface="Arial" charset="0"/>
                <a:cs typeface="Arial" charset="0"/>
              </a:rPr>
              <a:t>Дети и деньги</a:t>
            </a:r>
          </a:p>
        </p:txBody>
      </p:sp>
      <p:pic>
        <p:nvPicPr>
          <p:cNvPr id="15362" name="Picture 3" descr="H:\Documents and Settings\Aida\Рабочий стол\НОвая ГРАФИКА сборник\КАРТИНКИ СБОРНИК_ школьные\1.gif"/>
          <p:cNvPicPr>
            <a:picLocks noChangeAspect="1" noChangeArrowheads="1" noCrop="1"/>
          </p:cNvPicPr>
          <p:nvPr/>
        </p:nvPicPr>
        <p:blipFill>
          <a:blip r:embed="rId3" cstate="screen"/>
          <a:srcRect/>
          <a:stretch>
            <a:fillRect/>
          </a:stretch>
        </p:blipFill>
        <p:spPr bwMode="auto">
          <a:xfrm>
            <a:off x="357188" y="2127250"/>
            <a:ext cx="609600" cy="609600"/>
          </a:xfrm>
          <a:prstGeom prst="rect">
            <a:avLst/>
          </a:prstGeom>
          <a:noFill/>
          <a:ln w="9525">
            <a:noFill/>
            <a:miter lim="800000"/>
            <a:headEnd/>
            <a:tailEnd/>
          </a:ln>
        </p:spPr>
      </p:pic>
      <p:pic>
        <p:nvPicPr>
          <p:cNvPr id="15363" name="Picture 4" descr="H:\Documents and Settings\Aida\Рабочий стол\НОвая ГРАФИКА сборник\КАРТИНКИ СБОРНИК_ школьные\2.gif"/>
          <p:cNvPicPr>
            <a:picLocks noChangeAspect="1" noChangeArrowheads="1" noCrop="1"/>
          </p:cNvPicPr>
          <p:nvPr/>
        </p:nvPicPr>
        <p:blipFill>
          <a:blip r:embed="rId4" cstate="screen"/>
          <a:srcRect/>
          <a:stretch>
            <a:fillRect/>
          </a:stretch>
        </p:blipFill>
        <p:spPr bwMode="auto">
          <a:xfrm>
            <a:off x="1022350" y="1057275"/>
            <a:ext cx="609600" cy="609600"/>
          </a:xfrm>
          <a:prstGeom prst="rect">
            <a:avLst/>
          </a:prstGeom>
          <a:noFill/>
          <a:ln w="9525">
            <a:noFill/>
            <a:miter lim="800000"/>
            <a:headEnd/>
            <a:tailEnd/>
          </a:ln>
        </p:spPr>
      </p:pic>
      <p:pic>
        <p:nvPicPr>
          <p:cNvPr id="15364" name="Picture 5" descr="H:\Documents and Settings\Aida\Рабочий стол\НОвая ГРАФИКА сборник\КАРТИНКИ СБОРНИК_ школьные\3.gif"/>
          <p:cNvPicPr>
            <a:picLocks noChangeAspect="1" noChangeArrowheads="1" noCrop="1"/>
          </p:cNvPicPr>
          <p:nvPr/>
        </p:nvPicPr>
        <p:blipFill>
          <a:blip r:embed="rId5" cstate="screen"/>
          <a:srcRect/>
          <a:stretch>
            <a:fillRect/>
          </a:stretch>
        </p:blipFill>
        <p:spPr bwMode="auto">
          <a:xfrm>
            <a:off x="2295525" y="311150"/>
            <a:ext cx="609600" cy="609600"/>
          </a:xfrm>
          <a:prstGeom prst="rect">
            <a:avLst/>
          </a:prstGeom>
          <a:noFill/>
          <a:ln w="9525">
            <a:noFill/>
            <a:miter lim="800000"/>
            <a:headEnd/>
            <a:tailEnd/>
          </a:ln>
        </p:spPr>
      </p:pic>
      <p:pic>
        <p:nvPicPr>
          <p:cNvPr id="1030" name="Picture 6" descr="H:\Documents and Settings\Aida\Рабочий стол\НОвая ГРАФИКА сборник\КАРТИНКИ СБОРНИК_ школьные\4.gif"/>
          <p:cNvPicPr>
            <a:picLocks noChangeAspect="1" noChangeArrowheads="1" noCrop="1"/>
          </p:cNvPicPr>
          <p:nvPr/>
        </p:nvPicPr>
        <p:blipFill>
          <a:blip r:embed="rId6" cstate="screen"/>
          <a:srcRect/>
          <a:stretch>
            <a:fillRect/>
          </a:stretch>
        </p:blipFill>
        <p:spPr bwMode="auto">
          <a:xfrm>
            <a:off x="5565775" y="263525"/>
            <a:ext cx="609600" cy="609600"/>
          </a:xfrm>
          <a:prstGeom prst="rect">
            <a:avLst/>
          </a:prstGeom>
          <a:noFill/>
          <a:ln w="9525">
            <a:noFill/>
            <a:miter lim="800000"/>
            <a:headEnd/>
            <a:tailEnd/>
          </a:ln>
        </p:spPr>
      </p:pic>
      <p:pic>
        <p:nvPicPr>
          <p:cNvPr id="1035" name="Picture 11" descr="H:\Documents and Settings\Aida\Рабочий стол\НОвая ГРАФИКА сборник\КАРТИНКИ СБОРНИК_ школьные\5.gif"/>
          <p:cNvPicPr>
            <a:picLocks noChangeAspect="1" noChangeArrowheads="1" noCrop="1"/>
          </p:cNvPicPr>
          <p:nvPr/>
        </p:nvPicPr>
        <p:blipFill>
          <a:blip r:embed="rId7" cstate="screen"/>
          <a:srcRect/>
          <a:stretch>
            <a:fillRect/>
          </a:stretch>
        </p:blipFill>
        <p:spPr bwMode="auto">
          <a:xfrm>
            <a:off x="7840663" y="1214438"/>
            <a:ext cx="609600" cy="609600"/>
          </a:xfrm>
          <a:prstGeom prst="rect">
            <a:avLst/>
          </a:prstGeom>
          <a:noFill/>
          <a:ln w="9525">
            <a:noFill/>
            <a:miter lim="800000"/>
            <a:headEnd/>
            <a:tailEnd/>
          </a:ln>
        </p:spPr>
      </p:pic>
      <p:pic>
        <p:nvPicPr>
          <p:cNvPr id="15367" name="Picture 4" descr="H:\Documents and Settings\Aida\Рабочий стол\НОвая ГРАФИКА сборник\1111111111111\image316.gif"/>
          <p:cNvPicPr>
            <a:picLocks noChangeAspect="1" noChangeArrowheads="1" noCrop="1"/>
          </p:cNvPicPr>
          <p:nvPr/>
        </p:nvPicPr>
        <p:blipFill>
          <a:blip r:embed="rId8" cstate="screen"/>
          <a:srcRect/>
          <a:stretch>
            <a:fillRect/>
          </a:stretch>
        </p:blipFill>
        <p:spPr bwMode="auto">
          <a:xfrm rot="-1148920">
            <a:off x="7359650" y="5319713"/>
            <a:ext cx="1257300" cy="1090612"/>
          </a:xfrm>
          <a:prstGeom prst="rect">
            <a:avLst/>
          </a:prstGeom>
          <a:noFill/>
          <a:ln w="9525">
            <a:noFill/>
            <a:miter lim="800000"/>
            <a:headEnd/>
            <a:tailEnd/>
          </a:ln>
        </p:spPr>
      </p:pic>
      <p:pic>
        <p:nvPicPr>
          <p:cNvPr id="19467" name="Picture 11" descr="68825m"/>
          <p:cNvPicPr>
            <a:picLocks noGrp="1" noChangeAspect="1" noChangeArrowheads="1"/>
          </p:cNvPicPr>
          <p:nvPr>
            <p:ph idx="1"/>
          </p:nvPr>
        </p:nvPicPr>
        <p:blipFill>
          <a:blip r:embed="rId9" cstate="screen"/>
          <a:srcRect/>
          <a:stretch>
            <a:fillRect/>
          </a:stretch>
        </p:blipFill>
        <p:spPr>
          <a:xfrm>
            <a:off x="1425575" y="2009775"/>
            <a:ext cx="5910263" cy="400367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path" presetSubtype="0" accel="50000" decel="50000" fill="hold" nodeType="withEffect">
                                  <p:stCondLst>
                                    <p:cond delay="0"/>
                                  </p:stCondLst>
                                  <p:childTnLst>
                                    <p:animMotion origin="layout" path="M 1.66667E-6 -3.9778E-7 C 1.66667E-6 0.07516 0.02326 0.13321 0.05191 0.13321 C 0.08125 0.13321 0.10469 0.07516 0.10469 -3.9778E-7 C 0.10469 -0.07539 0.1283 -0.13321 0.15764 -0.13321 C 0.18611 -0.13321 0.20989 -0.07539 0.20989 -3.9778E-7 " pathEditMode="relative" rAng="0" ptsTypes="fffff">
                                      <p:cBhvr>
                                        <p:cTn id="6" dur="2000" fill="hold"/>
                                        <p:tgtEl>
                                          <p:spTgt spid="1030"/>
                                        </p:tgtEl>
                                        <p:attrNameLst>
                                          <p:attrName>ppt_x</p:attrName>
                                          <p:attrName>ppt_y</p:attrName>
                                        </p:attrNameLst>
                                      </p:cBhvr>
                                      <p:rCtr x="105" y="0"/>
                                    </p:animMotion>
                                  </p:childTnLst>
                                </p:cTn>
                              </p:par>
                              <p:par>
                                <p:cTn id="7" presetID="39" presetClass="path" presetSubtype="0" accel="50000" decel="50000" fill="hold" nodeType="withEffect">
                                  <p:stCondLst>
                                    <p:cond delay="0"/>
                                  </p:stCondLst>
                                  <p:childTnLst>
                                    <p:animMotion origin="layout" path="M 1.66667E-6 -2.84921E-6 C 1.66667E-6 0.07401 0.01562 0.13136 0.03472 0.13136 C 0.05451 0.13136 0.07014 0.07401 0.07014 -2.84921E-6 C 0.07014 -0.07423 0.08594 -0.13113 0.10555 -0.13113 C 0.12482 -0.13113 0.14062 -0.07423 0.14062 -2.84921E-6 " pathEditMode="relative" rAng="0" ptsTypes="fffff">
                                      <p:cBhvr>
                                        <p:cTn id="8" dur="2000" fill="hold"/>
                                        <p:tgtEl>
                                          <p:spTgt spid="1035"/>
                                        </p:tgtEl>
                                        <p:attrNameLst>
                                          <p:attrName>ppt_x</p:attrName>
                                          <p:attrName>ppt_y</p:attrName>
                                        </p:attrNameLst>
                                      </p:cBhvr>
                                      <p:rCtr x="70" y="0"/>
                                    </p:animMotion>
                                  </p:childTnLst>
                                </p:cTn>
                              </p:par>
                            </p:childTnLst>
                          </p:cTn>
                        </p:par>
                        <p:par>
                          <p:cTn id="9" fill="hold">
                            <p:stCondLst>
                              <p:cond delay="2000"/>
                            </p:stCondLst>
                            <p:childTnLst>
                              <p:par>
                                <p:cTn id="10" presetID="9" presetClass="entr" presetSubtype="0" fill="hold" nodeType="afterEffect">
                                  <p:stCondLst>
                                    <p:cond delay="0"/>
                                  </p:stCondLst>
                                  <p:childTnLst>
                                    <p:set>
                                      <p:cBhvr>
                                        <p:cTn id="11" dur="1" fill="hold">
                                          <p:stCondLst>
                                            <p:cond delay="0"/>
                                          </p:stCondLst>
                                        </p:cTn>
                                        <p:tgtEl>
                                          <p:spTgt spid="19467"/>
                                        </p:tgtEl>
                                        <p:attrNameLst>
                                          <p:attrName>style.visibility</p:attrName>
                                        </p:attrNameLst>
                                      </p:cBhvr>
                                      <p:to>
                                        <p:strVal val="visible"/>
                                      </p:to>
                                    </p:set>
                                    <p:animEffect transition="in" filter="dissolve">
                                      <p:cBhvr>
                                        <p:cTn id="12" dur="500"/>
                                        <p:tgtEl>
                                          <p:spTgt spid="19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Grp="1"/>
          </p:cNvSpPr>
          <p:nvPr>
            <p:ph type="title" idx="4294967295"/>
          </p:nvPr>
        </p:nvSpPr>
        <p:spPr/>
        <p:txBody>
          <a:bodyPr/>
          <a:lstStyle/>
          <a:p>
            <a:endParaRPr lang="ru-RU" smtClean="0"/>
          </a:p>
        </p:txBody>
      </p:sp>
      <p:sp>
        <p:nvSpPr>
          <p:cNvPr id="24578" name="Rectangle 5"/>
          <p:cNvSpPr>
            <a:spLocks noGrp="1"/>
          </p:cNvSpPr>
          <p:nvPr>
            <p:ph type="body" sz="half" idx="4294967295"/>
          </p:nvPr>
        </p:nvSpPr>
        <p:spPr>
          <a:xfrm>
            <a:off x="884238" y="2039938"/>
            <a:ext cx="7340600" cy="4359275"/>
          </a:xfrm>
        </p:spPr>
        <p:txBody>
          <a:bodyPr/>
          <a:lstStyle/>
          <a:p>
            <a:r>
              <a:rPr lang="ru-RU" sz="2800" smtClean="0">
                <a:solidFill>
                  <a:srgbClr val="660066"/>
                </a:solidFill>
              </a:rPr>
              <a:t>В школе существует </a:t>
            </a:r>
            <a:r>
              <a:rPr lang="ru-RU" b="1" smtClean="0">
                <a:solidFill>
                  <a:srgbClr val="660066"/>
                </a:solidFill>
              </a:rPr>
              <a:t>«Почта доверия»</a:t>
            </a:r>
          </a:p>
          <a:p>
            <a:endParaRPr lang="en-US" b="1" smtClean="0">
              <a:solidFill>
                <a:srgbClr val="660066"/>
              </a:solidFill>
            </a:endParaRPr>
          </a:p>
          <a:p>
            <a:r>
              <a:rPr lang="ru-RU" sz="2800" smtClean="0">
                <a:solidFill>
                  <a:srgbClr val="660066"/>
                </a:solidFill>
              </a:rPr>
              <a:t>За советами к специалистам по интересующим вопросам могут обратиться дети и родители</a:t>
            </a:r>
            <a:r>
              <a:rPr lang="ru-RU" sz="2800" b="1" smtClean="0">
                <a:solidFill>
                  <a:srgbClr val="660066"/>
                </a:solidFill>
              </a:rPr>
              <a:t> </a:t>
            </a:r>
          </a:p>
          <a:p>
            <a:pPr>
              <a:buFont typeface="Arial" charset="0"/>
              <a:buNone/>
            </a:pPr>
            <a:endParaRPr lang="ru-RU" sz="2800" smtClean="0">
              <a:solidFill>
                <a:srgbClr val="660066"/>
              </a:solidFill>
            </a:endParaRPr>
          </a:p>
          <a:p>
            <a:r>
              <a:rPr lang="ru-RU" sz="2800" smtClean="0">
                <a:solidFill>
                  <a:srgbClr val="660066"/>
                </a:solidFill>
              </a:rPr>
              <a:t>Многих ребят волнует</a:t>
            </a:r>
          </a:p>
          <a:p>
            <a:pPr>
              <a:buFont typeface="Arial" charset="0"/>
              <a:buNone/>
            </a:pPr>
            <a:r>
              <a:rPr lang="ru-RU" sz="2800" b="1" smtClean="0">
                <a:solidFill>
                  <a:srgbClr val="660066"/>
                </a:solidFill>
              </a:rPr>
              <a:t>    проблема карманных денег</a:t>
            </a:r>
          </a:p>
        </p:txBody>
      </p:sp>
      <p:sp>
        <p:nvSpPr>
          <p:cNvPr id="24579" name="WordArt 4"/>
          <p:cNvSpPr>
            <a:spLocks noChangeArrowheads="1" noChangeShapeType="1" noTextEdit="1"/>
          </p:cNvSpPr>
          <p:nvPr/>
        </p:nvSpPr>
        <p:spPr bwMode="auto">
          <a:xfrm>
            <a:off x="1620838" y="438150"/>
            <a:ext cx="6554787" cy="633413"/>
          </a:xfrm>
          <a:prstGeom prst="rect">
            <a:avLst/>
          </a:prstGeom>
        </p:spPr>
        <p:txBody>
          <a:bodyPr wrap="none" fromWordArt="1">
            <a:prstTxWarp prst="textPlain">
              <a:avLst>
                <a:gd name="adj" fmla="val 50000"/>
              </a:avLst>
            </a:prstTxWarp>
          </a:bodyPr>
          <a:lstStyle/>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Актуальность</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pPr eaLnBrk="1" hangingPunct="1"/>
            <a:r>
              <a:rPr lang="ru-RU" smtClean="0">
                <a:solidFill>
                  <a:srgbClr val="800080"/>
                </a:solidFill>
              </a:rPr>
              <a:t>Анкетирование детей</a:t>
            </a:r>
          </a:p>
        </p:txBody>
      </p:sp>
      <p:sp>
        <p:nvSpPr>
          <p:cNvPr id="25602" name="Rectangle 3"/>
          <p:cNvSpPr>
            <a:spLocks noGrp="1"/>
          </p:cNvSpPr>
          <p:nvPr>
            <p:ph type="body" idx="1"/>
          </p:nvPr>
        </p:nvSpPr>
        <p:spPr>
          <a:xfrm>
            <a:off x="457200" y="1600200"/>
            <a:ext cx="8134350" cy="4525963"/>
          </a:xfrm>
        </p:spPr>
        <p:txBody>
          <a:bodyPr/>
          <a:lstStyle/>
          <a:p>
            <a:pPr eaLnBrk="1" hangingPunct="1"/>
            <a:r>
              <a:rPr lang="ru-RU" sz="2400" smtClean="0">
                <a:solidFill>
                  <a:srgbClr val="000099"/>
                </a:solidFill>
              </a:rPr>
              <a:t>1. Дают ли тебе родители деньги за то, что ты делаешь уборку в доме?</a:t>
            </a:r>
            <a:r>
              <a:rPr lang="ru-RU" sz="2400" smtClean="0">
                <a:solidFill>
                  <a:srgbClr val="003300"/>
                </a:solidFill>
              </a:rPr>
              <a:t> </a:t>
            </a:r>
            <a:r>
              <a:rPr lang="ru-RU" sz="2400" smtClean="0">
                <a:solidFill>
                  <a:srgbClr val="CC0000"/>
                </a:solidFill>
              </a:rPr>
              <a:t>(да -2, нет - 8)</a:t>
            </a:r>
          </a:p>
          <a:p>
            <a:pPr eaLnBrk="1" hangingPunct="1">
              <a:buFont typeface="Arial" charset="0"/>
              <a:buNone/>
            </a:pPr>
            <a:endParaRPr lang="ru-RU" sz="2400" smtClean="0">
              <a:solidFill>
                <a:srgbClr val="CC0000"/>
              </a:solidFill>
            </a:endParaRPr>
          </a:p>
          <a:p>
            <a:pPr eaLnBrk="1" hangingPunct="1"/>
            <a:r>
              <a:rPr lang="ru-RU" sz="2400" smtClean="0">
                <a:solidFill>
                  <a:srgbClr val="000099"/>
                </a:solidFill>
              </a:rPr>
              <a:t>2. Дают ли тебе родители деньги за отметки?(</a:t>
            </a:r>
            <a:r>
              <a:rPr lang="ru-RU" sz="2400" smtClean="0">
                <a:solidFill>
                  <a:srgbClr val="CC0000"/>
                </a:solidFill>
              </a:rPr>
              <a:t>да-2, нет -8</a:t>
            </a:r>
            <a:r>
              <a:rPr lang="ru-RU" sz="2400" smtClean="0">
                <a:solidFill>
                  <a:srgbClr val="000099"/>
                </a:solidFill>
              </a:rPr>
              <a:t>)</a:t>
            </a:r>
          </a:p>
          <a:p>
            <a:pPr eaLnBrk="1" hangingPunct="1"/>
            <a:endParaRPr lang="ru-RU" sz="2400" smtClean="0">
              <a:solidFill>
                <a:srgbClr val="000099"/>
              </a:solidFill>
            </a:endParaRPr>
          </a:p>
          <a:p>
            <a:pPr eaLnBrk="1" hangingPunct="1"/>
            <a:r>
              <a:rPr lang="ru-RU" sz="2400" smtClean="0">
                <a:solidFill>
                  <a:srgbClr val="000099"/>
                </a:solidFill>
              </a:rPr>
              <a:t>3. Требуют ли родители рассказ о том, куда ты тратишь деньги?(</a:t>
            </a:r>
            <a:r>
              <a:rPr lang="ru-RU" sz="2400" smtClean="0">
                <a:solidFill>
                  <a:srgbClr val="CC0000"/>
                </a:solidFill>
              </a:rPr>
              <a:t>да-7, нет -3</a:t>
            </a:r>
            <a:r>
              <a:rPr lang="ru-RU" sz="2400" smtClean="0">
                <a:solidFill>
                  <a:srgbClr val="000099"/>
                </a:solidFill>
              </a:rPr>
              <a:t>)</a:t>
            </a:r>
          </a:p>
          <a:p>
            <a:pPr eaLnBrk="1" hangingPunct="1"/>
            <a:endParaRPr lang="ru-RU" sz="2400" smtClean="0">
              <a:solidFill>
                <a:srgbClr val="000099"/>
              </a:solidFill>
            </a:endParaRPr>
          </a:p>
          <a:p>
            <a:pPr eaLnBrk="1" hangingPunct="1"/>
            <a:r>
              <a:rPr lang="ru-RU" sz="2400" smtClean="0">
                <a:solidFill>
                  <a:srgbClr val="000099"/>
                </a:solidFill>
              </a:rPr>
              <a:t>4. Играешь ли ты с родителями в магазин или в другие игры на деньги?(</a:t>
            </a:r>
            <a:r>
              <a:rPr lang="ru-RU" sz="2400" smtClean="0">
                <a:solidFill>
                  <a:srgbClr val="CC0000"/>
                </a:solidFill>
              </a:rPr>
              <a:t>да-2, нет-8</a:t>
            </a:r>
            <a:r>
              <a:rPr lang="ru-RU" sz="2400" smtClean="0">
                <a:solidFill>
                  <a:srgbClr val="000099"/>
                </a:solidFill>
              </a:rPr>
              <a:t>)</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a:xfrm>
            <a:off x="457200" y="1674813"/>
            <a:ext cx="8229600" cy="2117725"/>
          </a:xfrm>
        </p:spPr>
        <p:txBody>
          <a:bodyPr/>
          <a:lstStyle/>
          <a:p>
            <a:pPr eaLnBrk="1" hangingPunct="1"/>
            <a:r>
              <a:rPr lang="ru-RU" sz="4000" smtClean="0">
                <a:solidFill>
                  <a:srgbClr val="990099"/>
                </a:solidFill>
              </a:rPr>
              <a:t>Нужно ли давать ребёнку деньги за то, чтобы он делал уборку в доме ?</a:t>
            </a:r>
            <a:br>
              <a:rPr lang="ru-RU" sz="4000" smtClean="0">
                <a:solidFill>
                  <a:srgbClr val="990099"/>
                </a:solidFill>
              </a:rPr>
            </a:br>
            <a:endParaRPr lang="ru-RU" sz="4000" smtClean="0">
              <a:solidFill>
                <a:srgbClr val="990099"/>
              </a:solidFill>
            </a:endParaRPr>
          </a:p>
        </p:txBody>
      </p:sp>
      <p:pic>
        <p:nvPicPr>
          <p:cNvPr id="68619" name="Picture 11" descr="2004-11-09"/>
          <p:cNvPicPr>
            <a:picLocks noGrp="1" noChangeAspect="1" noChangeArrowheads="1"/>
          </p:cNvPicPr>
          <p:nvPr>
            <p:ph sz="half" idx="2"/>
          </p:nvPr>
        </p:nvPicPr>
        <p:blipFill>
          <a:blip r:embed="rId3" cstate="screen"/>
          <a:srcRect/>
          <a:stretch>
            <a:fillRect/>
          </a:stretch>
        </p:blipFill>
        <p:spPr>
          <a:xfrm>
            <a:off x="2994025" y="3552825"/>
            <a:ext cx="2784475" cy="1951038"/>
          </a:xfrm>
          <a:solidFill>
            <a:schemeClr val="bg1"/>
          </a:solidFill>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68619"/>
                                        </p:tgtEl>
                                        <p:attrNameLst>
                                          <p:attrName>style.visibility</p:attrName>
                                        </p:attrNameLst>
                                      </p:cBhvr>
                                      <p:to>
                                        <p:strVal val="visible"/>
                                      </p:to>
                                    </p:set>
                                    <p:animEffect transition="in" filter="box(in)">
                                      <p:cBhvr>
                                        <p:cTn id="7" dur="500"/>
                                        <p:tgtEl>
                                          <p:spTgt spid="6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a:xfrm>
            <a:off x="457200" y="0"/>
            <a:ext cx="8229600" cy="1274763"/>
          </a:xfrm>
        </p:spPr>
        <p:txBody>
          <a:bodyPr/>
          <a:lstStyle/>
          <a:p>
            <a:pPr eaLnBrk="1" hangingPunct="1"/>
            <a:r>
              <a:rPr lang="ru-RU" b="1" smtClean="0">
                <a:solidFill>
                  <a:srgbClr val="990099"/>
                </a:solidFill>
              </a:rPr>
              <a:t>Советы психологов:</a:t>
            </a:r>
          </a:p>
        </p:txBody>
      </p:sp>
      <p:sp>
        <p:nvSpPr>
          <p:cNvPr id="27650" name="Rectangle 3"/>
          <p:cNvSpPr>
            <a:spLocks noGrp="1"/>
          </p:cNvSpPr>
          <p:nvPr>
            <p:ph type="body" idx="1"/>
          </p:nvPr>
        </p:nvSpPr>
        <p:spPr/>
        <p:txBody>
          <a:bodyPr/>
          <a:lstStyle/>
          <a:p>
            <a:pPr eaLnBrk="1" hangingPunct="1">
              <a:lnSpc>
                <a:spcPct val="80000"/>
              </a:lnSpc>
              <a:buFont typeface="Arial" charset="0"/>
              <a:buNone/>
            </a:pPr>
            <a:r>
              <a:rPr lang="ru-RU" smtClean="0">
                <a:latin typeface="Times New Roman" pitchFamily="18" charset="0"/>
              </a:rPr>
              <a:t>   </a:t>
            </a:r>
            <a:r>
              <a:rPr lang="ru-RU" sz="2400" smtClean="0">
                <a:solidFill>
                  <a:srgbClr val="000066"/>
                </a:solidFill>
              </a:rPr>
              <a:t>Можно объяснить, что люди, живущие вместе, должны думать друг о друге. Ведь взрослому никто не будет оплачивать мытьё посуды в своём доме и уборку квартиры.</a:t>
            </a:r>
          </a:p>
          <a:p>
            <a:pPr eaLnBrk="1" hangingPunct="1">
              <a:lnSpc>
                <a:spcPct val="80000"/>
              </a:lnSpc>
              <a:buFont typeface="Arial" charset="0"/>
              <a:buNone/>
            </a:pPr>
            <a:endParaRPr lang="ru-RU" sz="2400" smtClean="0">
              <a:solidFill>
                <a:srgbClr val="000066"/>
              </a:solidFill>
            </a:endParaRPr>
          </a:p>
          <a:p>
            <a:pPr eaLnBrk="1" hangingPunct="1">
              <a:lnSpc>
                <a:spcPct val="80000"/>
              </a:lnSpc>
              <a:buFont typeface="Arial" charset="0"/>
              <a:buNone/>
            </a:pPr>
            <a:r>
              <a:rPr lang="ru-RU" sz="2400" smtClean="0">
                <a:solidFill>
                  <a:srgbClr val="000066"/>
                </a:solidFill>
              </a:rPr>
              <a:t>    Разделить домашние обязанности между всеми членами семьи, которые могут их выполнять. </a:t>
            </a:r>
          </a:p>
          <a:p>
            <a:pPr eaLnBrk="1" hangingPunct="1">
              <a:lnSpc>
                <a:spcPct val="80000"/>
              </a:lnSpc>
              <a:buFont typeface="Arial" charset="0"/>
              <a:buNone/>
            </a:pPr>
            <a:endParaRPr lang="ru-RU" sz="2400" smtClean="0">
              <a:solidFill>
                <a:srgbClr val="000066"/>
              </a:solidFill>
            </a:endParaRPr>
          </a:p>
          <a:p>
            <a:pPr eaLnBrk="1" hangingPunct="1">
              <a:lnSpc>
                <a:spcPct val="80000"/>
              </a:lnSpc>
              <a:spcBef>
                <a:spcPct val="0"/>
              </a:spcBef>
              <a:buFontTx/>
              <a:buNone/>
            </a:pPr>
            <a:r>
              <a:rPr lang="ru-RU" sz="2400" smtClean="0">
                <a:solidFill>
                  <a:srgbClr val="000066"/>
                </a:solidFill>
              </a:rPr>
              <a:t>    Посуду можно мыть по очереди или по принципу: каждый моет за собой + 1. В данном случае «+1» это посуда помытая за младшим, совсем маленьким членом семьи, или часть общей посуды, использованной во время приготовления пищи. </a:t>
            </a:r>
          </a:p>
          <a:p>
            <a:pPr eaLnBrk="1" hangingPunct="1">
              <a:lnSpc>
                <a:spcPct val="80000"/>
              </a:lnSpc>
            </a:pPr>
            <a:endParaRPr lang="ru-RU" sz="2400" smtClean="0">
              <a:solidFill>
                <a:srgbClr val="000066"/>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274638"/>
            <a:ext cx="8229600" cy="989012"/>
          </a:xfrm>
        </p:spPr>
        <p:txBody>
          <a:bodyPr/>
          <a:lstStyle/>
          <a:p>
            <a:pPr eaLnBrk="1" hangingPunct="1"/>
            <a:r>
              <a:rPr lang="ru-RU" b="1" smtClean="0">
                <a:solidFill>
                  <a:srgbClr val="990099"/>
                </a:solidFill>
              </a:rPr>
              <a:t>Советы психологов:</a:t>
            </a:r>
          </a:p>
        </p:txBody>
      </p:sp>
      <p:sp>
        <p:nvSpPr>
          <p:cNvPr id="28674" name="Rectangle 3"/>
          <p:cNvSpPr>
            <a:spLocks noGrp="1"/>
          </p:cNvSpPr>
          <p:nvPr>
            <p:ph type="body" idx="1"/>
          </p:nvPr>
        </p:nvSpPr>
        <p:spPr/>
        <p:txBody>
          <a:bodyPr/>
          <a:lstStyle/>
          <a:p>
            <a:pPr eaLnBrk="1" hangingPunct="1">
              <a:lnSpc>
                <a:spcPct val="90000"/>
              </a:lnSpc>
            </a:pPr>
            <a:r>
              <a:rPr lang="ru-RU" sz="2800" smtClean="0">
                <a:solidFill>
                  <a:srgbClr val="000066"/>
                </a:solidFill>
              </a:rPr>
              <a:t>Заранее обговорите, сколько денег и за что вы готовы дать ребенку, чтобы он не чувствовал себя обманутым. Не торгуйтесь и не хитрите. </a:t>
            </a:r>
          </a:p>
          <a:p>
            <a:pPr eaLnBrk="1" hangingPunct="1">
              <a:lnSpc>
                <a:spcPct val="90000"/>
              </a:lnSpc>
            </a:pPr>
            <a:r>
              <a:rPr lang="ru-RU" sz="2800" smtClean="0">
                <a:solidFill>
                  <a:srgbClr val="000066"/>
                </a:solidFill>
              </a:rPr>
              <a:t>Денежное поощрение обязательно должно сопровождаться похвалой родителей. Таким образом вы подведете детей к мысли о том, что убирать квартиру нужно не только для того, чтобы получить деньги, но и потому что жить в чистоте гораздо комфортнее и приятнее. </a:t>
            </a:r>
          </a:p>
          <a:p>
            <a:pPr eaLnBrk="1" hangingPunct="1">
              <a:lnSpc>
                <a:spcPct val="90000"/>
              </a:lnSpc>
            </a:pPr>
            <a:r>
              <a:rPr lang="ru-RU" sz="2800" smtClean="0">
                <a:solidFill>
                  <a:srgbClr val="000066"/>
                </a:solidFill>
              </a:rPr>
              <a:t>Не платите ребенку за то, чтобы он чего-то не делал. </a:t>
            </a:r>
          </a:p>
          <a:p>
            <a:pPr eaLnBrk="1" hangingPunct="1">
              <a:lnSpc>
                <a:spcPct val="90000"/>
              </a:lnSpc>
            </a:pPr>
            <a:endParaRPr lang="ru-RU" sz="2800" smtClean="0">
              <a:solidFill>
                <a:srgbClr val="000066"/>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a:xfrm>
            <a:off x="422275" y="1439863"/>
            <a:ext cx="8229600" cy="1533525"/>
          </a:xfrm>
        </p:spPr>
        <p:txBody>
          <a:bodyPr/>
          <a:lstStyle/>
          <a:p>
            <a:pPr eaLnBrk="1" hangingPunct="1"/>
            <a:r>
              <a:rPr lang="ru-RU" smtClean="0">
                <a:solidFill>
                  <a:srgbClr val="000099"/>
                </a:solidFill>
              </a:rPr>
              <a:t>Нужно ли давать ребёнку  деньги за отметки в школе?</a:t>
            </a:r>
            <a:r>
              <a:rPr lang="ru-RU" smtClean="0"/>
              <a:t> </a:t>
            </a:r>
          </a:p>
        </p:txBody>
      </p:sp>
      <p:pic>
        <p:nvPicPr>
          <p:cNvPr id="72711" name="Picture 7" descr="1162366863_image_big_6143"/>
          <p:cNvPicPr>
            <a:picLocks noGrp="1" noChangeAspect="1" noChangeArrowheads="1"/>
          </p:cNvPicPr>
          <p:nvPr>
            <p:ph idx="1"/>
          </p:nvPr>
        </p:nvPicPr>
        <p:blipFill>
          <a:blip r:embed="rId3" cstate="screen"/>
          <a:srcRect/>
          <a:stretch>
            <a:fillRect/>
          </a:stretch>
        </p:blipFill>
        <p:spPr>
          <a:xfrm>
            <a:off x="1714500" y="3108325"/>
            <a:ext cx="5715000" cy="2897188"/>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72711"/>
                                        </p:tgtEl>
                                        <p:attrNameLst>
                                          <p:attrName>style.visibility</p:attrName>
                                        </p:attrNameLst>
                                      </p:cBhvr>
                                      <p:to>
                                        <p:strVal val="visible"/>
                                      </p:to>
                                    </p:set>
                                    <p:anim calcmode="lin" valueType="num">
                                      <p:cBhvr>
                                        <p:cTn id="7" dur="1000" fill="hold"/>
                                        <p:tgtEl>
                                          <p:spTgt spid="72711"/>
                                        </p:tgtEl>
                                        <p:attrNameLst>
                                          <p:attrName>ppt_w</p:attrName>
                                        </p:attrNameLst>
                                      </p:cBhvr>
                                      <p:tavLst>
                                        <p:tav tm="0">
                                          <p:val>
                                            <p:fltVal val="0"/>
                                          </p:val>
                                        </p:tav>
                                        <p:tav tm="100000">
                                          <p:val>
                                            <p:strVal val="#ppt_w"/>
                                          </p:val>
                                        </p:tav>
                                      </p:tavLst>
                                    </p:anim>
                                    <p:anim calcmode="lin" valueType="num">
                                      <p:cBhvr>
                                        <p:cTn id="8" dur="1000" fill="hold"/>
                                        <p:tgtEl>
                                          <p:spTgt spid="72711"/>
                                        </p:tgtEl>
                                        <p:attrNameLst>
                                          <p:attrName>ppt_h</p:attrName>
                                        </p:attrNameLst>
                                      </p:cBhvr>
                                      <p:tavLst>
                                        <p:tav tm="0">
                                          <p:val>
                                            <p:fltVal val="0"/>
                                          </p:val>
                                        </p:tav>
                                        <p:tav tm="100000">
                                          <p:val>
                                            <p:strVal val="#ppt_h"/>
                                          </p:val>
                                        </p:tav>
                                      </p:tavLst>
                                    </p:anim>
                                    <p:anim calcmode="lin" valueType="num">
                                      <p:cBhvr>
                                        <p:cTn id="9" dur="1000" fill="hold"/>
                                        <p:tgtEl>
                                          <p:spTgt spid="727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27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p:txBody>
          <a:bodyPr/>
          <a:lstStyle/>
          <a:p>
            <a:pPr eaLnBrk="1" hangingPunct="1"/>
            <a:r>
              <a:rPr lang="ru-RU" smtClean="0">
                <a:solidFill>
                  <a:srgbClr val="800080"/>
                </a:solidFill>
              </a:rPr>
              <a:t>Совет психологов:</a:t>
            </a:r>
          </a:p>
        </p:txBody>
      </p:sp>
      <p:sp>
        <p:nvSpPr>
          <p:cNvPr id="30722" name="Rectangle 3"/>
          <p:cNvSpPr>
            <a:spLocks noGrp="1"/>
          </p:cNvSpPr>
          <p:nvPr>
            <p:ph type="body" idx="1"/>
          </p:nvPr>
        </p:nvSpPr>
        <p:spPr>
          <a:xfrm>
            <a:off x="457200" y="1541463"/>
            <a:ext cx="8229600" cy="4608512"/>
          </a:xfrm>
        </p:spPr>
        <p:txBody>
          <a:bodyPr/>
          <a:lstStyle/>
          <a:p>
            <a:pPr eaLnBrk="1" hangingPunct="1">
              <a:lnSpc>
                <a:spcPct val="90000"/>
              </a:lnSpc>
              <a:buFont typeface="Arial" charset="0"/>
              <a:buNone/>
            </a:pPr>
            <a:r>
              <a:rPr lang="ru-RU" smtClean="0"/>
              <a:t>   </a:t>
            </a:r>
            <a:r>
              <a:rPr lang="ru-RU" sz="2400" smtClean="0">
                <a:solidFill>
                  <a:srgbClr val="000099"/>
                </a:solidFill>
              </a:rPr>
              <a:t>Учеба — это самая важная обязанность школьника, но это не его работа, поэтому не платите ему денег за приготовление уроков и хорошие оценки.</a:t>
            </a:r>
          </a:p>
          <a:p>
            <a:pPr eaLnBrk="1" hangingPunct="1">
              <a:lnSpc>
                <a:spcPct val="90000"/>
              </a:lnSpc>
              <a:buFont typeface="Arial" charset="0"/>
              <a:buNone/>
            </a:pPr>
            <a:endParaRPr lang="ru-RU" sz="2400" smtClean="0">
              <a:solidFill>
                <a:srgbClr val="000099"/>
              </a:solidFill>
            </a:endParaRPr>
          </a:p>
          <a:p>
            <a:pPr eaLnBrk="1" hangingPunct="1">
              <a:lnSpc>
                <a:spcPct val="90000"/>
              </a:lnSpc>
              <a:buFont typeface="Arial" charset="0"/>
              <a:buNone/>
            </a:pPr>
            <a:r>
              <a:rPr lang="ru-RU" sz="2400" smtClean="0">
                <a:solidFill>
                  <a:srgbClr val="000099"/>
                </a:solidFill>
              </a:rPr>
              <a:t>    Платой за прилежное учение является положительная оценка и приобретенные знания.</a:t>
            </a:r>
          </a:p>
          <a:p>
            <a:pPr eaLnBrk="1" hangingPunct="1">
              <a:lnSpc>
                <a:spcPct val="90000"/>
              </a:lnSpc>
              <a:buFont typeface="Arial" charset="0"/>
              <a:buNone/>
            </a:pPr>
            <a:endParaRPr lang="ru-RU" sz="2400" smtClean="0">
              <a:solidFill>
                <a:srgbClr val="000099"/>
              </a:solidFill>
            </a:endParaRPr>
          </a:p>
          <a:p>
            <a:pPr eaLnBrk="1" hangingPunct="1">
              <a:lnSpc>
                <a:spcPct val="90000"/>
              </a:lnSpc>
              <a:buFont typeface="Arial" charset="0"/>
              <a:buNone/>
            </a:pPr>
            <a:r>
              <a:rPr lang="ru-RU" sz="2400" smtClean="0">
                <a:solidFill>
                  <a:srgbClr val="000099"/>
                </a:solidFill>
              </a:rPr>
              <a:t>    Ученик должен быть активным, а не пассивным участником процесса обучения. Иначе он так и не научится самостоятельности. Ребенок будет ориентирован не на то, чтобы узнавать новое, учиться чему-то, а на то, чтобы получить оценку. </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a:xfrm>
            <a:off x="446088" y="1201738"/>
            <a:ext cx="8229600" cy="3328987"/>
          </a:xfrm>
        </p:spPr>
        <p:txBody>
          <a:bodyPr/>
          <a:lstStyle/>
          <a:p>
            <a:pPr eaLnBrk="1" hangingPunct="1"/>
            <a:r>
              <a:rPr lang="ru-RU" smtClean="0">
                <a:solidFill>
                  <a:srgbClr val="003300"/>
                </a:solidFill>
              </a:rPr>
              <a:t>Нужно ли требовать отчёта о потраченной сумме?</a:t>
            </a:r>
          </a:p>
        </p:txBody>
      </p:sp>
      <p:pic>
        <p:nvPicPr>
          <p:cNvPr id="31746" name="Picture 6" descr="j0280517"/>
          <p:cNvPicPr>
            <a:picLocks noGrp="1" noChangeAspect="1" noChangeArrowheads="1"/>
          </p:cNvPicPr>
          <p:nvPr>
            <p:ph sz="half" idx="2"/>
          </p:nvPr>
        </p:nvPicPr>
        <p:blipFill>
          <a:blip r:embed="rId3" cstate="screen"/>
          <a:srcRect/>
          <a:stretch>
            <a:fillRect/>
          </a:stretch>
        </p:blipFill>
        <p:spPr>
          <a:xfrm>
            <a:off x="3632200" y="4319588"/>
            <a:ext cx="2079625" cy="1865312"/>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p:txBody>
          <a:bodyPr/>
          <a:lstStyle/>
          <a:p>
            <a:pPr eaLnBrk="1" hangingPunct="1"/>
            <a:r>
              <a:rPr lang="ru-RU" smtClean="0">
                <a:solidFill>
                  <a:schemeClr val="folHlink"/>
                </a:solidFill>
              </a:rPr>
              <a:t>Советы психологов:</a:t>
            </a:r>
          </a:p>
        </p:txBody>
      </p:sp>
      <p:sp>
        <p:nvSpPr>
          <p:cNvPr id="32770" name="Rectangle 3"/>
          <p:cNvSpPr>
            <a:spLocks noGrp="1"/>
          </p:cNvSpPr>
          <p:nvPr>
            <p:ph type="body" idx="1"/>
          </p:nvPr>
        </p:nvSpPr>
        <p:spPr/>
        <p:txBody>
          <a:bodyPr/>
          <a:lstStyle/>
          <a:p>
            <a:pPr eaLnBrk="1" hangingPunct="1">
              <a:lnSpc>
                <a:spcPct val="90000"/>
              </a:lnSpc>
              <a:buFont typeface="Arial" charset="0"/>
              <a:buNone/>
            </a:pPr>
            <a:r>
              <a:rPr lang="ru-RU" sz="2600" smtClean="0"/>
              <a:t>    </a:t>
            </a:r>
            <a:r>
              <a:rPr lang="ru-RU" sz="2400" smtClean="0">
                <a:solidFill>
                  <a:srgbClr val="000066"/>
                </a:solidFill>
              </a:rPr>
              <a:t>Часто родители волнуются, что дети потратят карманные деньги на что-то запретное. Это вряд ли случится, если у вас </a:t>
            </a:r>
            <a:r>
              <a:rPr lang="ru-RU" sz="2400" b="1" smtClean="0">
                <a:solidFill>
                  <a:srgbClr val="000066"/>
                </a:solidFill>
              </a:rPr>
              <a:t>доверительные отношения и нормальный климат в семье. </a:t>
            </a:r>
          </a:p>
          <a:p>
            <a:pPr eaLnBrk="1" hangingPunct="1">
              <a:lnSpc>
                <a:spcPct val="90000"/>
              </a:lnSpc>
              <a:buFont typeface="Arial" charset="0"/>
              <a:buNone/>
            </a:pPr>
            <a:r>
              <a:rPr lang="ru-RU" sz="2400" smtClean="0">
                <a:solidFill>
                  <a:srgbClr val="000066"/>
                </a:solidFill>
              </a:rPr>
              <a:t>     Недоверие слишком сильно ранит. Лучше вовсе не давать ребенку карманных денег, чем отравить его жизнь постоянными подозрениями в том, что он купил что-то запретное. </a:t>
            </a:r>
          </a:p>
          <a:p>
            <a:pPr eaLnBrk="1" hangingPunct="1">
              <a:lnSpc>
                <a:spcPct val="90000"/>
              </a:lnSpc>
              <a:buFont typeface="Arial" charset="0"/>
              <a:buNone/>
            </a:pPr>
            <a:r>
              <a:rPr lang="ru-RU" sz="2400" smtClean="0">
                <a:solidFill>
                  <a:srgbClr val="000066"/>
                </a:solidFill>
              </a:rPr>
              <a:t>     Если вы даете ребенку деньги, не диктуйте, на что их тратить, но ненавязчиво советуйте, как разумно ими распорядиться. И не расстраивайтесь, если ребенок не всегда к вам прислушивается. </a:t>
            </a:r>
          </a:p>
          <a:p>
            <a:pPr eaLnBrk="1" hangingPunct="1">
              <a:lnSpc>
                <a:spcPct val="90000"/>
              </a:lnSpc>
            </a:pPr>
            <a:endParaRPr lang="ru-RU" sz="2400" smtClean="0">
              <a:solidFill>
                <a:srgbClr val="000066"/>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a:xfrm>
            <a:off x="457200" y="1117600"/>
            <a:ext cx="8312150" cy="2495550"/>
          </a:xfrm>
        </p:spPr>
        <p:txBody>
          <a:bodyPr/>
          <a:lstStyle/>
          <a:p>
            <a:pPr eaLnBrk="1" hangingPunct="1"/>
            <a:r>
              <a:rPr lang="ru-RU" smtClean="0">
                <a:solidFill>
                  <a:schemeClr val="folHlink"/>
                </a:solidFill>
              </a:rPr>
              <a:t>Нужно ли играть в игры с деньгами, чтобы научить ими пользоваться?</a:t>
            </a:r>
            <a:br>
              <a:rPr lang="ru-RU" smtClean="0">
                <a:solidFill>
                  <a:schemeClr val="folHlink"/>
                </a:solidFill>
              </a:rPr>
            </a:br>
            <a:endParaRPr lang="ru-RU" smtClean="0">
              <a:solidFill>
                <a:schemeClr val="folHlink"/>
              </a:solidFill>
            </a:endParaRPr>
          </a:p>
        </p:txBody>
      </p:sp>
      <p:pic>
        <p:nvPicPr>
          <p:cNvPr id="33794" name="Picture 5" descr="j0295450"/>
          <p:cNvPicPr>
            <a:picLocks noGrp="1" noChangeAspect="1" noChangeArrowheads="1"/>
          </p:cNvPicPr>
          <p:nvPr>
            <p:ph idx="1"/>
          </p:nvPr>
        </p:nvPicPr>
        <p:blipFill>
          <a:blip r:embed="rId3" cstate="screen"/>
          <a:srcRect/>
          <a:stretch>
            <a:fillRect/>
          </a:stretch>
        </p:blipFill>
        <p:spPr>
          <a:xfrm>
            <a:off x="3181350" y="3889375"/>
            <a:ext cx="2874963" cy="2560638"/>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a:xfrm>
            <a:off x="457200" y="274638"/>
            <a:ext cx="8229600" cy="1487487"/>
          </a:xfrm>
        </p:spPr>
        <p:txBody>
          <a:bodyPr/>
          <a:lstStyle/>
          <a:p>
            <a:pPr eaLnBrk="1" hangingPunct="1"/>
            <a:r>
              <a:rPr lang="ru-RU" b="1" smtClean="0">
                <a:solidFill>
                  <a:schemeClr val="folHlink"/>
                </a:solidFill>
              </a:rPr>
              <a:t>Что ребенок должен знать о деньгах?</a:t>
            </a:r>
          </a:p>
        </p:txBody>
      </p:sp>
      <p:sp>
        <p:nvSpPr>
          <p:cNvPr id="16386" name="Rectangle 3"/>
          <p:cNvSpPr>
            <a:spLocks noGrp="1"/>
          </p:cNvSpPr>
          <p:nvPr>
            <p:ph type="body" sz="half" idx="1"/>
          </p:nvPr>
        </p:nvSpPr>
        <p:spPr>
          <a:xfrm>
            <a:off x="763588" y="1955800"/>
            <a:ext cx="7091362" cy="4110038"/>
          </a:xfrm>
        </p:spPr>
        <p:txBody>
          <a:bodyPr/>
          <a:lstStyle/>
          <a:p>
            <a:pPr eaLnBrk="1" hangingPunct="1"/>
            <a:r>
              <a:rPr lang="ru-RU" sz="2400" dirty="0" smtClean="0">
                <a:solidFill>
                  <a:srgbClr val="000099"/>
                </a:solidFill>
              </a:rPr>
              <a:t>Воспитать у ребенка правильное отношение к деньгам и материальным ценностям так же важно, как научить его вести себя за столом.</a:t>
            </a:r>
          </a:p>
          <a:p>
            <a:pPr eaLnBrk="1" hangingPunct="1"/>
            <a:r>
              <a:rPr lang="ru-RU" sz="2400" dirty="0" smtClean="0">
                <a:solidFill>
                  <a:srgbClr val="000099"/>
                </a:solidFill>
              </a:rPr>
              <a:t>В российской культуре отношение к финансовой стороне жизни выражалось в том, что о деньгах в приличном обществе говорить было не принято. </a:t>
            </a:r>
          </a:p>
          <a:p>
            <a:pPr eaLnBrk="1" hangingPunct="1"/>
            <a:r>
              <a:rPr lang="ru-RU" sz="2400" dirty="0" smtClean="0">
                <a:solidFill>
                  <a:srgbClr val="000099"/>
                </a:solidFill>
              </a:rPr>
              <a:t>В сегодняшней жизни страны отношение к деньгам изменилось в корне. С этого слова снято табу, и звонкое слово</a:t>
            </a:r>
            <a:r>
              <a:rPr lang="ru-RU" sz="2400" dirty="0" smtClean="0">
                <a:solidFill>
                  <a:srgbClr val="000099"/>
                </a:solidFill>
                <a:latin typeface="Arial" charset="0"/>
              </a:rPr>
              <a:t> </a:t>
            </a:r>
            <a:r>
              <a:rPr lang="ru-RU" sz="2400" dirty="0" smtClean="0">
                <a:solidFill>
                  <a:srgbClr val="000099"/>
                </a:solidFill>
              </a:rPr>
              <a:t>"деньги" стало едва ли не самым распространенным словом в обиходе. </a:t>
            </a:r>
          </a:p>
          <a:p>
            <a:pPr eaLnBrk="1" hangingPunct="1"/>
            <a:endParaRPr lang="ru-RU" sz="2400" dirty="0" smtClean="0">
              <a:solidFill>
                <a:srgbClr val="000099"/>
              </a:solidFill>
            </a:endParaRPr>
          </a:p>
        </p:txBody>
      </p:sp>
      <p:pic>
        <p:nvPicPr>
          <p:cNvPr id="16387" name="Picture 5" descr="j0284139"/>
          <p:cNvPicPr>
            <a:picLocks noGrp="1" noChangeAspect="1" noChangeArrowheads="1" noCrop="1"/>
          </p:cNvPicPr>
          <p:nvPr>
            <p:ph sz="half" idx="2"/>
          </p:nvPr>
        </p:nvPicPr>
        <p:blipFill>
          <a:blip r:embed="rId3" cstate="screen"/>
          <a:srcRect/>
          <a:stretch>
            <a:fillRect/>
          </a:stretch>
        </p:blipFill>
        <p:spPr>
          <a:xfrm>
            <a:off x="7534275" y="5502275"/>
            <a:ext cx="1143000" cy="92392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pPr eaLnBrk="1" hangingPunct="1"/>
            <a:r>
              <a:rPr lang="ru-RU" smtClean="0">
                <a:solidFill>
                  <a:schemeClr val="folHlink"/>
                </a:solidFill>
              </a:rPr>
              <a:t>Совет психологов:</a:t>
            </a:r>
          </a:p>
        </p:txBody>
      </p:sp>
      <p:sp>
        <p:nvSpPr>
          <p:cNvPr id="34818" name="Rectangle 3"/>
          <p:cNvSpPr>
            <a:spLocks noGrp="1"/>
          </p:cNvSpPr>
          <p:nvPr>
            <p:ph type="body" idx="1"/>
          </p:nvPr>
        </p:nvSpPr>
        <p:spPr>
          <a:xfrm>
            <a:off x="457200" y="2278063"/>
            <a:ext cx="8229600" cy="3848100"/>
          </a:xfrm>
        </p:spPr>
        <p:txBody>
          <a:bodyPr/>
          <a:lstStyle/>
          <a:p>
            <a:pPr eaLnBrk="1" hangingPunct="1"/>
            <a:r>
              <a:rPr lang="ru-RU" sz="3600" smtClean="0">
                <a:solidFill>
                  <a:srgbClr val="000066"/>
                </a:solidFill>
              </a:rPr>
              <a:t>Можно учить детей основам экономики при помощи настольных игр типа "Монополии" и сходных с ней.</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p:txBody>
          <a:bodyPr/>
          <a:lstStyle/>
          <a:p>
            <a:pPr eaLnBrk="1" hangingPunct="1"/>
            <a:r>
              <a:rPr lang="ru-RU" sz="4000" b="1" smtClean="0">
                <a:solidFill>
                  <a:srgbClr val="800080"/>
                </a:solidFill>
              </a:rPr>
              <a:t>   С какого возраста и сколько давать денег на карманные расходы?</a:t>
            </a:r>
          </a:p>
        </p:txBody>
      </p:sp>
      <p:sp>
        <p:nvSpPr>
          <p:cNvPr id="35842" name="Rectangle 3"/>
          <p:cNvSpPr>
            <a:spLocks noGrp="1"/>
          </p:cNvSpPr>
          <p:nvPr>
            <p:ph type="body" sz="half" idx="1"/>
          </p:nvPr>
        </p:nvSpPr>
        <p:spPr>
          <a:xfrm>
            <a:off x="142875" y="2455863"/>
            <a:ext cx="8747125" cy="4941887"/>
          </a:xfrm>
        </p:spPr>
        <p:txBody>
          <a:bodyPr/>
          <a:lstStyle/>
          <a:p>
            <a:pPr eaLnBrk="1" hangingPunct="1">
              <a:lnSpc>
                <a:spcPct val="80000"/>
              </a:lnSpc>
            </a:pPr>
            <a:r>
              <a:rPr lang="ru-RU" sz="1800" smtClean="0">
                <a:solidFill>
                  <a:srgbClr val="000066"/>
                </a:solidFill>
              </a:rPr>
              <a:t>С какого возраста давать карманные деньги - зависит как от вас, так и от ребенка. Однако не помешает выяснить, есть ли уже карманные деньги у приятелей вашего ребёнка... </a:t>
            </a:r>
          </a:p>
          <a:p>
            <a:pPr eaLnBrk="1" hangingPunct="1">
              <a:lnSpc>
                <a:spcPct val="80000"/>
              </a:lnSpc>
            </a:pPr>
            <a:endParaRPr lang="ru-RU" sz="1800" smtClean="0">
              <a:solidFill>
                <a:srgbClr val="000066"/>
              </a:solidFill>
            </a:endParaRPr>
          </a:p>
          <a:p>
            <a:pPr eaLnBrk="1" hangingPunct="1">
              <a:lnSpc>
                <a:spcPct val="80000"/>
              </a:lnSpc>
            </a:pPr>
            <a:r>
              <a:rPr lang="ru-RU" sz="1800" smtClean="0">
                <a:solidFill>
                  <a:srgbClr val="000066"/>
                </a:solidFill>
              </a:rPr>
              <a:t>Основная причина, по которой стоит давать детям деньги состоит в том, что ребенок должен научиться обращаться с деньгами. </a:t>
            </a:r>
          </a:p>
          <a:p>
            <a:pPr eaLnBrk="1" hangingPunct="1">
              <a:lnSpc>
                <a:spcPct val="80000"/>
              </a:lnSpc>
            </a:pPr>
            <a:endParaRPr lang="ru-RU" sz="1800" smtClean="0">
              <a:solidFill>
                <a:srgbClr val="000066"/>
              </a:solidFill>
            </a:endParaRPr>
          </a:p>
          <a:p>
            <a:pPr eaLnBrk="1" hangingPunct="1">
              <a:lnSpc>
                <a:spcPct val="80000"/>
              </a:lnSpc>
            </a:pPr>
            <a:r>
              <a:rPr lang="ru-RU" sz="1800" smtClean="0">
                <a:solidFill>
                  <a:srgbClr val="000066"/>
                </a:solidFill>
              </a:rPr>
              <a:t>Иногда, чтобы купить что-то значимое, ребенку приходится ждать, откладывать деньги. Это приучает его к терпению, а также к планированию своих расходов. </a:t>
            </a:r>
          </a:p>
          <a:p>
            <a:pPr eaLnBrk="1" hangingPunct="1">
              <a:lnSpc>
                <a:spcPct val="80000"/>
              </a:lnSpc>
            </a:pPr>
            <a:endParaRPr lang="ru-RU" sz="1800" smtClean="0">
              <a:solidFill>
                <a:srgbClr val="000066"/>
              </a:solidFill>
            </a:endParaRPr>
          </a:p>
          <a:p>
            <a:pPr eaLnBrk="1" hangingPunct="1">
              <a:lnSpc>
                <a:spcPct val="80000"/>
              </a:lnSpc>
            </a:pPr>
            <a:r>
              <a:rPr lang="ru-RU" sz="1800" smtClean="0">
                <a:solidFill>
                  <a:srgbClr val="000066"/>
                </a:solidFill>
              </a:rPr>
              <a:t>Нередко в семье бывает так мало свободных денег, что карманные деньги для </a:t>
            </a:r>
          </a:p>
          <a:p>
            <a:pPr eaLnBrk="1" hangingPunct="1">
              <a:lnSpc>
                <a:spcPct val="80000"/>
              </a:lnSpc>
              <a:buFont typeface="Arial" charset="0"/>
              <a:buNone/>
            </a:pPr>
            <a:r>
              <a:rPr lang="ru-RU" sz="1800" smtClean="0">
                <a:solidFill>
                  <a:srgbClr val="000066"/>
                </a:solidFill>
              </a:rPr>
              <a:t>       школьника кажутся расточительством. В таких случаях давать ребенку совсем небольшую, символическую сумму лучше, чем не давать ничего. </a:t>
            </a:r>
          </a:p>
          <a:p>
            <a:pPr eaLnBrk="1" hangingPunct="1">
              <a:lnSpc>
                <a:spcPct val="80000"/>
              </a:lnSpc>
            </a:pPr>
            <a:endParaRPr lang="ru-RU" sz="1800" smtClean="0">
              <a:solidFill>
                <a:srgbClr val="000066"/>
              </a:solidFill>
            </a:endParaRPr>
          </a:p>
          <a:p>
            <a:pPr eaLnBrk="1" hangingPunct="1">
              <a:lnSpc>
                <a:spcPct val="80000"/>
              </a:lnSpc>
            </a:pPr>
            <a:r>
              <a:rPr lang="ru-RU" sz="1800" smtClean="0">
                <a:solidFill>
                  <a:srgbClr val="000066"/>
                </a:solidFill>
              </a:rPr>
              <a:t>В некоторых семьях обходятся без карманных денег в виде регулярных выплат. Детям просто дают деньги, когда они об этом просят. </a:t>
            </a:r>
          </a:p>
          <a:p>
            <a:pPr eaLnBrk="1" hangingPunct="1">
              <a:lnSpc>
                <a:spcPct val="80000"/>
              </a:lnSpc>
              <a:buFont typeface="Arial" charset="0"/>
              <a:buNone/>
            </a:pPr>
            <a:endParaRPr lang="ru-RU" sz="1800" smtClean="0">
              <a:solidFill>
                <a:srgbClr val="000066"/>
              </a:solidFill>
            </a:endParaRPr>
          </a:p>
          <a:p>
            <a:pPr eaLnBrk="1" hangingPunct="1">
              <a:lnSpc>
                <a:spcPct val="80000"/>
              </a:lnSpc>
            </a:pPr>
            <a:endParaRPr lang="ru-RU" sz="1800" smtClean="0"/>
          </a:p>
        </p:txBody>
      </p:sp>
      <p:pic>
        <p:nvPicPr>
          <p:cNvPr id="35843" name="Picture 8" descr="j0281092"/>
          <p:cNvPicPr>
            <a:picLocks noGrp="1" noChangeAspect="1" noChangeArrowheads="1"/>
          </p:cNvPicPr>
          <p:nvPr>
            <p:ph sz="half" idx="2"/>
          </p:nvPr>
        </p:nvPicPr>
        <p:blipFill>
          <a:blip r:embed="rId3" cstate="screen"/>
          <a:srcRect/>
          <a:stretch>
            <a:fillRect/>
          </a:stretch>
        </p:blipFill>
        <p:spPr>
          <a:xfrm>
            <a:off x="7604125" y="1160463"/>
            <a:ext cx="1373188" cy="140017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pPr eaLnBrk="1" hangingPunct="1"/>
            <a:r>
              <a:rPr lang="ru-RU" smtClean="0">
                <a:solidFill>
                  <a:srgbClr val="800080"/>
                </a:solidFill>
              </a:rPr>
              <a:t>Важно помнить, что:</a:t>
            </a:r>
          </a:p>
        </p:txBody>
      </p:sp>
      <p:sp>
        <p:nvSpPr>
          <p:cNvPr id="36866" name="Rectangle 3"/>
          <p:cNvSpPr>
            <a:spLocks noGrp="1"/>
          </p:cNvSpPr>
          <p:nvPr>
            <p:ph type="body" sz="half" idx="1"/>
          </p:nvPr>
        </p:nvSpPr>
        <p:spPr>
          <a:xfrm>
            <a:off x="0" y="1385888"/>
            <a:ext cx="8782050" cy="4740275"/>
          </a:xfrm>
        </p:spPr>
        <p:txBody>
          <a:bodyPr/>
          <a:lstStyle/>
          <a:p>
            <a:pPr eaLnBrk="1" hangingPunct="1">
              <a:lnSpc>
                <a:spcPct val="90000"/>
              </a:lnSpc>
              <a:buFont typeface="Arial" charset="0"/>
              <a:buNone/>
            </a:pPr>
            <a:r>
              <a:rPr lang="ru-RU" sz="2400" smtClean="0"/>
              <a:t>     </a:t>
            </a:r>
            <a:r>
              <a:rPr lang="ru-RU" sz="2400" smtClean="0">
                <a:solidFill>
                  <a:srgbClr val="000066"/>
                </a:solidFill>
              </a:rPr>
              <a:t>На размер выдаваемых денег оказывает влияние размер сумм, получаемых сверстниками.</a:t>
            </a:r>
            <a:br>
              <a:rPr lang="ru-RU" sz="2400" smtClean="0">
                <a:solidFill>
                  <a:srgbClr val="000066"/>
                </a:solidFill>
              </a:rPr>
            </a:br>
            <a:r>
              <a:rPr lang="ru-RU" sz="2400" smtClean="0">
                <a:solidFill>
                  <a:srgbClr val="000066"/>
                </a:solidFill>
              </a:rPr>
              <a:t>Дети всегда знают, сколько получают от своих родителей их сверстники, и хотят иметь столько же. Если сумма не дотягивает до размеров, выдаваемых сверстникам, надо не бояться объяснять ребенку сложности финансового положения семьи, непременно подчеркнув, что это никак не отражается на возможности ребенка построить финансово обеспеченную жизнь, когда он станет взрослым. Есть масса примеров в истории, когда миллионерами становились люди, у которых было не слишком обеспеченное детство.</a:t>
            </a:r>
            <a:br>
              <a:rPr lang="ru-RU" sz="2400" smtClean="0">
                <a:solidFill>
                  <a:srgbClr val="000066"/>
                </a:solidFill>
              </a:rPr>
            </a:br>
            <a:r>
              <a:rPr lang="ru-RU" sz="2400" smtClean="0"/>
              <a:t/>
            </a:r>
            <a:br>
              <a:rPr lang="ru-RU" sz="2400" smtClean="0"/>
            </a:br>
            <a:endParaRPr lang="ru-RU" sz="2400" smtClean="0">
              <a:solidFill>
                <a:srgbClr val="000066"/>
              </a:solidFill>
            </a:endParaRPr>
          </a:p>
          <a:p>
            <a:pPr eaLnBrk="1" hangingPunct="1">
              <a:lnSpc>
                <a:spcPct val="90000"/>
              </a:lnSpc>
            </a:pPr>
            <a:endParaRPr lang="ru-RU" sz="2400" smtClean="0"/>
          </a:p>
        </p:txBody>
      </p:sp>
      <p:pic>
        <p:nvPicPr>
          <p:cNvPr id="36867" name="Picture 5" descr="j0238701[1]"/>
          <p:cNvPicPr>
            <a:picLocks noGrp="1" noChangeAspect="1" noChangeArrowheads="1"/>
          </p:cNvPicPr>
          <p:nvPr>
            <p:ph sz="half" idx="2"/>
          </p:nvPr>
        </p:nvPicPr>
        <p:blipFill>
          <a:blip r:embed="rId3" cstate="screen">
            <a:clrChange>
              <a:clrFrom>
                <a:srgbClr val="FFFFFF"/>
              </a:clrFrom>
              <a:clrTo>
                <a:srgbClr val="FFFFFF">
                  <a:alpha val="0"/>
                </a:srgbClr>
              </a:clrTo>
            </a:clrChange>
          </a:blip>
          <a:srcRect/>
          <a:stretch>
            <a:fillRect/>
          </a:stretch>
        </p:blipFill>
        <p:spPr>
          <a:xfrm>
            <a:off x="6481763" y="5183188"/>
            <a:ext cx="2036762" cy="121602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p:nvPr>
        </p:nvSpPr>
        <p:spPr/>
        <p:txBody>
          <a:bodyPr/>
          <a:lstStyle/>
          <a:p>
            <a:pPr eaLnBrk="1" hangingPunct="1"/>
            <a:r>
              <a:rPr lang="ru-RU" smtClean="0">
                <a:solidFill>
                  <a:srgbClr val="800080"/>
                </a:solidFill>
              </a:rPr>
              <a:t>Важно помнить, что:</a:t>
            </a:r>
          </a:p>
        </p:txBody>
      </p:sp>
      <p:sp>
        <p:nvSpPr>
          <p:cNvPr id="37890" name="Rectangle 3"/>
          <p:cNvSpPr>
            <a:spLocks noGrp="1"/>
          </p:cNvSpPr>
          <p:nvPr>
            <p:ph type="body" idx="1"/>
          </p:nvPr>
        </p:nvSpPr>
        <p:spPr/>
        <p:txBody>
          <a:bodyPr/>
          <a:lstStyle/>
          <a:p>
            <a:pPr eaLnBrk="1" hangingPunct="1">
              <a:buFont typeface="Arial" charset="0"/>
              <a:buNone/>
            </a:pPr>
            <a:r>
              <a:rPr lang="ru-RU" sz="2800" smtClean="0"/>
              <a:t>    </a:t>
            </a:r>
            <a:r>
              <a:rPr lang="ru-RU" sz="2800" smtClean="0">
                <a:solidFill>
                  <a:srgbClr val="000066"/>
                </a:solidFill>
              </a:rPr>
              <a:t>сколько давать ребенку на карманные расходы, родители должны определять сами, исходя из собственной жизненной ситуации. </a:t>
            </a:r>
          </a:p>
          <a:p>
            <a:pPr eaLnBrk="1" hangingPunct="1">
              <a:buFont typeface="Arial" charset="0"/>
              <a:buNone/>
            </a:pPr>
            <a:r>
              <a:rPr lang="ru-RU" sz="2800" smtClean="0">
                <a:solidFill>
                  <a:srgbClr val="000066"/>
                </a:solidFill>
              </a:rPr>
              <a:t>    Но главное, надо помнить, что деньги, выдаваемые ребенку, это </a:t>
            </a:r>
            <a:r>
              <a:rPr lang="ru-RU" sz="2800" b="1" smtClean="0">
                <a:solidFill>
                  <a:srgbClr val="000066"/>
                </a:solidFill>
              </a:rPr>
              <a:t>средство обучения, при помощи которого родители помогают ребенку освоить все финансовые навыки, которые потребуется ему во взрослой жизни </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a:lstStyle/>
          <a:p>
            <a:pPr eaLnBrk="1" hangingPunct="1"/>
            <a:r>
              <a:rPr lang="ru-RU" sz="4000" b="1" smtClean="0">
                <a:solidFill>
                  <a:schemeClr val="folHlink"/>
                </a:solidFill>
              </a:rPr>
              <a:t>На что он будет тратить свои деньги?</a:t>
            </a:r>
            <a:r>
              <a:rPr lang="ru-RU" sz="4000" smtClean="0">
                <a:solidFill>
                  <a:schemeClr val="folHlink"/>
                </a:solidFill>
              </a:rPr>
              <a:t/>
            </a:r>
            <a:br>
              <a:rPr lang="ru-RU" sz="4000" smtClean="0">
                <a:solidFill>
                  <a:schemeClr val="folHlink"/>
                </a:solidFill>
              </a:rPr>
            </a:br>
            <a:endParaRPr lang="ru-RU" sz="4000" smtClean="0">
              <a:solidFill>
                <a:schemeClr val="folHlink"/>
              </a:solidFill>
            </a:endParaRPr>
          </a:p>
        </p:txBody>
      </p:sp>
      <p:sp>
        <p:nvSpPr>
          <p:cNvPr id="38914" name="Rectangle 3"/>
          <p:cNvSpPr>
            <a:spLocks noGrp="1"/>
          </p:cNvSpPr>
          <p:nvPr>
            <p:ph type="body" sz="half" idx="1"/>
          </p:nvPr>
        </p:nvSpPr>
        <p:spPr>
          <a:xfrm>
            <a:off x="519113" y="1909763"/>
            <a:ext cx="7921625" cy="4275137"/>
          </a:xfrm>
        </p:spPr>
        <p:txBody>
          <a:bodyPr/>
          <a:lstStyle/>
          <a:p>
            <a:pPr eaLnBrk="1" hangingPunct="1">
              <a:buFont typeface="Arial" charset="0"/>
              <a:buNone/>
            </a:pPr>
            <a:r>
              <a:rPr lang="ru-RU" sz="2800" smtClean="0">
                <a:solidFill>
                  <a:srgbClr val="000099"/>
                </a:solidFill>
              </a:rPr>
              <a:t>    В начальной школе вы можете условиться, что из карманных денег ребенок будет покупать себе,</a:t>
            </a:r>
          </a:p>
          <a:p>
            <a:pPr eaLnBrk="1" hangingPunct="1"/>
            <a:r>
              <a:rPr lang="ru-RU" sz="2800" smtClean="0">
                <a:solidFill>
                  <a:srgbClr val="000099"/>
                </a:solidFill>
              </a:rPr>
              <a:t>что-нибудь вкусное; </a:t>
            </a:r>
          </a:p>
          <a:p>
            <a:pPr eaLnBrk="1" hangingPunct="1"/>
            <a:r>
              <a:rPr lang="ru-RU" sz="2800" smtClean="0">
                <a:solidFill>
                  <a:srgbClr val="000099"/>
                </a:solidFill>
              </a:rPr>
              <a:t>недорогие сувениры и ручки; </a:t>
            </a:r>
          </a:p>
          <a:p>
            <a:pPr eaLnBrk="1" hangingPunct="1"/>
            <a:r>
              <a:rPr lang="ru-RU" sz="2800" smtClean="0">
                <a:solidFill>
                  <a:srgbClr val="000099"/>
                </a:solidFill>
              </a:rPr>
              <a:t>откладывать часть суммы в копилку на покупку дорогой игрушки.</a:t>
            </a:r>
          </a:p>
          <a:p>
            <a:pPr eaLnBrk="1" hangingPunct="1"/>
            <a:endParaRPr lang="ru-RU" sz="2800" smtClean="0">
              <a:solidFill>
                <a:srgbClr val="000099"/>
              </a:solidFill>
            </a:endParaRPr>
          </a:p>
          <a:p>
            <a:pPr eaLnBrk="1" hangingPunct="1"/>
            <a:endParaRPr lang="ru-RU" sz="2800" smtClean="0"/>
          </a:p>
        </p:txBody>
      </p:sp>
      <p:pic>
        <p:nvPicPr>
          <p:cNvPr id="38915" name="Picture 4" descr="j0233875"/>
          <p:cNvPicPr>
            <a:picLocks noGrp="1" noChangeAspect="1" noChangeArrowheads="1"/>
          </p:cNvPicPr>
          <p:nvPr>
            <p:ph sz="half" idx="2"/>
          </p:nvPr>
        </p:nvPicPr>
        <p:blipFill>
          <a:blip r:embed="rId3" cstate="screen"/>
          <a:srcRect/>
          <a:stretch>
            <a:fillRect/>
          </a:stretch>
        </p:blipFill>
        <p:spPr>
          <a:xfrm>
            <a:off x="5719763" y="4775200"/>
            <a:ext cx="2206625" cy="1547813"/>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p:nvPr>
        </p:nvSpPr>
        <p:spPr>
          <a:xfrm>
            <a:off x="457200" y="274638"/>
            <a:ext cx="8229600" cy="1368425"/>
          </a:xfrm>
        </p:spPr>
        <p:txBody>
          <a:bodyPr/>
          <a:lstStyle/>
          <a:p>
            <a:pPr eaLnBrk="1" hangingPunct="1"/>
            <a:r>
              <a:rPr lang="ru-RU" sz="4000" b="1" smtClean="0">
                <a:solidFill>
                  <a:schemeClr val="folHlink"/>
                </a:solidFill>
              </a:rPr>
              <a:t>Лишать ли карманных денег за проступки?</a:t>
            </a:r>
          </a:p>
        </p:txBody>
      </p:sp>
      <p:sp>
        <p:nvSpPr>
          <p:cNvPr id="39938" name="Rectangle 3"/>
          <p:cNvSpPr>
            <a:spLocks noGrp="1"/>
          </p:cNvSpPr>
          <p:nvPr>
            <p:ph type="body" idx="1"/>
          </p:nvPr>
        </p:nvSpPr>
        <p:spPr>
          <a:xfrm>
            <a:off x="457200" y="1600200"/>
            <a:ext cx="8229600" cy="4681538"/>
          </a:xfrm>
        </p:spPr>
        <p:txBody>
          <a:bodyPr/>
          <a:lstStyle/>
          <a:p>
            <a:pPr eaLnBrk="1" hangingPunct="1">
              <a:buFont typeface="Arial" charset="0"/>
              <a:buNone/>
            </a:pPr>
            <a:r>
              <a:rPr lang="ru-RU" sz="2800" smtClean="0"/>
              <a:t>На первый взгляд, было бы естественно прекращать выдачу карманных денег, если ребенок плохо себя ведет и должен быть наказан. </a:t>
            </a:r>
          </a:p>
          <a:p>
            <a:pPr lvl="1" eaLnBrk="1" hangingPunct="1">
              <a:buFont typeface="Arial" charset="0"/>
              <a:buNone/>
            </a:pPr>
            <a:r>
              <a:rPr lang="ru-RU" sz="2400" smtClean="0"/>
              <a:t>	</a:t>
            </a:r>
            <a:r>
              <a:rPr lang="ru-RU" smtClean="0">
                <a:solidFill>
                  <a:srgbClr val="000099"/>
                </a:solidFill>
              </a:rPr>
              <a:t>А вот полностью лишать виновника денег, возможно, не лучшее решение.</a:t>
            </a:r>
          </a:p>
          <a:p>
            <a:pPr eaLnBrk="1" hangingPunct="1"/>
            <a:r>
              <a:rPr lang="ru-RU" sz="2800" smtClean="0"/>
              <a:t>есть вероятность того, что ребенок просто разозлится на вас.</a:t>
            </a:r>
          </a:p>
          <a:p>
            <a:pPr eaLnBrk="1" hangingPunct="1"/>
            <a:r>
              <a:rPr lang="ru-RU" sz="2800" smtClean="0"/>
              <a:t>он может начать брать деньги в долг у одноклассников или попробует стащить деньги из вашего кошелька.</a:t>
            </a:r>
          </a:p>
          <a:p>
            <a:pPr eaLnBrk="1" hangingPunct="1"/>
            <a:endParaRPr lang="ru-RU" sz="2800" smtClean="0"/>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a:xfrm>
            <a:off x="457200" y="274638"/>
            <a:ext cx="8229600" cy="1416050"/>
          </a:xfrm>
        </p:spPr>
        <p:txBody>
          <a:bodyPr/>
          <a:lstStyle/>
          <a:p>
            <a:pPr eaLnBrk="1" hangingPunct="1"/>
            <a:r>
              <a:rPr lang="ru-RU" sz="4000" smtClean="0"/>
              <a:t>  </a:t>
            </a:r>
            <a:r>
              <a:rPr lang="ru-RU" sz="4000" smtClean="0">
                <a:solidFill>
                  <a:srgbClr val="800080"/>
                </a:solidFill>
              </a:rPr>
              <a:t>Как правильно поощрять своего ребёнка?</a:t>
            </a:r>
          </a:p>
        </p:txBody>
      </p:sp>
      <p:sp>
        <p:nvSpPr>
          <p:cNvPr id="40962" name="Rectangle 3"/>
          <p:cNvSpPr>
            <a:spLocks noGrp="1"/>
          </p:cNvSpPr>
          <p:nvPr>
            <p:ph type="body" idx="1"/>
          </p:nvPr>
        </p:nvSpPr>
        <p:spPr/>
        <p:txBody>
          <a:bodyPr/>
          <a:lstStyle/>
          <a:p>
            <a:pPr eaLnBrk="1" hangingPunct="1">
              <a:buFont typeface="Arial" charset="0"/>
              <a:buNone/>
            </a:pPr>
            <a:r>
              <a:rPr lang="ru-RU" sz="2800" smtClean="0"/>
              <a:t>                              </a:t>
            </a:r>
          </a:p>
          <a:p>
            <a:pPr eaLnBrk="1" hangingPunct="1">
              <a:buFont typeface="Arial" charset="0"/>
              <a:buNone/>
            </a:pPr>
            <a:r>
              <a:rPr lang="ru-RU" sz="2800" smtClean="0"/>
              <a:t>                              </a:t>
            </a:r>
            <a:r>
              <a:rPr lang="ru-RU" sz="2800" smtClean="0">
                <a:solidFill>
                  <a:srgbClr val="006666"/>
                </a:solidFill>
              </a:rPr>
              <a:t>Проблема:</a:t>
            </a:r>
          </a:p>
          <a:p>
            <a:pPr eaLnBrk="1" hangingPunct="1">
              <a:buFont typeface="Arial" charset="0"/>
              <a:buNone/>
            </a:pPr>
            <a:r>
              <a:rPr lang="ru-RU" sz="1800" smtClean="0"/>
              <a:t>               </a:t>
            </a:r>
            <a:r>
              <a:rPr lang="ru-RU" sz="2000" b="1" u="sng" smtClean="0"/>
              <a:t>Ваша дочь отказывается убирать свою комнату. </a:t>
            </a:r>
          </a:p>
          <a:p>
            <a:pPr eaLnBrk="1" hangingPunct="1">
              <a:buFont typeface="Arial" charset="0"/>
              <a:buNone/>
            </a:pPr>
            <a:endParaRPr lang="ru-RU" sz="2000" b="1" u="sng" smtClean="0"/>
          </a:p>
          <a:p>
            <a:pPr eaLnBrk="1" hangingPunct="1">
              <a:buFont typeface="Arial" charset="0"/>
              <a:buNone/>
            </a:pPr>
            <a:r>
              <a:rPr lang="ru-RU" sz="2800" smtClean="0">
                <a:solidFill>
                  <a:srgbClr val="000099"/>
                </a:solidFill>
              </a:rPr>
              <a:t>                         Виды поощрений:</a:t>
            </a:r>
          </a:p>
          <a:p>
            <a:pPr eaLnBrk="1" hangingPunct="1">
              <a:buFont typeface="Arial" charset="0"/>
              <a:buNone/>
            </a:pPr>
            <a:r>
              <a:rPr lang="ru-RU" sz="1800" smtClean="0"/>
              <a:t> </a:t>
            </a:r>
          </a:p>
          <a:p>
            <a:pPr eaLnBrk="1" hangingPunct="1">
              <a:buFont typeface="Arial" charset="0"/>
              <a:buNone/>
            </a:pPr>
            <a:r>
              <a:rPr lang="ru-RU" sz="1800" smtClean="0"/>
              <a:t>   </a:t>
            </a:r>
            <a:r>
              <a:rPr lang="ru-RU" sz="2000" smtClean="0"/>
              <a:t>1) Пообещайте дочери 50 рублей, если через два часа в комнате будет идеальная чистота. </a:t>
            </a:r>
          </a:p>
          <a:p>
            <a:pPr eaLnBrk="1" hangingPunct="1">
              <a:buFont typeface="Arial" charset="0"/>
              <a:buNone/>
            </a:pPr>
            <a:endParaRPr lang="ru-RU" sz="2000" smtClean="0"/>
          </a:p>
          <a:p>
            <a:pPr eaLnBrk="1" hangingPunct="1">
              <a:buFont typeface="Arial" charset="0"/>
              <a:buNone/>
            </a:pPr>
            <a:r>
              <a:rPr lang="ru-RU" sz="2000" smtClean="0"/>
              <a:t>  2) Покажите дочери, как нужно наводить порядок, и пообещайте, что, когда она закончит уборку, вы купите ей билет в кино.</a:t>
            </a:r>
          </a:p>
          <a:p>
            <a:pPr eaLnBrk="1" hangingPunct="1">
              <a:buFont typeface="Arial" charset="0"/>
              <a:buNone/>
            </a:pPr>
            <a:endParaRPr lang="ru-RU" sz="2000" smtClean="0"/>
          </a:p>
          <a:p>
            <a:pPr eaLnBrk="1" hangingPunct="1">
              <a:buFont typeface="Arial" charset="0"/>
              <a:buNone/>
            </a:pPr>
            <a:endParaRPr lang="ru-RU" sz="2800" smtClean="0"/>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957263" y="274638"/>
            <a:ext cx="8015287" cy="1476375"/>
          </a:xfrm>
        </p:spPr>
        <p:txBody>
          <a:bodyPr/>
          <a:lstStyle/>
          <a:p>
            <a:pPr eaLnBrk="1" hangingPunct="1"/>
            <a:r>
              <a:rPr lang="ru-RU" smtClean="0">
                <a:solidFill>
                  <a:srgbClr val="800080"/>
                </a:solidFill>
              </a:rPr>
              <a:t>Как правильно поощрять своего ребёнка?</a:t>
            </a:r>
          </a:p>
        </p:txBody>
      </p:sp>
      <p:sp>
        <p:nvSpPr>
          <p:cNvPr id="41986" name="Rectangle 3"/>
          <p:cNvSpPr>
            <a:spLocks noGrp="1"/>
          </p:cNvSpPr>
          <p:nvPr>
            <p:ph type="body" idx="1"/>
          </p:nvPr>
        </p:nvSpPr>
        <p:spPr>
          <a:xfrm>
            <a:off x="457200" y="1766888"/>
            <a:ext cx="8229600" cy="4359275"/>
          </a:xfrm>
        </p:spPr>
        <p:txBody>
          <a:bodyPr/>
          <a:lstStyle/>
          <a:p>
            <a:pPr marL="609600" indent="-609600" eaLnBrk="1" hangingPunct="1">
              <a:buFont typeface="Arial" charset="0"/>
              <a:buNone/>
            </a:pPr>
            <a:r>
              <a:rPr lang="ru-RU" smtClean="0">
                <a:solidFill>
                  <a:srgbClr val="006666"/>
                </a:solidFill>
              </a:rPr>
              <a:t>                           Проблема:</a:t>
            </a:r>
            <a:endParaRPr lang="ru-RU" sz="2000" smtClean="0">
              <a:solidFill>
                <a:srgbClr val="006666"/>
              </a:solidFill>
            </a:endParaRPr>
          </a:p>
          <a:p>
            <a:pPr marL="609600" indent="-609600" eaLnBrk="1" hangingPunct="1">
              <a:buFont typeface="Arial" charset="0"/>
              <a:buNone/>
            </a:pPr>
            <a:endParaRPr lang="ru-RU" sz="2000" smtClean="0">
              <a:solidFill>
                <a:srgbClr val="006666"/>
              </a:solidFill>
            </a:endParaRPr>
          </a:p>
          <a:p>
            <a:pPr marL="609600" indent="-609600" eaLnBrk="1" hangingPunct="1">
              <a:buFont typeface="Arial" charset="0"/>
              <a:buNone/>
            </a:pPr>
            <a:r>
              <a:rPr lang="ru-RU" sz="2000" b="1" smtClean="0"/>
              <a:t>   </a:t>
            </a:r>
            <a:r>
              <a:rPr lang="ru-RU" sz="2000" b="1" u="sng" smtClean="0"/>
              <a:t>Домашняя обязанность вашего сына – каждый день выносить мусор.   Но почему-то он все время об этом забывает. </a:t>
            </a:r>
          </a:p>
          <a:p>
            <a:pPr marL="609600" indent="-609600" eaLnBrk="1" hangingPunct="1">
              <a:buFont typeface="Arial" charset="0"/>
              <a:buNone/>
            </a:pPr>
            <a:r>
              <a:rPr lang="ru-RU" smtClean="0">
                <a:solidFill>
                  <a:srgbClr val="000099"/>
                </a:solidFill>
              </a:rPr>
              <a:t>                   Виды поощрений:</a:t>
            </a:r>
          </a:p>
          <a:p>
            <a:pPr marL="609600" indent="-609600" eaLnBrk="1" hangingPunct="1">
              <a:buFont typeface="Arial" charset="0"/>
              <a:buAutoNum type="arabicParenR"/>
            </a:pPr>
            <a:r>
              <a:rPr lang="ru-RU" sz="2000" smtClean="0"/>
              <a:t>Подарите новый диск в начале недели и потом возмущайтесь каждый раз, когда ребенок забудет вынести мусор.</a:t>
            </a:r>
          </a:p>
          <a:p>
            <a:pPr marL="609600" indent="-609600" eaLnBrk="1" hangingPunct="1">
              <a:buFont typeface="Arial" charset="0"/>
              <a:buNone/>
            </a:pPr>
            <a:endParaRPr lang="ru-RU" sz="2000" smtClean="0"/>
          </a:p>
          <a:p>
            <a:pPr marL="609600" indent="-609600" eaLnBrk="1" hangingPunct="1">
              <a:buFont typeface="Arial" charset="0"/>
              <a:buNone/>
            </a:pPr>
            <a:r>
              <a:rPr lang="ru-RU" sz="2000" smtClean="0"/>
              <a:t>2)     Повесьте на стену «мусорный календарь». Если в течение недели сын не пропустил ни одного дня, то в воскресенье он получает деньги на новый CD-диск. </a:t>
            </a:r>
          </a:p>
          <a:p>
            <a:pPr marL="609600" indent="-609600" eaLnBrk="1" hangingPunct="1">
              <a:buFont typeface="Arial" charset="0"/>
              <a:buNone/>
            </a:pPr>
            <a:endParaRPr lang="ru-RU" sz="2000" smtClean="0"/>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WordArt 2"/>
          <p:cNvSpPr>
            <a:spLocks noChangeArrowheads="1" noChangeShapeType="1" noTextEdit="1"/>
          </p:cNvSpPr>
          <p:nvPr/>
        </p:nvSpPr>
        <p:spPr bwMode="auto">
          <a:xfrm>
            <a:off x="1674813" y="468313"/>
            <a:ext cx="5994400" cy="1281112"/>
          </a:xfrm>
          <a:prstGeom prst="rect">
            <a:avLst/>
          </a:prstGeom>
        </p:spPr>
        <p:txBody>
          <a:bodyPr wrap="none" fromWordArt="1">
            <a:prstTxWarp prst="textSlantUp">
              <a:avLst>
                <a:gd name="adj" fmla="val 32056"/>
              </a:avLst>
            </a:prstTxWarp>
          </a:bodyPr>
          <a:lstStyle/>
          <a:p>
            <a:r>
              <a:rPr lang="ru-RU" sz="24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Проверьте себя</a:t>
            </a:r>
          </a:p>
        </p:txBody>
      </p:sp>
      <p:pic>
        <p:nvPicPr>
          <p:cNvPr id="114691" name="Picture 3" descr="8"/>
          <p:cNvPicPr>
            <a:picLocks noGrp="1" noChangeAspect="1" noChangeArrowheads="1"/>
          </p:cNvPicPr>
          <p:nvPr>
            <p:ph idx="1"/>
          </p:nvPr>
        </p:nvPicPr>
        <p:blipFill>
          <a:blip r:embed="rId3" cstate="screen"/>
          <a:srcRect/>
          <a:stretch>
            <a:fillRect/>
          </a:stretch>
        </p:blipFill>
        <p:spPr>
          <a:xfrm>
            <a:off x="1978025" y="2235200"/>
            <a:ext cx="5068888" cy="3956050"/>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dissolve">
                                      <p:cBhvr>
                                        <p:cTn id="7" dur="500"/>
                                        <p:tgtEl>
                                          <p:spTgt spid="114690"/>
                                        </p:tgtEl>
                                      </p:cBhvr>
                                    </p:animEffect>
                                  </p:childTnLst>
                                </p:cTn>
                              </p:par>
                              <p:par>
                                <p:cTn id="8" presetID="9" presetClass="entr" presetSubtype="0" fill="hold" nodeType="withEffect">
                                  <p:stCondLst>
                                    <p:cond delay="0"/>
                                  </p:stCondLst>
                                  <p:childTnLst>
                                    <p:set>
                                      <p:cBhvr>
                                        <p:cTn id="9" dur="1" fill="hold">
                                          <p:stCondLst>
                                            <p:cond delay="0"/>
                                          </p:stCondLst>
                                        </p:cTn>
                                        <p:tgtEl>
                                          <p:spTgt spid="114691"/>
                                        </p:tgtEl>
                                        <p:attrNameLst>
                                          <p:attrName>style.visibility</p:attrName>
                                        </p:attrNameLst>
                                      </p:cBhvr>
                                      <p:to>
                                        <p:strVal val="visible"/>
                                      </p:to>
                                    </p:set>
                                    <p:animEffect transition="in" filter="dissolve">
                                      <p:cBhvr>
                                        <p:cTn id="10" dur="500"/>
                                        <p:tgtEl>
                                          <p:spTgt spid="114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p:nvPr>
        </p:nvSpPr>
        <p:spPr/>
        <p:txBody>
          <a:bodyPr/>
          <a:lstStyle/>
          <a:p>
            <a:pPr eaLnBrk="1" hangingPunct="1"/>
            <a:r>
              <a:rPr lang="ru-RU" b="1" smtClean="0">
                <a:solidFill>
                  <a:srgbClr val="800080"/>
                </a:solidFill>
              </a:rPr>
              <a:t>Итак, вы набрали:</a:t>
            </a:r>
          </a:p>
        </p:txBody>
      </p:sp>
      <p:sp>
        <p:nvSpPr>
          <p:cNvPr id="44034" name="Rectangle 3"/>
          <p:cNvSpPr>
            <a:spLocks noGrp="1"/>
          </p:cNvSpPr>
          <p:nvPr>
            <p:ph type="body" idx="1"/>
          </p:nvPr>
        </p:nvSpPr>
        <p:spPr/>
        <p:txBody>
          <a:bodyPr/>
          <a:lstStyle/>
          <a:p>
            <a:pPr eaLnBrk="1" hangingPunct="1">
              <a:lnSpc>
                <a:spcPct val="80000"/>
              </a:lnSpc>
            </a:pPr>
            <a:r>
              <a:rPr lang="ru-RU" sz="2400" b="1" smtClean="0">
                <a:solidFill>
                  <a:srgbClr val="800080"/>
                </a:solidFill>
              </a:rPr>
              <a:t>От 12 до 18 очков.</a:t>
            </a:r>
            <a:r>
              <a:rPr lang="ru-RU" sz="2400" smtClean="0"/>
              <a:t> </a:t>
            </a:r>
            <a:r>
              <a:rPr lang="ru-RU" sz="2000" smtClean="0"/>
              <a:t>Осторожней! Вы вконец забаловали свое дитя! Не стоит так часто покупать ему то, что он хочет, а уж тем более позволять ему обсуждать ваши личные покупки. Он не смеет в это влезать, и обсуждать с ним правомерность покупок совершенно ни к чему.</a:t>
            </a:r>
          </a:p>
          <a:p>
            <a:pPr eaLnBrk="1" hangingPunct="1">
              <a:lnSpc>
                <a:spcPct val="80000"/>
              </a:lnSpc>
            </a:pPr>
            <a:endParaRPr lang="ru-RU" sz="2000" b="1" smtClean="0"/>
          </a:p>
          <a:p>
            <a:pPr eaLnBrk="1" hangingPunct="1">
              <a:lnSpc>
                <a:spcPct val="80000"/>
              </a:lnSpc>
            </a:pPr>
            <a:r>
              <a:rPr lang="ru-RU" sz="2400" b="1" smtClean="0">
                <a:solidFill>
                  <a:srgbClr val="800080"/>
                </a:solidFill>
              </a:rPr>
              <a:t>От 6 до 12 очков.</a:t>
            </a:r>
            <a:r>
              <a:rPr lang="ru-RU" sz="2400" smtClean="0"/>
              <a:t> </a:t>
            </a:r>
            <a:r>
              <a:rPr lang="ru-RU" sz="2000" smtClean="0"/>
              <a:t>Золотая середина. вроде все по делу, ваш ребенок не избалован, но и не заброшен вниманием и заботой. Продолжай в том же духе!</a:t>
            </a:r>
          </a:p>
          <a:p>
            <a:pPr eaLnBrk="1" hangingPunct="1">
              <a:lnSpc>
                <a:spcPct val="80000"/>
              </a:lnSpc>
            </a:pPr>
            <a:endParaRPr lang="ru-RU" sz="2000" b="1" smtClean="0"/>
          </a:p>
          <a:p>
            <a:pPr eaLnBrk="1" hangingPunct="1">
              <a:lnSpc>
                <a:spcPct val="80000"/>
              </a:lnSpc>
            </a:pPr>
            <a:r>
              <a:rPr lang="ru-RU" sz="2400" b="1" smtClean="0">
                <a:solidFill>
                  <a:srgbClr val="800080"/>
                </a:solidFill>
              </a:rPr>
              <a:t>От 1до 6 очков.</a:t>
            </a:r>
            <a:r>
              <a:rPr lang="ru-RU" sz="2400" smtClean="0"/>
              <a:t> </a:t>
            </a:r>
            <a:r>
              <a:rPr lang="ru-RU" sz="2000" smtClean="0"/>
              <a:t>Ну, вы перебарщиваете! Строгость строгостью, но держать ребенка в «черном теле» не нужно. Он может возненавидеть вас, заработать кучу комплексов, да просто вырасти очень жадным и злым человеком. Помните, что доброта и ласка, проявленные в том числе и в подарках, - прекрасный воспитательный прием. Нужно только следить за тем, чтобы этот приём применялся вовремя.</a:t>
            </a:r>
          </a:p>
          <a:p>
            <a:pPr eaLnBrk="1" hangingPunct="1">
              <a:lnSpc>
                <a:spcPct val="80000"/>
              </a:lnSpc>
            </a:pPr>
            <a:endParaRPr lang="ru-RU" sz="2000" smtClean="0"/>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1146175" y="274638"/>
            <a:ext cx="7540625" cy="1558925"/>
          </a:xfrm>
        </p:spPr>
        <p:txBody>
          <a:bodyPr/>
          <a:lstStyle/>
          <a:p>
            <a:pPr eaLnBrk="1" hangingPunct="1"/>
            <a:r>
              <a:rPr lang="ru-RU" sz="4000" b="1" smtClean="0">
                <a:solidFill>
                  <a:schemeClr val="folHlink"/>
                </a:solidFill>
              </a:rPr>
              <a:t>Нужно ли обсуждать с детьми финансовые вопросы?</a:t>
            </a:r>
          </a:p>
        </p:txBody>
      </p:sp>
      <p:sp>
        <p:nvSpPr>
          <p:cNvPr id="17410" name="Rectangle 3"/>
          <p:cNvSpPr>
            <a:spLocks noGrp="1"/>
          </p:cNvSpPr>
          <p:nvPr>
            <p:ph type="body" sz="half" idx="1"/>
          </p:nvPr>
        </p:nvSpPr>
        <p:spPr>
          <a:xfrm>
            <a:off x="266700" y="1603375"/>
            <a:ext cx="7375525" cy="4522788"/>
          </a:xfrm>
        </p:spPr>
        <p:txBody>
          <a:bodyPr/>
          <a:lstStyle/>
          <a:p>
            <a:pPr eaLnBrk="1" hangingPunct="1">
              <a:lnSpc>
                <a:spcPct val="90000"/>
              </a:lnSpc>
              <a:buFont typeface="Arial" charset="0"/>
              <a:buNone/>
            </a:pPr>
            <a:r>
              <a:rPr lang="ru-RU" sz="2400" smtClean="0"/>
              <a:t>     </a:t>
            </a:r>
            <a:r>
              <a:rPr lang="ru-RU" sz="2000" smtClean="0">
                <a:solidFill>
                  <a:srgbClr val="000066"/>
                </a:solidFill>
              </a:rPr>
              <a:t>Современные подростки много знают, им кажется, что они совсем уже взрослые. Но у них потребительский взгляд на мир.</a:t>
            </a:r>
          </a:p>
          <a:p>
            <a:pPr eaLnBrk="1" hangingPunct="1">
              <a:lnSpc>
                <a:spcPct val="90000"/>
              </a:lnSpc>
              <a:buFont typeface="Arial" charset="0"/>
              <a:buNone/>
            </a:pPr>
            <a:endParaRPr lang="ru-RU" sz="2000" smtClean="0">
              <a:solidFill>
                <a:srgbClr val="000066"/>
              </a:solidFill>
            </a:endParaRPr>
          </a:p>
          <a:p>
            <a:pPr eaLnBrk="1" hangingPunct="1">
              <a:lnSpc>
                <a:spcPct val="90000"/>
              </a:lnSpc>
              <a:buFont typeface="Arial" charset="0"/>
              <a:buNone/>
            </a:pPr>
            <a:r>
              <a:rPr lang="ru-RU" sz="2000" smtClean="0">
                <a:solidFill>
                  <a:srgbClr val="000066"/>
                </a:solidFill>
              </a:rPr>
              <a:t>      Они не умеют ценить свой и чужой труд. Не бойтесь включать ребёнка в обсуждение бюджета семьи. Для этого регулярно проводите «экономические» мини-совещания, просматривая конкретные цифры доходов, расходов и сбережений семьи для того, что бы что-то приобрести.</a:t>
            </a:r>
          </a:p>
          <a:p>
            <a:pPr eaLnBrk="1" hangingPunct="1">
              <a:lnSpc>
                <a:spcPct val="90000"/>
              </a:lnSpc>
              <a:buFont typeface="Arial" charset="0"/>
              <a:buNone/>
            </a:pPr>
            <a:r>
              <a:rPr lang="ru-RU" sz="2000" smtClean="0">
                <a:solidFill>
                  <a:srgbClr val="000066"/>
                </a:solidFill>
              </a:rPr>
              <a:t> </a:t>
            </a:r>
          </a:p>
          <a:p>
            <a:pPr eaLnBrk="1" hangingPunct="1">
              <a:lnSpc>
                <a:spcPct val="90000"/>
              </a:lnSpc>
              <a:buFont typeface="Arial" charset="0"/>
              <a:buNone/>
            </a:pPr>
            <a:r>
              <a:rPr lang="ru-RU" sz="2000" smtClean="0">
                <a:solidFill>
                  <a:srgbClr val="000066"/>
                </a:solidFill>
              </a:rPr>
              <a:t>      Планируйте доходы и расходы на будущий период. Главный положительный результат подобных совместных обсуждений – </a:t>
            </a:r>
            <a:r>
              <a:rPr lang="ru-RU" sz="2000" b="1" smtClean="0">
                <a:solidFill>
                  <a:srgbClr val="000066"/>
                </a:solidFill>
              </a:rPr>
              <a:t>осознание подростком того, что все приобретаемые материальные блага требуют трудовых затрат.</a:t>
            </a:r>
          </a:p>
        </p:txBody>
      </p:sp>
      <p:pic>
        <p:nvPicPr>
          <p:cNvPr id="17411" name="Picture 5" descr="j0357055"/>
          <p:cNvPicPr>
            <a:picLocks noGrp="1" noChangeAspect="1" noChangeArrowheads="1"/>
          </p:cNvPicPr>
          <p:nvPr>
            <p:ph sz="half" idx="2"/>
          </p:nvPr>
        </p:nvPicPr>
        <p:blipFill>
          <a:blip r:embed="rId3" cstate="screen"/>
          <a:srcRect/>
          <a:stretch>
            <a:fillRect/>
          </a:stretch>
        </p:blipFill>
        <p:spPr>
          <a:xfrm>
            <a:off x="6918325" y="4794250"/>
            <a:ext cx="2225675" cy="143827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p:txBody>
          <a:bodyPr/>
          <a:lstStyle/>
          <a:p>
            <a:pPr eaLnBrk="1" hangingPunct="1"/>
            <a:r>
              <a:rPr lang="ru-RU" b="1" smtClean="0">
                <a:solidFill>
                  <a:srgbClr val="9900CC"/>
                </a:solidFill>
              </a:rPr>
              <a:t>Счастье не в деньгах...</a:t>
            </a:r>
          </a:p>
        </p:txBody>
      </p:sp>
      <p:sp>
        <p:nvSpPr>
          <p:cNvPr id="45058" name="Rectangle 3"/>
          <p:cNvSpPr>
            <a:spLocks noGrp="1"/>
          </p:cNvSpPr>
          <p:nvPr>
            <p:ph type="body" idx="1"/>
          </p:nvPr>
        </p:nvSpPr>
        <p:spPr>
          <a:xfrm>
            <a:off x="457200" y="1411288"/>
            <a:ext cx="8229600" cy="4714875"/>
          </a:xfrm>
        </p:spPr>
        <p:txBody>
          <a:bodyPr/>
          <a:lstStyle/>
          <a:p>
            <a:pPr eaLnBrk="1" hangingPunct="1">
              <a:lnSpc>
                <a:spcPct val="80000"/>
              </a:lnSpc>
            </a:pPr>
            <a:r>
              <a:rPr lang="ru-RU" sz="2400" smtClean="0">
                <a:solidFill>
                  <a:srgbClr val="000099"/>
                </a:solidFill>
              </a:rPr>
              <a:t>Деньги для детей - хорошее учебное пособие перед взрослой жизнью. Но не стоит переоценивать влияние финансового благополучия на общую удовлетворенность жизнью ребенка.</a:t>
            </a:r>
          </a:p>
          <a:p>
            <a:pPr eaLnBrk="1" hangingPunct="1">
              <a:lnSpc>
                <a:spcPct val="80000"/>
              </a:lnSpc>
            </a:pPr>
            <a:r>
              <a:rPr lang="ru-RU" sz="2400" smtClean="0">
                <a:solidFill>
                  <a:srgbClr val="000099"/>
                </a:solidFill>
              </a:rPr>
              <a:t>Что же нужно для счастья детям этого возраста? Банально и просто - любящая семья с братьями и сестрами. </a:t>
            </a:r>
          </a:p>
          <a:p>
            <a:pPr eaLnBrk="1" hangingPunct="1">
              <a:lnSpc>
                <a:spcPct val="80000"/>
              </a:lnSpc>
            </a:pPr>
            <a:endParaRPr lang="ru-RU" sz="2400" smtClean="0">
              <a:solidFill>
                <a:srgbClr val="000099"/>
              </a:solidFill>
            </a:endParaRPr>
          </a:p>
          <a:p>
            <a:pPr eaLnBrk="1" hangingPunct="1">
              <a:lnSpc>
                <a:spcPct val="80000"/>
              </a:lnSpc>
            </a:pPr>
            <a:r>
              <a:rPr lang="ru-RU" sz="2400" smtClean="0">
                <a:solidFill>
                  <a:srgbClr val="000099"/>
                </a:solidFill>
              </a:rPr>
              <a:t>А вот говорить детям: "Зачем давать тебе больше денег, если ты от этого не станешь счастливее?" не следует. Детям (как и взрослым) обычно кажется, что если у них будет чуть больше собственных денег, то все проблемы будут решены. Конечно, проблемы у детей, на взгляд родителей, не слишком серьезные, но для них  не менее значимые.</a:t>
            </a:r>
          </a:p>
          <a:p>
            <a:pPr eaLnBrk="1" hangingPunct="1">
              <a:lnSpc>
                <a:spcPct val="80000"/>
              </a:lnSpc>
            </a:pPr>
            <a:endParaRPr lang="ru-RU" sz="2400" smtClean="0">
              <a:solidFill>
                <a:srgbClr val="000099"/>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p:cNvSpPr>
          <p:nvPr>
            <p:ph type="title"/>
          </p:nvPr>
        </p:nvSpPr>
        <p:spPr/>
        <p:txBody>
          <a:bodyPr/>
          <a:lstStyle/>
          <a:p>
            <a:pPr eaLnBrk="1" hangingPunct="1"/>
            <a:r>
              <a:rPr lang="ru-RU" smtClean="0">
                <a:solidFill>
                  <a:schemeClr val="folHlink"/>
                </a:solidFill>
              </a:rPr>
              <a:t>       Оцените собрание:</a:t>
            </a:r>
          </a:p>
        </p:txBody>
      </p:sp>
      <p:sp>
        <p:nvSpPr>
          <p:cNvPr id="46082" name="Rectangle 3"/>
          <p:cNvSpPr>
            <a:spLocks noGrp="1"/>
          </p:cNvSpPr>
          <p:nvPr>
            <p:ph type="body" sz="half" idx="1"/>
          </p:nvPr>
        </p:nvSpPr>
        <p:spPr>
          <a:xfrm>
            <a:off x="1120775" y="1600200"/>
            <a:ext cx="7566025" cy="4525963"/>
          </a:xfrm>
        </p:spPr>
        <p:txBody>
          <a:bodyPr/>
          <a:lstStyle/>
          <a:p>
            <a:pPr algn="ctr" eaLnBrk="1" hangingPunct="1">
              <a:spcBef>
                <a:spcPct val="50000"/>
              </a:spcBef>
              <a:buFontTx/>
              <a:buNone/>
            </a:pPr>
            <a:r>
              <a:rPr lang="ru-RU" sz="2800" b="1" smtClean="0">
                <a:solidFill>
                  <a:srgbClr val="CC0000"/>
                </a:solidFill>
              </a:rPr>
              <a:t>         Я провёл(а) время с пользой.</a:t>
            </a:r>
            <a:r>
              <a:rPr lang="ru-RU" sz="2800" b="1" smtClean="0">
                <a:solidFill>
                  <a:srgbClr val="000066"/>
                </a:solidFill>
              </a:rPr>
              <a:t> </a:t>
            </a:r>
          </a:p>
          <a:p>
            <a:pPr algn="ctr" eaLnBrk="1" hangingPunct="1">
              <a:spcBef>
                <a:spcPct val="50000"/>
              </a:spcBef>
              <a:buFontTx/>
              <a:buNone/>
            </a:pPr>
            <a:endParaRPr lang="ru-RU" sz="2800" b="1" smtClean="0">
              <a:solidFill>
                <a:srgbClr val="000066"/>
              </a:solidFill>
            </a:endParaRPr>
          </a:p>
          <a:p>
            <a:pPr algn="ctr" eaLnBrk="1" hangingPunct="1">
              <a:spcBef>
                <a:spcPct val="50000"/>
              </a:spcBef>
              <a:buFontTx/>
              <a:buNone/>
            </a:pPr>
            <a:endParaRPr lang="ru-RU" sz="2800" b="1" smtClean="0">
              <a:solidFill>
                <a:srgbClr val="000066"/>
              </a:solidFill>
            </a:endParaRPr>
          </a:p>
          <a:p>
            <a:pPr algn="ctr" eaLnBrk="1" hangingPunct="1">
              <a:spcBef>
                <a:spcPct val="50000"/>
              </a:spcBef>
              <a:buFontTx/>
              <a:buNone/>
            </a:pPr>
            <a:r>
              <a:rPr lang="ru-RU" sz="2800" b="1" smtClean="0">
                <a:solidFill>
                  <a:srgbClr val="006666"/>
                </a:solidFill>
              </a:rPr>
              <a:t>Мне было всё знакомо.</a:t>
            </a:r>
          </a:p>
          <a:p>
            <a:pPr algn="ctr" eaLnBrk="1" hangingPunct="1">
              <a:spcBef>
                <a:spcPct val="50000"/>
              </a:spcBef>
              <a:buFontTx/>
              <a:buNone/>
            </a:pPr>
            <a:endParaRPr lang="ru-RU" sz="2800" b="1" smtClean="0">
              <a:solidFill>
                <a:srgbClr val="006666"/>
              </a:solidFill>
            </a:endParaRPr>
          </a:p>
          <a:p>
            <a:pPr algn="ctr" eaLnBrk="1" hangingPunct="1">
              <a:spcBef>
                <a:spcPct val="50000"/>
              </a:spcBef>
              <a:buFontTx/>
              <a:buNone/>
            </a:pPr>
            <a:endParaRPr lang="ru-RU" sz="2800" b="1" smtClean="0">
              <a:solidFill>
                <a:srgbClr val="006666"/>
              </a:solidFill>
            </a:endParaRPr>
          </a:p>
          <a:p>
            <a:pPr algn="ctr" eaLnBrk="1" hangingPunct="1">
              <a:spcBef>
                <a:spcPct val="50000"/>
              </a:spcBef>
              <a:buFontTx/>
              <a:buNone/>
            </a:pPr>
            <a:r>
              <a:rPr lang="ru-RU" sz="2800" b="1" smtClean="0">
                <a:solidFill>
                  <a:srgbClr val="000066"/>
                </a:solidFill>
              </a:rPr>
              <a:t>                   </a:t>
            </a:r>
            <a:r>
              <a:rPr lang="ru-RU" sz="2800" b="1" smtClean="0">
                <a:solidFill>
                  <a:schemeClr val="hlink"/>
                </a:solidFill>
              </a:rPr>
              <a:t>Мне жаль потраченного времени</a:t>
            </a:r>
            <a:r>
              <a:rPr lang="ru-RU" sz="2800" smtClean="0">
                <a:solidFill>
                  <a:schemeClr val="hlink"/>
                </a:solidFill>
              </a:rPr>
              <a:t>.</a:t>
            </a:r>
          </a:p>
          <a:p>
            <a:pPr eaLnBrk="1" hangingPunct="1"/>
            <a:endParaRPr lang="ru-RU" sz="2800" smtClean="0">
              <a:solidFill>
                <a:schemeClr val="hlink"/>
              </a:solidFill>
            </a:endParaRPr>
          </a:p>
        </p:txBody>
      </p:sp>
      <p:pic>
        <p:nvPicPr>
          <p:cNvPr id="68619" name="Picture 11" descr="2004-11-09"/>
          <p:cNvPicPr>
            <a:picLocks noChangeAspect="1" noChangeArrowheads="1"/>
          </p:cNvPicPr>
          <p:nvPr/>
        </p:nvPicPr>
        <p:blipFill>
          <a:blip r:embed="rId3" cstate="screen"/>
          <a:srcRect/>
          <a:stretch>
            <a:fillRect/>
          </a:stretch>
        </p:blipFill>
        <p:spPr bwMode="auto">
          <a:xfrm>
            <a:off x="168275" y="4933950"/>
            <a:ext cx="1785938" cy="1403350"/>
          </a:xfrm>
          <a:prstGeom prst="rect">
            <a:avLst/>
          </a:prstGeom>
          <a:solidFill>
            <a:schemeClr val="bg1"/>
          </a:solidFill>
          <a:ln w="9525">
            <a:noFill/>
            <a:miter lim="800000"/>
            <a:headEnd/>
            <a:tailEnd/>
          </a:ln>
        </p:spPr>
      </p:pic>
      <p:pic>
        <p:nvPicPr>
          <p:cNvPr id="72711" name="Picture 7" descr="1162366863_image_big_6143"/>
          <p:cNvPicPr>
            <a:picLocks noChangeAspect="1" noChangeArrowheads="1"/>
          </p:cNvPicPr>
          <p:nvPr/>
        </p:nvPicPr>
        <p:blipFill>
          <a:blip r:embed="rId4" cstate="screen"/>
          <a:srcRect/>
          <a:stretch>
            <a:fillRect/>
          </a:stretch>
        </p:blipFill>
        <p:spPr bwMode="auto">
          <a:xfrm>
            <a:off x="188913" y="3011488"/>
            <a:ext cx="1749425" cy="1317625"/>
          </a:xfrm>
          <a:prstGeom prst="rect">
            <a:avLst/>
          </a:prstGeom>
          <a:noFill/>
          <a:ln w="9525">
            <a:noFill/>
            <a:miter lim="800000"/>
            <a:headEnd/>
            <a:tailEnd/>
          </a:ln>
        </p:spPr>
      </p:pic>
      <p:pic>
        <p:nvPicPr>
          <p:cNvPr id="46093" name="Picture 13" descr="d0b1d18ed0b4d0b6d0b5d182"/>
          <p:cNvPicPr>
            <a:picLocks noChangeAspect="1" noChangeArrowheads="1"/>
          </p:cNvPicPr>
          <p:nvPr/>
        </p:nvPicPr>
        <p:blipFill>
          <a:blip r:embed="rId5" cstate="screen"/>
          <a:srcRect/>
          <a:stretch>
            <a:fillRect/>
          </a:stretch>
        </p:blipFill>
        <p:spPr bwMode="auto">
          <a:xfrm>
            <a:off x="222250" y="1258888"/>
            <a:ext cx="1722438" cy="1277937"/>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68619"/>
                                        </p:tgtEl>
                                        <p:attrNameLst>
                                          <p:attrName>style.visibility</p:attrName>
                                        </p:attrNameLst>
                                      </p:cBhvr>
                                      <p:to>
                                        <p:strVal val="visible"/>
                                      </p:to>
                                    </p:set>
                                    <p:animEffect transition="in" filter="box(in)">
                                      <p:cBhvr>
                                        <p:cTn id="7" dur="500"/>
                                        <p:tgtEl>
                                          <p:spTgt spid="68619"/>
                                        </p:tgtEl>
                                      </p:cBhvr>
                                    </p:animEffect>
                                  </p:childTnLst>
                                </p:cTn>
                              </p:par>
                              <p:par>
                                <p:cTn id="8" presetID="15" presetClass="entr" presetSubtype="0" fill="hold" nodeType="withEffect">
                                  <p:stCondLst>
                                    <p:cond delay="0"/>
                                  </p:stCondLst>
                                  <p:childTnLst>
                                    <p:set>
                                      <p:cBhvr>
                                        <p:cTn id="9" dur="1" fill="hold">
                                          <p:stCondLst>
                                            <p:cond delay="0"/>
                                          </p:stCondLst>
                                        </p:cTn>
                                        <p:tgtEl>
                                          <p:spTgt spid="72711"/>
                                        </p:tgtEl>
                                        <p:attrNameLst>
                                          <p:attrName>style.visibility</p:attrName>
                                        </p:attrNameLst>
                                      </p:cBhvr>
                                      <p:to>
                                        <p:strVal val="visible"/>
                                      </p:to>
                                    </p:set>
                                    <p:anim calcmode="lin" valueType="num">
                                      <p:cBhvr>
                                        <p:cTn id="10" dur="1000" fill="hold"/>
                                        <p:tgtEl>
                                          <p:spTgt spid="72711"/>
                                        </p:tgtEl>
                                        <p:attrNameLst>
                                          <p:attrName>ppt_w</p:attrName>
                                        </p:attrNameLst>
                                      </p:cBhvr>
                                      <p:tavLst>
                                        <p:tav tm="0">
                                          <p:val>
                                            <p:fltVal val="0"/>
                                          </p:val>
                                        </p:tav>
                                        <p:tav tm="100000">
                                          <p:val>
                                            <p:strVal val="#ppt_w"/>
                                          </p:val>
                                        </p:tav>
                                      </p:tavLst>
                                    </p:anim>
                                    <p:anim calcmode="lin" valueType="num">
                                      <p:cBhvr>
                                        <p:cTn id="11" dur="1000" fill="hold"/>
                                        <p:tgtEl>
                                          <p:spTgt spid="72711"/>
                                        </p:tgtEl>
                                        <p:attrNameLst>
                                          <p:attrName>ppt_h</p:attrName>
                                        </p:attrNameLst>
                                      </p:cBhvr>
                                      <p:tavLst>
                                        <p:tav tm="0">
                                          <p:val>
                                            <p:fltVal val="0"/>
                                          </p:val>
                                        </p:tav>
                                        <p:tav tm="100000">
                                          <p:val>
                                            <p:strVal val="#ppt_h"/>
                                          </p:val>
                                        </p:tav>
                                      </p:tavLst>
                                    </p:anim>
                                    <p:anim calcmode="lin" valueType="num">
                                      <p:cBhvr>
                                        <p:cTn id="12" dur="1000" fill="hold"/>
                                        <p:tgtEl>
                                          <p:spTgt spid="72711"/>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72711"/>
                                        </p:tgtEl>
                                        <p:attrNameLst>
                                          <p:attrName>ppt_y</p:attrName>
                                        </p:attrNameLst>
                                      </p:cBhvr>
                                      <p:tavLst>
                                        <p:tav tm="0" fmla="#ppt_y+(sin(-2*pi*(1-$))*-#ppt_x+cos(-2*pi*(1-$))*(1-#ppt_y))*(1-$)">
                                          <p:val>
                                            <p:fltVal val="0"/>
                                          </p:val>
                                        </p:tav>
                                        <p:tav tm="100000">
                                          <p:val>
                                            <p:fltVal val="1"/>
                                          </p:val>
                                        </p:tav>
                                      </p:tavLst>
                                    </p:anim>
                                  </p:childTnLst>
                                </p:cTn>
                              </p:par>
                              <p:par>
                                <p:cTn id="14" presetID="9" presetClass="entr" presetSubtype="0" fill="hold" nodeType="withEffect">
                                  <p:stCondLst>
                                    <p:cond delay="0"/>
                                  </p:stCondLst>
                                  <p:childTnLst>
                                    <p:set>
                                      <p:cBhvr>
                                        <p:cTn id="15" dur="1" fill="hold">
                                          <p:stCondLst>
                                            <p:cond delay="0"/>
                                          </p:stCondLst>
                                        </p:cTn>
                                        <p:tgtEl>
                                          <p:spTgt spid="46093"/>
                                        </p:tgtEl>
                                        <p:attrNameLst>
                                          <p:attrName>style.visibility</p:attrName>
                                        </p:attrNameLst>
                                      </p:cBhvr>
                                      <p:to>
                                        <p:strVal val="visible"/>
                                      </p:to>
                                    </p:set>
                                    <p:animEffect transition="in" filter="dissolve">
                                      <p:cBhvr>
                                        <p:cTn id="16" dur="500"/>
                                        <p:tgtEl>
                                          <p:spTgt spid="46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eaLnBrk="1" hangingPunct="1"/>
            <a:endParaRPr lang="ru-RU" smtClean="0"/>
          </a:p>
        </p:txBody>
      </p:sp>
      <p:sp>
        <p:nvSpPr>
          <p:cNvPr id="47107" name="WordArt 4"/>
          <p:cNvSpPr>
            <a:spLocks noChangeArrowheads="1" noChangeShapeType="1" noTextEdit="1"/>
          </p:cNvSpPr>
          <p:nvPr/>
        </p:nvSpPr>
        <p:spPr bwMode="auto">
          <a:xfrm>
            <a:off x="485775" y="2266950"/>
            <a:ext cx="8086725" cy="2235200"/>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800080">
                    <a:alpha val="50195"/>
                  </a:srgbClr>
                </a:solidFill>
                <a:effectLst>
                  <a:outerShdw dist="45791" dir="2021404" algn="ctr" rotWithShape="0">
                    <a:srgbClr val="9999FF"/>
                  </a:outerShdw>
                </a:effectLst>
                <a:latin typeface="Arial"/>
                <a:cs typeface="Arial"/>
              </a:rPr>
              <a:t>Спасибо за </a:t>
            </a:r>
          </a:p>
          <a:p>
            <a:pPr algn="ctr"/>
            <a:r>
              <a:rPr lang="ru-RU" sz="3600" kern="10">
                <a:ln w="12700">
                  <a:solidFill>
                    <a:srgbClr val="3333CC"/>
                  </a:solidFill>
                  <a:round/>
                  <a:headEnd/>
                  <a:tailEnd/>
                </a:ln>
                <a:solidFill>
                  <a:srgbClr val="800080">
                    <a:alpha val="50195"/>
                  </a:srgbClr>
                </a:solidFill>
                <a:effectLst>
                  <a:outerShdw dist="45791" dir="2021404" algn="ctr" rotWithShape="0">
                    <a:srgbClr val="9999FF"/>
                  </a:outerShdw>
                </a:effectLst>
                <a:latin typeface="Arial"/>
                <a:cs typeface="Arial"/>
              </a:rPr>
              <a:t>сотрудничество</a:t>
            </a:r>
          </a:p>
        </p:txBody>
      </p:sp>
      <p:pic>
        <p:nvPicPr>
          <p:cNvPr id="47109" name="Picture 5" descr="03_deposit"/>
          <p:cNvPicPr>
            <a:picLocks noGrp="1" noChangeAspect="1" noChangeArrowheads="1"/>
          </p:cNvPicPr>
          <p:nvPr>
            <p:ph type="body" idx="4294967295"/>
          </p:nvPr>
        </p:nvPicPr>
        <p:blipFill>
          <a:blip r:embed="rId3" cstate="screen"/>
          <a:srcRect/>
          <a:stretch>
            <a:fillRect/>
          </a:stretch>
        </p:blipFill>
        <p:spPr>
          <a:xfrm>
            <a:off x="3097213" y="4533900"/>
            <a:ext cx="2560637" cy="1947863"/>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a:xfrm>
            <a:off x="457200" y="274638"/>
            <a:ext cx="8229600" cy="1474787"/>
          </a:xfrm>
        </p:spPr>
        <p:txBody>
          <a:bodyPr/>
          <a:lstStyle/>
          <a:p>
            <a:pPr eaLnBrk="1" hangingPunct="1"/>
            <a:r>
              <a:rPr lang="ru-RU" sz="4000" b="1" smtClean="0">
                <a:solidFill>
                  <a:srgbClr val="800080"/>
                </a:solidFill>
              </a:rPr>
              <a:t>Этапы включения детей в обсуждение финансовых вопросов:</a:t>
            </a:r>
          </a:p>
        </p:txBody>
      </p:sp>
      <p:pic>
        <p:nvPicPr>
          <p:cNvPr id="18434" name="Picture 5" descr="j0344824[1]"/>
          <p:cNvPicPr>
            <a:picLocks noGrp="1" noChangeAspect="1" noChangeArrowheads="1"/>
          </p:cNvPicPr>
          <p:nvPr>
            <p:ph sz="quarter" idx="2"/>
          </p:nvPr>
        </p:nvPicPr>
        <p:blipFill>
          <a:blip r:embed="rId3" cstate="screen">
            <a:clrChange>
              <a:clrFrom>
                <a:srgbClr val="FFFFFF"/>
              </a:clrFrom>
              <a:clrTo>
                <a:srgbClr val="FFFFFF">
                  <a:alpha val="0"/>
                </a:srgbClr>
              </a:clrTo>
            </a:clrChange>
          </a:blip>
          <a:srcRect/>
          <a:stretch>
            <a:fillRect/>
          </a:stretch>
        </p:blipFill>
        <p:spPr>
          <a:xfrm>
            <a:off x="7896225" y="1936750"/>
            <a:ext cx="1071563" cy="1214438"/>
          </a:xfrm>
        </p:spPr>
      </p:pic>
      <p:sp>
        <p:nvSpPr>
          <p:cNvPr id="18435" name="Rectangle 3"/>
          <p:cNvSpPr>
            <a:spLocks noGrp="1"/>
          </p:cNvSpPr>
          <p:nvPr>
            <p:ph type="body" sz="half" idx="3"/>
          </p:nvPr>
        </p:nvSpPr>
        <p:spPr>
          <a:xfrm>
            <a:off x="930275" y="1849438"/>
            <a:ext cx="7175500" cy="4300537"/>
          </a:xfrm>
        </p:spPr>
        <p:txBody>
          <a:bodyPr/>
          <a:lstStyle/>
          <a:p>
            <a:pPr eaLnBrk="1" hangingPunct="1">
              <a:lnSpc>
                <a:spcPct val="90000"/>
              </a:lnSpc>
              <a:buFont typeface="Arial" charset="0"/>
              <a:buNone/>
            </a:pPr>
            <a:endParaRPr lang="ru-RU" sz="2000" smtClean="0">
              <a:solidFill>
                <a:srgbClr val="000099"/>
              </a:solidFill>
            </a:endParaRPr>
          </a:p>
          <a:p>
            <a:pPr eaLnBrk="1" hangingPunct="1">
              <a:lnSpc>
                <a:spcPct val="90000"/>
              </a:lnSpc>
              <a:buFont typeface="Arial" charset="0"/>
              <a:buNone/>
            </a:pPr>
            <a:r>
              <a:rPr lang="ru-RU" sz="2400" smtClean="0">
                <a:solidFill>
                  <a:srgbClr val="000099"/>
                </a:solidFill>
              </a:rPr>
              <a:t>     Дошкольнику достаточно знать, что родители работают, зарабатывают деньги, на эти деньги они могут купить продукты и игрушку для сына</a:t>
            </a:r>
            <a:r>
              <a:rPr lang="ru-RU" sz="2000" smtClean="0">
                <a:solidFill>
                  <a:srgbClr val="000099"/>
                </a:solidFill>
              </a:rPr>
              <a:t> </a:t>
            </a:r>
          </a:p>
          <a:p>
            <a:pPr eaLnBrk="1" hangingPunct="1">
              <a:lnSpc>
                <a:spcPct val="90000"/>
              </a:lnSpc>
            </a:pPr>
            <a:endParaRPr lang="ru-RU" sz="2000" smtClean="0">
              <a:solidFill>
                <a:srgbClr val="000099"/>
              </a:solidFill>
            </a:endParaRPr>
          </a:p>
          <a:p>
            <a:pPr eaLnBrk="1" hangingPunct="1">
              <a:lnSpc>
                <a:spcPct val="90000"/>
              </a:lnSpc>
              <a:buFont typeface="Arial" charset="0"/>
              <a:buNone/>
            </a:pPr>
            <a:r>
              <a:rPr lang="ru-RU" sz="2000" smtClean="0">
                <a:solidFill>
                  <a:srgbClr val="000099"/>
                </a:solidFill>
              </a:rPr>
              <a:t>	</a:t>
            </a:r>
            <a:r>
              <a:rPr lang="ru-RU" sz="2400" smtClean="0">
                <a:solidFill>
                  <a:srgbClr val="000099"/>
                </a:solidFill>
              </a:rPr>
              <a:t>Чем </a:t>
            </a:r>
            <a:r>
              <a:rPr lang="ru-RU" sz="2400" b="1" smtClean="0">
                <a:solidFill>
                  <a:srgbClr val="000099"/>
                </a:solidFill>
              </a:rPr>
              <a:t>старше</a:t>
            </a:r>
            <a:r>
              <a:rPr lang="ru-RU" sz="2400" i="1" smtClean="0">
                <a:solidFill>
                  <a:srgbClr val="000099"/>
                </a:solidFill>
              </a:rPr>
              <a:t> </a:t>
            </a:r>
            <a:r>
              <a:rPr lang="ru-RU" sz="2400" smtClean="0">
                <a:solidFill>
                  <a:srgbClr val="000099"/>
                </a:solidFill>
              </a:rPr>
              <a:t>ребенок, тем </a:t>
            </a:r>
            <a:r>
              <a:rPr lang="ru-RU" sz="2400" b="1" smtClean="0">
                <a:solidFill>
                  <a:srgbClr val="000099"/>
                </a:solidFill>
              </a:rPr>
              <a:t>больше он узнает про товарно-денежные отношения</a:t>
            </a:r>
            <a:r>
              <a:rPr lang="ru-RU" sz="2400" smtClean="0">
                <a:solidFill>
                  <a:srgbClr val="000099"/>
                </a:solidFill>
              </a:rPr>
              <a:t> и их роль в жизни людей.</a:t>
            </a:r>
          </a:p>
          <a:p>
            <a:pPr eaLnBrk="1" hangingPunct="1">
              <a:lnSpc>
                <a:spcPct val="90000"/>
              </a:lnSpc>
              <a:buFont typeface="Arial" charset="0"/>
              <a:buNone/>
            </a:pPr>
            <a:endParaRPr lang="ru-RU" sz="2400" smtClean="0">
              <a:solidFill>
                <a:srgbClr val="000099"/>
              </a:solidFill>
            </a:endParaRPr>
          </a:p>
          <a:p>
            <a:pPr eaLnBrk="1" hangingPunct="1">
              <a:lnSpc>
                <a:spcPct val="90000"/>
              </a:lnSpc>
              <a:buFont typeface="Arial" charset="0"/>
              <a:buNone/>
            </a:pPr>
            <a:r>
              <a:rPr lang="ru-RU" sz="2400" smtClean="0">
                <a:solidFill>
                  <a:srgbClr val="000099"/>
                </a:solidFill>
              </a:rPr>
              <a:t>	Старшие </a:t>
            </a:r>
            <a:r>
              <a:rPr lang="ru-RU" sz="2400" b="1" smtClean="0">
                <a:solidFill>
                  <a:srgbClr val="000099"/>
                </a:solidFill>
              </a:rPr>
              <a:t>обговаривают </a:t>
            </a:r>
            <a:r>
              <a:rPr lang="ru-RU" sz="2400" smtClean="0">
                <a:solidFill>
                  <a:srgbClr val="000099"/>
                </a:solidFill>
              </a:rPr>
              <a:t>с детьми простые финансовые вопросы, </a:t>
            </a:r>
            <a:r>
              <a:rPr lang="ru-RU" sz="2400" b="1" smtClean="0">
                <a:solidFill>
                  <a:srgbClr val="000099"/>
                </a:solidFill>
              </a:rPr>
              <a:t>но не перекладывают</a:t>
            </a:r>
            <a:r>
              <a:rPr lang="ru-RU" sz="2400" smtClean="0">
                <a:solidFill>
                  <a:srgbClr val="000099"/>
                </a:solidFill>
              </a:rPr>
              <a:t> на детские плечи болезненные проблемы! </a:t>
            </a:r>
          </a:p>
          <a:p>
            <a:pPr eaLnBrk="1" hangingPunct="1">
              <a:lnSpc>
                <a:spcPct val="90000"/>
              </a:lnSpc>
            </a:pPr>
            <a:endParaRPr lang="ru-RU" sz="2000" smtClean="0">
              <a:solidFill>
                <a:srgbClr val="000099"/>
              </a:solidFill>
            </a:endParaRPr>
          </a:p>
        </p:txBody>
      </p:sp>
      <p:pic>
        <p:nvPicPr>
          <p:cNvPr id="18436" name="Picture 7" descr="j0356789"/>
          <p:cNvPicPr>
            <a:picLocks noGrp="1" noChangeAspect="1" noChangeArrowheads="1" noCrop="1"/>
          </p:cNvPicPr>
          <p:nvPr>
            <p:ph sz="quarter" idx="1"/>
          </p:nvPr>
        </p:nvPicPr>
        <p:blipFill>
          <a:blip r:embed="rId4" cstate="screen"/>
          <a:srcRect/>
          <a:stretch>
            <a:fillRect/>
          </a:stretch>
        </p:blipFill>
        <p:spPr>
          <a:xfrm>
            <a:off x="0" y="5076825"/>
            <a:ext cx="1166813" cy="1277938"/>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idx="4294967295"/>
          </p:nvPr>
        </p:nvSpPr>
        <p:spPr>
          <a:xfrm>
            <a:off x="457200" y="274638"/>
            <a:ext cx="8229600" cy="1476375"/>
          </a:xfrm>
        </p:spPr>
        <p:txBody>
          <a:bodyPr/>
          <a:lstStyle/>
          <a:p>
            <a:pPr eaLnBrk="1" hangingPunct="1"/>
            <a:r>
              <a:rPr lang="ru-RU" sz="4000" b="1" smtClean="0">
                <a:solidFill>
                  <a:schemeClr val="folHlink"/>
                </a:solidFill>
              </a:rPr>
              <a:t>Формирование экономической грамотности на уроках математики</a:t>
            </a:r>
          </a:p>
        </p:txBody>
      </p:sp>
      <p:sp>
        <p:nvSpPr>
          <p:cNvPr id="19458" name="Rectangle 4"/>
          <p:cNvSpPr>
            <a:spLocks noGrp="1"/>
          </p:cNvSpPr>
          <p:nvPr>
            <p:ph type="body" sz="half" idx="4294967295"/>
          </p:nvPr>
        </p:nvSpPr>
        <p:spPr>
          <a:xfrm>
            <a:off x="149225" y="1851025"/>
            <a:ext cx="8539163" cy="3644900"/>
          </a:xfrm>
        </p:spPr>
        <p:txBody>
          <a:bodyPr/>
          <a:lstStyle/>
          <a:p>
            <a:pPr>
              <a:lnSpc>
                <a:spcPct val="90000"/>
              </a:lnSpc>
            </a:pPr>
            <a:r>
              <a:rPr lang="ru-RU" sz="2000" smtClean="0">
                <a:solidFill>
                  <a:srgbClr val="000066"/>
                </a:solidFill>
              </a:rPr>
              <a:t>Является одним из факторов обеспечения, улучшения и ускорения социальной адаптации учащихся и их интеграции в общество. </a:t>
            </a:r>
          </a:p>
          <a:p>
            <a:pPr>
              <a:lnSpc>
                <a:spcPct val="90000"/>
              </a:lnSpc>
            </a:pPr>
            <a:r>
              <a:rPr lang="ru-RU" sz="2000" smtClean="0">
                <a:solidFill>
                  <a:srgbClr val="000066"/>
                </a:solidFill>
              </a:rPr>
              <a:t>Эти знания я формирую  на своих уроках посредством решения арифметических задач, условия которых максимально приближаю к жизненным ситуациям. </a:t>
            </a:r>
          </a:p>
          <a:p>
            <a:pPr>
              <a:lnSpc>
                <a:spcPct val="90000"/>
              </a:lnSpc>
            </a:pPr>
            <a:r>
              <a:rPr lang="ru-RU" sz="2000" smtClean="0">
                <a:solidFill>
                  <a:srgbClr val="000066"/>
                </a:solidFill>
              </a:rPr>
              <a:t>В ходе решения задач я знакомлю учащихся с такими сферами жизни как работа, совершение покупок, разнообразными денежными расчётами.</a:t>
            </a:r>
          </a:p>
          <a:p>
            <a:pPr>
              <a:lnSpc>
                <a:spcPct val="90000"/>
              </a:lnSpc>
            </a:pPr>
            <a:r>
              <a:rPr lang="ru-RU" sz="2000" smtClean="0">
                <a:solidFill>
                  <a:srgbClr val="000066"/>
                </a:solidFill>
              </a:rPr>
              <a:t>Решение данных задач будет способствовать облегчению применения полученных знаний при решении конкретных практических задач, с которыми они встретятся в повседневной жизни.</a:t>
            </a:r>
          </a:p>
        </p:txBody>
      </p:sp>
      <p:pic>
        <p:nvPicPr>
          <p:cNvPr id="19459" name="Picture 6" descr="j0251064"/>
          <p:cNvPicPr>
            <a:picLocks noGrp="1" noChangeAspect="1" noChangeArrowheads="1"/>
          </p:cNvPicPr>
          <p:nvPr>
            <p:ph sz="half" idx="4294967295"/>
          </p:nvPr>
        </p:nvPicPr>
        <p:blipFill>
          <a:blip r:embed="rId3" cstate="screen"/>
          <a:srcRect/>
          <a:stretch>
            <a:fillRect/>
          </a:stretch>
        </p:blipFill>
        <p:spPr>
          <a:xfrm>
            <a:off x="7507288" y="4662488"/>
            <a:ext cx="1257300" cy="1530350"/>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57200" y="274638"/>
            <a:ext cx="8229600" cy="1392237"/>
          </a:xfrm>
        </p:spPr>
        <p:txBody>
          <a:bodyPr/>
          <a:lstStyle/>
          <a:p>
            <a:pPr eaLnBrk="1" hangingPunct="1"/>
            <a:r>
              <a:rPr lang="ru-RU" sz="4000" b="1" smtClean="0">
                <a:solidFill>
                  <a:srgbClr val="660066"/>
                </a:solidFill>
              </a:rPr>
              <a:t>Как научить ребенка понимать стоимость денег?</a:t>
            </a:r>
          </a:p>
        </p:txBody>
      </p:sp>
      <p:sp>
        <p:nvSpPr>
          <p:cNvPr id="20482" name="Rectangle 3"/>
          <p:cNvSpPr>
            <a:spLocks noGrp="1"/>
          </p:cNvSpPr>
          <p:nvPr>
            <p:ph type="body" sz="half" idx="1"/>
          </p:nvPr>
        </p:nvSpPr>
        <p:spPr>
          <a:xfrm>
            <a:off x="647700" y="1968500"/>
            <a:ext cx="7883525" cy="4157663"/>
          </a:xfrm>
        </p:spPr>
        <p:txBody>
          <a:bodyPr/>
          <a:lstStyle/>
          <a:p>
            <a:pPr eaLnBrk="1" hangingPunct="1"/>
            <a:r>
              <a:rPr lang="ru-RU" sz="2800" smtClean="0">
                <a:solidFill>
                  <a:srgbClr val="000099"/>
                </a:solidFill>
              </a:rPr>
              <a:t>Если </a:t>
            </a:r>
            <a:r>
              <a:rPr lang="ru-RU" sz="2800" b="1" smtClean="0">
                <a:solidFill>
                  <a:srgbClr val="000099"/>
                </a:solidFill>
              </a:rPr>
              <a:t>папа уважительно относится к вкладу мамы</a:t>
            </a:r>
            <a:r>
              <a:rPr lang="ru-RU" sz="2800" smtClean="0">
                <a:solidFill>
                  <a:srgbClr val="000099"/>
                </a:solidFill>
              </a:rPr>
              <a:t> в семейный бюджет, </a:t>
            </a:r>
          </a:p>
          <a:p>
            <a:pPr eaLnBrk="1" hangingPunct="1">
              <a:buFont typeface="Arial" charset="0"/>
              <a:buNone/>
            </a:pPr>
            <a:endParaRPr lang="ru-RU" sz="2800" smtClean="0">
              <a:solidFill>
                <a:srgbClr val="000099"/>
              </a:solidFill>
            </a:endParaRPr>
          </a:p>
          <a:p>
            <a:pPr eaLnBrk="1" hangingPunct="1"/>
            <a:r>
              <a:rPr lang="ru-RU" sz="2800" smtClean="0">
                <a:solidFill>
                  <a:srgbClr val="000099"/>
                </a:solidFill>
              </a:rPr>
              <a:t>а </a:t>
            </a:r>
            <a:r>
              <a:rPr lang="ru-RU" sz="2800" b="1" smtClean="0">
                <a:solidFill>
                  <a:srgbClr val="000099"/>
                </a:solidFill>
              </a:rPr>
              <a:t>мама в свою очередь ценит папины усилия</a:t>
            </a:r>
            <a:r>
              <a:rPr lang="ru-RU" sz="2800" smtClean="0">
                <a:solidFill>
                  <a:srgbClr val="000099"/>
                </a:solidFill>
              </a:rPr>
              <a:t>, то привить ребенку уважение к их труду и деньгам </a:t>
            </a:r>
            <a:r>
              <a:rPr lang="ru-RU" sz="2800" b="1" smtClean="0">
                <a:solidFill>
                  <a:srgbClr val="000099"/>
                </a:solidFill>
              </a:rPr>
              <a:t>совсем несложно. </a:t>
            </a:r>
          </a:p>
          <a:p>
            <a:pPr eaLnBrk="1" hangingPunct="1"/>
            <a:endParaRPr lang="ru-RU" sz="2800" b="1" smtClean="0">
              <a:solidFill>
                <a:srgbClr val="000099"/>
              </a:solidFill>
            </a:endParaRPr>
          </a:p>
        </p:txBody>
      </p:sp>
      <p:pic>
        <p:nvPicPr>
          <p:cNvPr id="20483" name="Picture 5" descr="j0307730"/>
          <p:cNvPicPr>
            <a:picLocks noGrp="1" noChangeAspect="1" noChangeArrowheads="1"/>
          </p:cNvPicPr>
          <p:nvPr>
            <p:ph sz="half" idx="2"/>
          </p:nvPr>
        </p:nvPicPr>
        <p:blipFill>
          <a:blip r:embed="rId3" cstate="screen"/>
          <a:srcRect/>
          <a:stretch>
            <a:fillRect/>
          </a:stretch>
        </p:blipFill>
        <p:spPr>
          <a:xfrm>
            <a:off x="5938838" y="4468813"/>
            <a:ext cx="2603500" cy="169862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pPr eaLnBrk="1" hangingPunct="1"/>
            <a:r>
              <a:rPr lang="ru-RU" sz="4000" b="1" smtClean="0"/>
              <a:t>   </a:t>
            </a:r>
            <a:r>
              <a:rPr lang="ru-RU" sz="4000" b="1" smtClean="0">
                <a:solidFill>
                  <a:schemeClr val="folHlink"/>
                </a:solidFill>
              </a:rPr>
              <a:t>Здоровое отношение к деньгам</a:t>
            </a:r>
          </a:p>
        </p:txBody>
      </p:sp>
      <p:sp>
        <p:nvSpPr>
          <p:cNvPr id="21506" name="Rectangle 3"/>
          <p:cNvSpPr>
            <a:spLocks noGrp="1"/>
          </p:cNvSpPr>
          <p:nvPr>
            <p:ph type="body" sz="half" idx="1"/>
          </p:nvPr>
        </p:nvSpPr>
        <p:spPr>
          <a:xfrm>
            <a:off x="457200" y="2063750"/>
            <a:ext cx="8027988" cy="4062413"/>
          </a:xfrm>
        </p:spPr>
        <p:txBody>
          <a:bodyPr/>
          <a:lstStyle/>
          <a:p>
            <a:pPr eaLnBrk="1" hangingPunct="1">
              <a:buFont typeface="Arial" charset="0"/>
              <a:buNone/>
            </a:pPr>
            <a:r>
              <a:rPr lang="ru-RU" sz="2800" smtClean="0"/>
              <a:t>    </a:t>
            </a:r>
            <a:r>
              <a:rPr lang="ru-RU" sz="2800" smtClean="0">
                <a:solidFill>
                  <a:srgbClr val="006666"/>
                </a:solidFill>
              </a:rPr>
              <a:t>Это умение отделить</a:t>
            </a:r>
            <a:r>
              <a:rPr lang="ru-RU" sz="2800" b="1" smtClean="0">
                <a:solidFill>
                  <a:srgbClr val="006666"/>
                </a:solidFill>
              </a:rPr>
              <a:t> главное </a:t>
            </a:r>
            <a:r>
              <a:rPr lang="ru-RU" sz="2800" smtClean="0">
                <a:solidFill>
                  <a:srgbClr val="006666"/>
                </a:solidFill>
              </a:rPr>
              <a:t>от </a:t>
            </a:r>
            <a:r>
              <a:rPr lang="ru-RU" sz="2800" b="1" smtClean="0">
                <a:solidFill>
                  <a:srgbClr val="006666"/>
                </a:solidFill>
              </a:rPr>
              <a:t>второстепенного</a:t>
            </a:r>
            <a:r>
              <a:rPr lang="ru-RU" sz="2800" smtClean="0">
                <a:solidFill>
                  <a:srgbClr val="006666"/>
                </a:solidFill>
              </a:rPr>
              <a:t>.</a:t>
            </a:r>
            <a:r>
              <a:rPr lang="ru-RU" sz="2800" b="1" smtClean="0">
                <a:solidFill>
                  <a:srgbClr val="006666"/>
                </a:solidFill>
              </a:rPr>
              <a:t> </a:t>
            </a:r>
          </a:p>
          <a:p>
            <a:pPr eaLnBrk="1" hangingPunct="1">
              <a:buFont typeface="Arial" charset="0"/>
              <a:buNone/>
            </a:pPr>
            <a:r>
              <a:rPr lang="ru-RU" sz="2800" smtClean="0">
                <a:solidFill>
                  <a:srgbClr val="006666"/>
                </a:solidFill>
              </a:rPr>
              <a:t>	Если у родителей деньги не стали </a:t>
            </a:r>
            <a:r>
              <a:rPr lang="ru-RU" sz="2800" b="1" smtClean="0">
                <a:solidFill>
                  <a:srgbClr val="006666"/>
                </a:solidFill>
              </a:rPr>
              <a:t>самоцелью, наваждением</a:t>
            </a:r>
            <a:r>
              <a:rPr lang="ru-RU" sz="2800" smtClean="0">
                <a:solidFill>
                  <a:srgbClr val="006666"/>
                </a:solidFill>
              </a:rPr>
              <a:t>, постоянной </a:t>
            </a:r>
            <a:r>
              <a:rPr lang="ru-RU" sz="2800" b="1" smtClean="0">
                <a:solidFill>
                  <a:srgbClr val="006666"/>
                </a:solidFill>
              </a:rPr>
              <a:t>темой для разговоров</a:t>
            </a:r>
            <a:r>
              <a:rPr lang="ru-RU" sz="2800" smtClean="0">
                <a:solidFill>
                  <a:srgbClr val="006666"/>
                </a:solidFill>
              </a:rPr>
              <a:t>, то, скорее всего, и в жизни ребенка они станут занимать строго отведенное для них место.</a:t>
            </a:r>
          </a:p>
          <a:p>
            <a:pPr eaLnBrk="1" hangingPunct="1"/>
            <a:endParaRPr lang="ru-RU" sz="2800" smtClean="0">
              <a:solidFill>
                <a:srgbClr val="006666"/>
              </a:solidFill>
            </a:endParaRPr>
          </a:p>
        </p:txBody>
      </p:sp>
      <p:pic>
        <p:nvPicPr>
          <p:cNvPr id="21507" name="Picture 6" descr="j0282993"/>
          <p:cNvPicPr>
            <a:picLocks noGrp="1" noChangeAspect="1" noChangeArrowheads="1" noCrop="1"/>
          </p:cNvPicPr>
          <p:nvPr>
            <p:ph sz="half" idx="2"/>
          </p:nvPr>
        </p:nvPicPr>
        <p:blipFill>
          <a:blip r:embed="rId3" cstate="screen"/>
          <a:srcRect/>
          <a:stretch>
            <a:fillRect/>
          </a:stretch>
        </p:blipFill>
        <p:spPr>
          <a:xfrm>
            <a:off x="6816725" y="1471613"/>
            <a:ext cx="1741488" cy="1492250"/>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pPr eaLnBrk="1" hangingPunct="1"/>
            <a:r>
              <a:rPr lang="ru-RU" b="1" smtClean="0"/>
              <a:t>  </a:t>
            </a:r>
            <a:r>
              <a:rPr lang="ru-RU" b="1" smtClean="0">
                <a:solidFill>
                  <a:schemeClr val="folHlink"/>
                </a:solidFill>
              </a:rPr>
              <a:t>Трезвое отношение к деньгам</a:t>
            </a:r>
          </a:p>
        </p:txBody>
      </p:sp>
      <p:sp>
        <p:nvSpPr>
          <p:cNvPr id="22530" name="Rectangle 3"/>
          <p:cNvSpPr>
            <a:spLocks noGrp="1"/>
          </p:cNvSpPr>
          <p:nvPr>
            <p:ph type="body" sz="half" idx="1"/>
          </p:nvPr>
        </p:nvSpPr>
        <p:spPr>
          <a:xfrm>
            <a:off x="457200" y="1600200"/>
            <a:ext cx="8134350" cy="4525963"/>
          </a:xfrm>
        </p:spPr>
        <p:txBody>
          <a:bodyPr/>
          <a:lstStyle/>
          <a:p>
            <a:pPr eaLnBrk="1" hangingPunct="1">
              <a:buFont typeface="Arial" charset="0"/>
              <a:buNone/>
            </a:pPr>
            <a:r>
              <a:rPr lang="ru-RU" sz="2800" smtClean="0"/>
              <a:t>    </a:t>
            </a:r>
            <a:r>
              <a:rPr lang="ru-RU" sz="2400" smtClean="0">
                <a:solidFill>
                  <a:srgbClr val="000099"/>
                </a:solidFill>
              </a:rPr>
              <a:t>Это спокойное </a:t>
            </a:r>
            <a:r>
              <a:rPr lang="ru-RU" sz="2400" b="1" smtClean="0">
                <a:solidFill>
                  <a:srgbClr val="000099"/>
                </a:solidFill>
              </a:rPr>
              <a:t>умение распределить бюджет</a:t>
            </a:r>
            <a:r>
              <a:rPr lang="ru-RU" sz="2400" smtClean="0">
                <a:solidFill>
                  <a:srgbClr val="000099"/>
                </a:solidFill>
              </a:rPr>
              <a:t> так, чтобы полностью удовлетворить главные нужды семьи и совместными усилиями решить, на что потратить оставшиеся деньги</a:t>
            </a:r>
          </a:p>
          <a:p>
            <a:pPr eaLnBrk="1" hangingPunct="1">
              <a:buFont typeface="Arial" charset="0"/>
              <a:buNone/>
            </a:pPr>
            <a:endParaRPr lang="ru-RU" sz="2400" smtClean="0">
              <a:solidFill>
                <a:srgbClr val="000099"/>
              </a:solidFill>
            </a:endParaRPr>
          </a:p>
          <a:p>
            <a:pPr eaLnBrk="1" hangingPunct="1">
              <a:buFont typeface="Arial" charset="0"/>
              <a:buNone/>
            </a:pPr>
            <a:r>
              <a:rPr lang="ru-RU" sz="2400" smtClean="0">
                <a:solidFill>
                  <a:srgbClr val="000099"/>
                </a:solidFill>
              </a:rPr>
              <a:t>    Трезвое отношение к деньгам </a:t>
            </a:r>
            <a:r>
              <a:rPr lang="ru-RU" sz="2400" b="1" u="sng" smtClean="0">
                <a:solidFill>
                  <a:srgbClr val="000099"/>
                </a:solidFill>
              </a:rPr>
              <a:t>приходит в процессе проб и ошибок, заблуждений и расплат за ошибки.</a:t>
            </a:r>
          </a:p>
          <a:p>
            <a:pPr eaLnBrk="1" hangingPunct="1"/>
            <a:endParaRPr lang="ru-RU" sz="2400" b="1" smtClean="0">
              <a:solidFill>
                <a:srgbClr val="000099"/>
              </a:solidFill>
            </a:endParaRPr>
          </a:p>
        </p:txBody>
      </p:sp>
      <p:pic>
        <p:nvPicPr>
          <p:cNvPr id="22531" name="Picture 5" descr="j0410957"/>
          <p:cNvPicPr>
            <a:picLocks noGrp="1" noChangeAspect="1" noChangeArrowheads="1"/>
          </p:cNvPicPr>
          <p:nvPr>
            <p:ph sz="half" idx="2"/>
          </p:nvPr>
        </p:nvPicPr>
        <p:blipFill>
          <a:blip r:embed="rId3" cstate="screen"/>
          <a:srcRect/>
          <a:stretch>
            <a:fillRect/>
          </a:stretch>
        </p:blipFill>
        <p:spPr>
          <a:xfrm>
            <a:off x="6161088" y="4270375"/>
            <a:ext cx="2982912" cy="2224088"/>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pPr eaLnBrk="1" hangingPunct="1"/>
            <a:r>
              <a:rPr lang="ru-RU" b="1" smtClean="0"/>
              <a:t>   </a:t>
            </a:r>
            <a:r>
              <a:rPr lang="ru-RU" b="1" smtClean="0">
                <a:solidFill>
                  <a:schemeClr val="folHlink"/>
                </a:solidFill>
              </a:rPr>
              <a:t>Честное отношение к деньгам</a:t>
            </a:r>
          </a:p>
        </p:txBody>
      </p:sp>
      <p:sp>
        <p:nvSpPr>
          <p:cNvPr id="23554" name="Rectangle 3"/>
          <p:cNvSpPr>
            <a:spLocks noGrp="1"/>
          </p:cNvSpPr>
          <p:nvPr>
            <p:ph type="body" sz="half" idx="1"/>
          </p:nvPr>
        </p:nvSpPr>
        <p:spPr>
          <a:xfrm>
            <a:off x="457200" y="2074863"/>
            <a:ext cx="7412038" cy="4051300"/>
          </a:xfrm>
        </p:spPr>
        <p:txBody>
          <a:bodyPr/>
          <a:lstStyle/>
          <a:p>
            <a:pPr eaLnBrk="1" hangingPunct="1">
              <a:lnSpc>
                <a:spcPct val="80000"/>
              </a:lnSpc>
              <a:buFont typeface="Arial" charset="0"/>
              <a:buNone/>
            </a:pPr>
            <a:r>
              <a:rPr lang="ru-RU" sz="2400" smtClean="0"/>
              <a:t>     </a:t>
            </a:r>
            <a:r>
              <a:rPr lang="ru-RU" sz="2400" smtClean="0">
                <a:solidFill>
                  <a:srgbClr val="006666"/>
                </a:solidFill>
              </a:rPr>
              <a:t>Это когда каждый член семьи умеет пойти на компромисс, учесть не только свои пожелания, но и интересы остальных, отложить покупку, согласиться на более скромную вещь. </a:t>
            </a:r>
          </a:p>
          <a:p>
            <a:pPr eaLnBrk="1" hangingPunct="1">
              <a:lnSpc>
                <a:spcPct val="80000"/>
              </a:lnSpc>
              <a:buFont typeface="Arial" charset="0"/>
              <a:buNone/>
            </a:pPr>
            <a:endParaRPr lang="ru-RU" sz="2400" smtClean="0">
              <a:solidFill>
                <a:srgbClr val="006666"/>
              </a:solidFill>
            </a:endParaRPr>
          </a:p>
          <a:p>
            <a:pPr eaLnBrk="1" hangingPunct="1">
              <a:lnSpc>
                <a:spcPct val="80000"/>
              </a:lnSpc>
              <a:buFont typeface="Arial" charset="0"/>
              <a:buNone/>
            </a:pPr>
            <a:r>
              <a:rPr lang="ru-RU" sz="2400" smtClean="0">
                <a:solidFill>
                  <a:srgbClr val="006666"/>
                </a:solidFill>
              </a:rPr>
              <a:t>	Если ваш ребенок видит, </a:t>
            </a:r>
            <a:r>
              <a:rPr lang="ru-RU" sz="2400" b="1" smtClean="0">
                <a:solidFill>
                  <a:srgbClr val="006666"/>
                </a:solidFill>
              </a:rPr>
              <a:t>что каждый "семейный совет по финансовому вопросу" заканчивается тем, что кто-то один неизменно убеждает остальных в том, что его нужды самые насущные и срочные</a:t>
            </a:r>
            <a:r>
              <a:rPr lang="ru-RU" sz="2400" smtClean="0">
                <a:solidFill>
                  <a:srgbClr val="006666"/>
                </a:solidFill>
              </a:rPr>
              <a:t>, то ваш ребенок, скорее всего, будет разгневан и раздосадован</a:t>
            </a:r>
            <a:r>
              <a:rPr lang="ru-RU" sz="2400" u="sng" smtClean="0">
                <a:solidFill>
                  <a:srgbClr val="006666"/>
                </a:solidFill>
              </a:rPr>
              <a:t>.</a:t>
            </a:r>
            <a:r>
              <a:rPr lang="ru-RU" sz="2400" smtClean="0">
                <a:solidFill>
                  <a:srgbClr val="006666"/>
                </a:solidFill>
              </a:rPr>
              <a:t> Он ощутит свое бессилие, свою "второсортность".</a:t>
            </a:r>
          </a:p>
          <a:p>
            <a:pPr eaLnBrk="1" hangingPunct="1">
              <a:lnSpc>
                <a:spcPct val="80000"/>
              </a:lnSpc>
            </a:pPr>
            <a:endParaRPr lang="ru-RU" sz="2400" smtClean="0">
              <a:solidFill>
                <a:srgbClr val="006666"/>
              </a:solidFill>
            </a:endParaRPr>
          </a:p>
        </p:txBody>
      </p:sp>
      <p:pic>
        <p:nvPicPr>
          <p:cNvPr id="23555" name="Picture 5" descr="j0303414"/>
          <p:cNvPicPr>
            <a:picLocks noGrp="1" noChangeAspect="1" noChangeArrowheads="1" noCrop="1"/>
          </p:cNvPicPr>
          <p:nvPr>
            <p:ph sz="half" idx="2"/>
          </p:nvPr>
        </p:nvPicPr>
        <p:blipFill>
          <a:blip r:embed="rId3" cstate="screen"/>
          <a:srcRect/>
          <a:stretch>
            <a:fillRect/>
          </a:stretch>
        </p:blipFill>
        <p:spPr>
          <a:xfrm>
            <a:off x="7796213" y="1368425"/>
            <a:ext cx="1114425" cy="904875"/>
          </a:xfrm>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математика - 22">
  <a:themeElements>
    <a:clrScheme name="математика - 2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математика - 2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математика - 2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Marketing Plan</Template>
  <TotalTime>925</TotalTime>
  <Words>5206</Words>
  <Application>Microsoft Office PowerPoint</Application>
  <PresentationFormat>Екран (4:3)</PresentationFormat>
  <Paragraphs>473</Paragraphs>
  <Slides>32</Slides>
  <Notes>32</Notes>
  <HiddenSlides>0</HiddenSlides>
  <MMClips>0</MMClips>
  <ScaleCrop>false</ScaleCrop>
  <HeadingPairs>
    <vt:vector size="4" baseType="variant">
      <vt:variant>
        <vt:lpstr>Тема</vt:lpstr>
      </vt:variant>
      <vt:variant>
        <vt:i4>1</vt:i4>
      </vt:variant>
      <vt:variant>
        <vt:lpstr>Заголовки слайдів</vt:lpstr>
      </vt:variant>
      <vt:variant>
        <vt:i4>32</vt:i4>
      </vt:variant>
    </vt:vector>
  </HeadingPairs>
  <TitlesOfParts>
    <vt:vector size="33" baseType="lpstr">
      <vt:lpstr>математика - 22</vt:lpstr>
      <vt:lpstr>Дети и деньги</vt:lpstr>
      <vt:lpstr>Что ребенок должен знать о деньгах?</vt:lpstr>
      <vt:lpstr>Нужно ли обсуждать с детьми финансовые вопросы?</vt:lpstr>
      <vt:lpstr>Этапы включения детей в обсуждение финансовых вопросов:</vt:lpstr>
      <vt:lpstr>Формирование экономической грамотности на уроках математики</vt:lpstr>
      <vt:lpstr>Как научить ребенка понимать стоимость денег?</vt:lpstr>
      <vt:lpstr>   Здоровое отношение к деньгам</vt:lpstr>
      <vt:lpstr>  Трезвое отношение к деньгам</vt:lpstr>
      <vt:lpstr>   Честное отношение к деньгам</vt:lpstr>
      <vt:lpstr>Презентація PowerPoint</vt:lpstr>
      <vt:lpstr>Анкетирование детей</vt:lpstr>
      <vt:lpstr>Нужно ли давать ребёнку деньги за то, чтобы он делал уборку в доме ? </vt:lpstr>
      <vt:lpstr>Советы психологов:</vt:lpstr>
      <vt:lpstr>Советы психологов:</vt:lpstr>
      <vt:lpstr>Нужно ли давать ребёнку  деньги за отметки в школе? </vt:lpstr>
      <vt:lpstr>Совет психологов:</vt:lpstr>
      <vt:lpstr>Нужно ли требовать отчёта о потраченной сумме?</vt:lpstr>
      <vt:lpstr>Советы психологов:</vt:lpstr>
      <vt:lpstr>Нужно ли играть в игры с деньгами, чтобы научить ими пользоваться? </vt:lpstr>
      <vt:lpstr>Совет психологов:</vt:lpstr>
      <vt:lpstr>   С какого возраста и сколько давать денег на карманные расходы?</vt:lpstr>
      <vt:lpstr>Важно помнить, что:</vt:lpstr>
      <vt:lpstr>Важно помнить, что:</vt:lpstr>
      <vt:lpstr>На что он будет тратить свои деньги? </vt:lpstr>
      <vt:lpstr>Лишать ли карманных денег за проступки?</vt:lpstr>
      <vt:lpstr>  Как правильно поощрять своего ребёнка?</vt:lpstr>
      <vt:lpstr>Как правильно поощрять своего ребёнка?</vt:lpstr>
      <vt:lpstr>Презентація PowerPoint</vt:lpstr>
      <vt:lpstr>Итак, вы набрали:</vt:lpstr>
      <vt:lpstr>Счастье не в деньгах...</vt:lpstr>
      <vt:lpstr>       Оцените собрание:</vt:lpstr>
      <vt:lpstr>Презентація PowerPoint</vt:lpstr>
    </vt:vector>
  </TitlesOfParts>
  <Company>Дом</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Дети и деньги</dc:title>
  <dc:creator>User</dc:creator>
  <cp:lastModifiedBy>LEGION</cp:lastModifiedBy>
  <cp:revision>20</cp:revision>
  <dcterms:created xsi:type="dcterms:W3CDTF">2009-09-03T18:32:38Z</dcterms:created>
  <dcterms:modified xsi:type="dcterms:W3CDTF">2016-01-04T08:16:26Z</dcterms:modified>
</cp:coreProperties>
</file>