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7523D-3580-4EA2-9416-8FBDEA2082B8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C8227-F8A5-4CE0-87AE-EC83D805E64C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4904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Инфраструктурный комплекс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Состав комплекса. Роль транспорта</a:t>
            </a:r>
          </a:p>
          <a:p>
            <a:r>
              <a:rPr lang="ru-RU" smtClean="0"/>
              <a:t>МКОУ СОШ с.Верхазовка</a:t>
            </a:r>
          </a:p>
          <a:p>
            <a:r>
              <a:rPr lang="ru-RU" smtClean="0"/>
              <a:t>Учитель географии Хабибуллина В.Г.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Инфраструктурный комплекс</a:t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Состав комплекса. Роль транспорта</a:t>
            </a:r>
          </a:p>
          <a:p>
            <a:r>
              <a:rPr lang="ru-RU" smtClean="0"/>
              <a:t>МКОУ СОШ с.Верхазовка</a:t>
            </a:r>
          </a:p>
          <a:p>
            <a:r>
              <a:rPr lang="ru-RU" smtClean="0"/>
              <a:t>Учитель географии Хабибуллина В.Г.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3522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Коммуникационная система</a:t>
            </a:r>
          </a:p>
          <a:p>
            <a:r>
              <a:rPr lang="ru-RU" smtClean="0"/>
              <a:t> Коммуникационная система охватывает транспорт и связь. </a:t>
            </a:r>
          </a:p>
          <a:p>
            <a:endParaRPr lang="ru-RU" smtClean="0"/>
          </a:p>
          <a:p>
            <a:r>
              <a:rPr lang="ru-RU" smtClean="0"/>
              <a:t> Ее главная задача — перемещение в пространстве людей, информации, энергии и различных грузов.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Коммуникационная система</a:t>
            </a:r>
          </a:p>
          <a:p>
            <a:r>
              <a:rPr lang="ru-RU" smtClean="0"/>
              <a:t> Коммуникационная система охватывает транспорт и связь. </a:t>
            </a:r>
          </a:p>
          <a:p>
            <a:endParaRPr lang="ru-RU" smtClean="0"/>
          </a:p>
          <a:p>
            <a:r>
              <a:rPr lang="ru-RU" smtClean="0"/>
              <a:t> Ее главная задача — перемещение в пространстве людей, информации, энергии и различных грузов.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819070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Транспорт</a:t>
            </a:r>
          </a:p>
          <a:p>
            <a:r>
              <a:rPr lang="ru-RU" smtClean="0"/>
              <a:t>Все виды транспорта делятся на две группы. Те из них, которые могут перевозить и различные грузы, и людей, называются универсальными. Специализированные виды транспорта перемещают лишь определенные грузы (нефть, газ, электроэнергию). (Приведите примеры универсальных и специализированных видов транспорта.) </a:t>
            </a:r>
          </a:p>
          <a:p>
            <a:endParaRPr lang="ru-RU" smtClean="0"/>
          </a:p>
          <a:p>
            <a:r>
              <a:rPr lang="ru-RU" smtClean="0"/>
              <a:t>Основная задача транспорта — надежно связывать между собой отдельные звенья хозяйства и районы страны. Какой-либо один вид транспорта решить эту задачу не может. Поэтому все виды транспорта взаимодействуют и дополняют друг друга, образуя транспортную систему.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Транспорт</a:t>
            </a:r>
          </a:p>
          <a:p>
            <a:r>
              <a:rPr lang="ru-RU" smtClean="0"/>
              <a:t>Все виды транспорта делятся на две группы. Те из них, которые могут перевозить и различные грузы, и людей, называются универсальными. Специализированные виды транспорта перемещают лишь определенные грузы (нефть, газ, электроэнергию). (Приведите примеры универсальных и специализированных видов транспорта.) </a:t>
            </a:r>
          </a:p>
          <a:p>
            <a:endParaRPr lang="ru-RU" smtClean="0"/>
          </a:p>
          <a:p>
            <a:r>
              <a:rPr lang="ru-RU" smtClean="0"/>
              <a:t>Основная задача транспорта — надежно связывать между собой отдельные звенья хозяйства и районы страны. Какой-либо один вид транспорта решить эту задачу не может. Поэтому все виды транспорта взаимодействуют и дополняют друг друга, образуя транспортную систему.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77313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Транспортная система</a:t>
            </a:r>
          </a:p>
          <a:p>
            <a:r>
              <a:rPr lang="ru-RU" smtClean="0"/>
              <a:t>Транспортная система — совокупность всех видов транспорта, объединенных между собой транспортными узлами, т. е. пунктами, в которых сходятся несколько видов транспорта и осуществляется обмен грузов между ними. </a:t>
            </a:r>
          </a:p>
          <a:p>
            <a:r>
              <a:rPr lang="ru-RU" smtClean="0"/>
              <a:t>В России несколько сотен транспортных узлов разных типов (рис. 60). Крупнейший из них — Москва. 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Транспортная система</a:t>
            </a:r>
          </a:p>
          <a:p>
            <a:r>
              <a:rPr lang="ru-RU" smtClean="0"/>
              <a:t>Транспортная система — совокупность всех видов транспорта, объединенных между собой транспортными узлами, т. е. пунктами, в которых сходятся несколько видов транспорта и осуществляется обмен грузов между ними. </a:t>
            </a:r>
          </a:p>
          <a:p>
            <a:r>
              <a:rPr lang="ru-RU" smtClean="0"/>
              <a:t>В России несколько сотен транспортных узлов разных типов (рис. 60). Крупнейший из них — Москва. 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1997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Работа транспорта</a:t>
            </a:r>
          </a:p>
          <a:p>
            <a:r>
              <a:rPr lang="ru-RU" smtClean="0"/>
              <a:t>Роль различных видов транспорта в транспортной системе определяется их долей в работе транспорта. Работа транспорта оценивается несколькими показателями: </a:t>
            </a:r>
          </a:p>
          <a:p>
            <a:r>
              <a:rPr lang="ru-RU" smtClean="0"/>
              <a:t>1) количеством перевезенных грузов (млн т) и пассажиров (млн чел.); </a:t>
            </a:r>
          </a:p>
          <a:p>
            <a:r>
              <a:rPr lang="ru-RU" smtClean="0"/>
              <a:t>2) грузо- и пассажи- рооборотом (табл. 34, 35).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Работа транспорта</a:t>
            </a:r>
          </a:p>
          <a:p>
            <a:r>
              <a:rPr lang="ru-RU" smtClean="0"/>
              <a:t>Роль различных видов транспорта в транспортной системе определяется их долей в работе транспорта. Работа транспорта оценивается несколькими показателями: </a:t>
            </a:r>
          </a:p>
          <a:p>
            <a:r>
              <a:rPr lang="ru-RU" smtClean="0"/>
              <a:t>1) количеством перевезенных грузов (млн т) и пассажиров (млн чел.); </a:t>
            </a:r>
          </a:p>
          <a:p>
            <a:r>
              <a:rPr lang="ru-RU" smtClean="0"/>
              <a:t>2) грузо- и пассажи- рооборотом (табл. 34, 35).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93783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Грузооборот</a:t>
            </a:r>
          </a:p>
          <a:p>
            <a:r>
              <a:rPr lang="ru-RU" smtClean="0"/>
              <a:t>Грузооборот (т • км) — произведение количества перевезенного груза (т) на дальность его перевозки (км).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Грузооборот</a:t>
            </a:r>
          </a:p>
          <a:p>
            <a:r>
              <a:rPr lang="ru-RU" smtClean="0"/>
              <a:t>Грузооборот (т • км) — произведение количества перевезенного груза (т) на дальность его перевозки (км).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44502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Пассажирооборот</a:t>
            </a:r>
          </a:p>
          <a:p>
            <a:r>
              <a:rPr lang="ru-RU" smtClean="0"/>
              <a:t>Грузооборот (п • км) — произведение количества перевезенных пассажиров (п) на дальность его перевозки (км).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Пассажирооборот</a:t>
            </a:r>
          </a:p>
          <a:p>
            <a:r>
              <a:rPr lang="ru-RU" smtClean="0"/>
              <a:t>Грузооборот (п • км) — произведение количества перевезенных пассажиров (п) на дальность его перевозки (км).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8467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При выборе вида транспорта обычно учитывают себестоимость и скорость транспортировки, грузоподъемность и влияние природных условий на его работу.</a:t>
            </a:r>
          </a:p>
          <a:p>
            <a:endParaRPr lang="ru-RU" smtClean="0"/>
          </a:p>
          <a:p>
            <a:r>
              <a:rPr lang="ru-RU" smtClean="0"/>
              <a:t>? Подумайте, как влияют природные условия на работу различных видов транспорта.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При выборе вида транспорта обычно учитывают себестоимость и скорость транспортировки, грузоподъемность и влияние природных условий на его работу.</a:t>
            </a:r>
          </a:p>
          <a:p>
            <a:endParaRPr lang="ru-RU" smtClean="0"/>
          </a:p>
          <a:p>
            <a:r>
              <a:rPr lang="ru-RU" smtClean="0"/>
              <a:t>? Подумайте, как влияют природные условия на работу различных видов транспорта.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1371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Себестоимость перевозок по отдельным видам транспорта очень сильно различается. Грузы дешевле всего перевозить морем. Но скорость этих перевозок невысока (25—35 км/ч). </a:t>
            </a:r>
          </a:p>
          <a:p>
            <a:endParaRPr lang="ru-RU" smtClean="0"/>
          </a:p>
          <a:p>
            <a:r>
              <a:rPr lang="ru-RU" smtClean="0"/>
              <a:t>Второй по экономичности транспорт — железнодорожный. Он всего на 30% дороже морского, но примерно в 2 раза быстрее. </a:t>
            </a:r>
          </a:p>
          <a:p>
            <a:endParaRPr lang="ru-RU" smtClean="0"/>
          </a:p>
          <a:p>
            <a:r>
              <a:rPr lang="ru-RU" smtClean="0"/>
              <a:t>Автомобильные перевозки почти в 15 раз дороже морских и в 10 раз — железнодорожных. </a:t>
            </a:r>
          </a:p>
          <a:p>
            <a:endParaRPr lang="ru-RU" smtClean="0"/>
          </a:p>
          <a:p>
            <a:r>
              <a:rPr lang="ru-RU" smtClean="0"/>
              <a:t>Самый дорогой, но и самый быстрый вид транспорта — авиационный. </a:t>
            </a:r>
          </a:p>
          <a:p>
            <a:endParaRPr lang="ru-RU" smtClean="0"/>
          </a:p>
          <a:p>
            <a:r>
              <a:rPr lang="ru-RU" smtClean="0"/>
              <a:t>Наиболее дешевый вид пассажирских перевозок — автобусами.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Себестоимость перевозок по отдельным видам транспорта очень сильно различается. Грузы дешевле всего перевозить морем. Но скорость этих перевозок невысока (25—35 км/ч). </a:t>
            </a:r>
          </a:p>
          <a:p>
            <a:endParaRPr lang="ru-RU" smtClean="0"/>
          </a:p>
          <a:p>
            <a:r>
              <a:rPr lang="ru-RU" smtClean="0"/>
              <a:t>Второй по экономичности транспорт — железнодорожный. Он всего на 30% дороже морского, но примерно в 2 раза быстрее. </a:t>
            </a:r>
          </a:p>
          <a:p>
            <a:endParaRPr lang="ru-RU" smtClean="0"/>
          </a:p>
          <a:p>
            <a:r>
              <a:rPr lang="ru-RU" smtClean="0"/>
              <a:t>Автомобильные перевозки почти в 15 раз дороже морских и в 10 раз — железнодорожных. </a:t>
            </a:r>
          </a:p>
          <a:p>
            <a:endParaRPr lang="ru-RU" smtClean="0"/>
          </a:p>
          <a:p>
            <a:r>
              <a:rPr lang="ru-RU" smtClean="0"/>
              <a:t>Самый дорогой, но и самый быстрый вид транспорта — авиационный. </a:t>
            </a:r>
          </a:p>
          <a:p>
            <a:endParaRPr lang="ru-RU" smtClean="0"/>
          </a:p>
          <a:p>
            <a:r>
              <a:rPr lang="ru-RU" smtClean="0"/>
              <a:t>Наиболее дешевый вид пассажирских перевозок — автобусами.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17721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Влияние транспорта на географию населения и хозяйства</a:t>
            </a:r>
          </a:p>
          <a:p>
            <a:r>
              <a:rPr lang="ru-RU" smtClean="0"/>
              <a:t>Транспорт оказывает огромное влияние на географию населения и хозяйства. (Подтвердите это примерами по картам атласа.) Населенные пункты тяготеют к транспортным путям ради экономии времени. Затраты рабочего и личного времени у людей, живущих вблизи магистралей, намного ниже, чем в удаленных от них поселениях. (Почему? Приведите примеры.) Перемещение грузов по транспортным магистралям изменяет их стоимость. Величина транспортных затрат в общей стоимости продукции влияет на размещение предприятий (табл. 36).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Влияние транспорта на географию населения и хозяйства</a:t>
            </a:r>
          </a:p>
          <a:p>
            <a:r>
              <a:rPr lang="ru-RU" smtClean="0"/>
              <a:t>Транспорт оказывает огромное влияние на географию населения и хозяйства. (Подтвердите это примерами по картам атласа.) Населенные пункты тяготеют к транспортным путям ради экономии времени. Затраты рабочего и личного времени у людей, живущих вблизи магистралей, намного ниже, чем в удаленных от них поселениях. (Почему? Приведите примеры.) Перемещение грузов по транспортным магистралям изменяет их стоимость. Величина транспортных затрат в общей стоимости продукции влияет на размещение предприятий (табл. 36).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58641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6689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Запись в тетради</a:t>
            </a:r>
          </a:p>
          <a:p>
            <a:endParaRPr lang="ru-RU" smtClean="0"/>
          </a:p>
          <a:p>
            <a:r>
              <a:rPr lang="ru-RU" smtClean="0"/>
              <a:t>ИНФРАСТРУКТУРА  (от лат. Infra – ниже , structura -  строение, расположение) – это совокупность сооружений, зданий, систем, служб, необходимых для нормального функционирования и обеспечения повседневной жизни населения.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Запись в тетради</a:t>
            </a:r>
          </a:p>
          <a:p>
            <a:endParaRPr lang="ru-RU" smtClean="0"/>
          </a:p>
          <a:p>
            <a:r>
              <a:rPr lang="ru-RU" smtClean="0"/>
              <a:t>ИНФРАСТРУКТУРА  (от лат. Infra – ниже , structura -  строение, расположение) – это совокупность сооружений, зданий, систем, служб, необходимых для нормального функционирования и обеспечения повседневной жизни населения.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12748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Вопросы и задания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</a:t>
            </a:r>
          </a:p>
          <a:p>
            <a:r>
              <a:rPr lang="ru-RU" smtClean="0"/>
              <a:t>1.    Какие отрасли входят в состав инфраструктурного комплекса?</a:t>
            </a:r>
          </a:p>
          <a:p>
            <a:r>
              <a:rPr lang="ru-RU" smtClean="0"/>
              <a:t>2.    Какова роль транспорта в экономике России?</a:t>
            </a:r>
          </a:p>
          <a:p>
            <a:r>
              <a:rPr lang="ru-RU" smtClean="0"/>
              <a:t>3.    Какие виды транспорта образуют транспортную систему?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Вопросы и задания</a:t>
            </a:r>
            <a:br>
              <a:rPr lang="ru-RU" smtClean="0"/>
            </a:br>
            <a:endParaRPr lang="ru-RU" smtClean="0"/>
          </a:p>
          <a:p>
            <a:r>
              <a:rPr lang="ru-RU" smtClean="0"/>
              <a:t> </a:t>
            </a:r>
          </a:p>
          <a:p>
            <a:r>
              <a:rPr lang="ru-RU" smtClean="0"/>
              <a:t>1.    Какие отрасли входят в состав инфраструктурного комплекса?</a:t>
            </a:r>
          </a:p>
          <a:p>
            <a:r>
              <a:rPr lang="ru-RU" smtClean="0"/>
              <a:t>2.    Какова роль транспорта в экономике России?</a:t>
            </a:r>
          </a:p>
          <a:p>
            <a:r>
              <a:rPr lang="ru-RU" smtClean="0"/>
              <a:t>3.    Какие виды транспорта образуют транспортную систему?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22003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Внимание! Проблема!</a:t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Практически все звенья российской инфраструктуры сейчас находятся в глубоком кризисе. </a:t>
            </a:r>
          </a:p>
          <a:p>
            <a:endParaRPr lang="ru-RU" smtClean="0"/>
          </a:p>
          <a:p>
            <a:r>
              <a:rPr lang="ru-RU" smtClean="0"/>
              <a:t>Почти 1/3 железных и 1/6 автомобильных дорог нуждаются в серьезном ремонте. Плохие дороги резко снижают скорость движения автомобилей и поездов, увеличивают расход топлива. </a:t>
            </a:r>
          </a:p>
          <a:p>
            <a:endParaRPr lang="ru-RU" smtClean="0"/>
          </a:p>
          <a:p>
            <a:r>
              <a:rPr lang="ru-RU" smtClean="0"/>
              <a:t>Ежегодные потери из-за плохих дорог оцениваются примерно в 120 млрд рублей. Нуждаются в модернизации все морские порты. Снижается число аэродромов. Остро нуждается в жилье почти 1/3 населения страны. Во многих российских городах и поселках городского типа нет водопровода и канализации, 50% сельских населенных пунктов не имеют ни одного стационарного телефона. Износ водопроводов составляет 40%, а тепловых сетей — 60%. </a:t>
            </a:r>
          </a:p>
          <a:p>
            <a:endParaRPr lang="ru-RU" smtClean="0"/>
          </a:p>
          <a:p>
            <a:r>
              <a:rPr lang="ru-RU" smtClean="0"/>
              <a:t>Изношенная инфраструктура не только снижает эффективность всего хозяйства, но и создает угрозу для жизни населения. Быстро реконструировать инфраструктурный комплекс невозможно, поскольку отдельные его элементы довольно дорогостоящи.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Внимание! Проблема!</a:t>
            </a:r>
            <a:br>
              <a:rPr lang="ru-RU" smtClean="0"/>
            </a:br>
            <a:endParaRPr lang="ru-RU" smtClean="0"/>
          </a:p>
          <a:p>
            <a:endParaRPr lang="ru-RU" smtClean="0"/>
          </a:p>
          <a:p>
            <a:r>
              <a:rPr lang="ru-RU" smtClean="0"/>
              <a:t>Практически все звенья российской инфраструктуры сейчас находятся в глубоком кризисе. </a:t>
            </a:r>
          </a:p>
          <a:p>
            <a:endParaRPr lang="ru-RU" smtClean="0"/>
          </a:p>
          <a:p>
            <a:r>
              <a:rPr lang="ru-RU" smtClean="0"/>
              <a:t>Почти 1/3 железных и 1/6 автомобильных дорог нуждаются в серьезном ремонте. Плохие дороги резко снижают скорость движения автомобилей и поездов, увеличивают расход топлива. </a:t>
            </a:r>
          </a:p>
          <a:p>
            <a:endParaRPr lang="ru-RU" smtClean="0"/>
          </a:p>
          <a:p>
            <a:r>
              <a:rPr lang="ru-RU" smtClean="0"/>
              <a:t>Ежегодные потери из-за плохих дорог оцениваются примерно в 120 млрд рублей. Нуждаются в модернизации все морские порты. Снижается число аэродромов. Остро нуждается в жилье почти 1/3 населения страны. Во многих российских городах и поселках городского типа нет водопровода и канализации, 50% сельских населенных пунктов не имеют ни одного стационарного телефона. Износ водопроводов составляет 40%, а тепловых сетей — 60%. </a:t>
            </a:r>
          </a:p>
          <a:p>
            <a:endParaRPr lang="ru-RU" smtClean="0"/>
          </a:p>
          <a:p>
            <a:r>
              <a:rPr lang="ru-RU" smtClean="0"/>
              <a:t>Изношенная инфраструктура не только снижает эффективность всего хозяйства, но и создает угрозу для жизни населения. Быстро реконструировать инфраструктурный комплекс невозможно, поскольку отдельные его элементы довольно дорогостоящи.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82158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Инфраструктурный комплекс объединяет отрасли хозяйства, производящие разнообразные услуги (рис. 59). Этим он отличается от всех других межотраслевых комплексов.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Инфраструктурный комплекс объединяет отрасли хозяйства, производящие разнообразные услуги (рис. 59). Этим он отличается от всех других межотраслевых комплексов.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5574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УСЛУГА – вид деятельности…</a:t>
            </a:r>
          </a:p>
          <a:p>
            <a:r>
              <a:rPr lang="ru-RU" smtClean="0"/>
              <a:t>Услуга — особый вид продукции. Она потребляется не в виде вещи, а в качестве деятельности. Услуги бывают разными по своему характеру, широте круга потребителей и периодичности потребления</a:t>
            </a:r>
          </a:p>
          <a:p>
            <a:r>
              <a:rPr lang="ru-RU" smtClean="0"/>
              <a:t>Жизнь современного общества трудно себе представить без услуг. Они обеспечивают нормальную работу промышленности, сельского хозяйства и других звеньев экономики, определяют качество жизни населения. Однако роль инфраструктурного комплекса определяется не только этим.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УСЛУГА – вид деятельности…</a:t>
            </a:r>
          </a:p>
          <a:p>
            <a:r>
              <a:rPr lang="ru-RU" smtClean="0"/>
              <a:t>Услуга — особый вид продукции. Она потребляется не в виде вещи, а в качестве деятельности. Услуги бывают разными по своему характеру, широте круга потребителей и периодичности потребления</a:t>
            </a:r>
          </a:p>
          <a:p>
            <a:r>
              <a:rPr lang="ru-RU" smtClean="0"/>
              <a:t>Жизнь современного общества трудно себе представить без услуг. Они обеспечивают нормальную работу промышленности, сельского хозяйства и других звеньев экономики, определяют качество жизни населения. Однако роль инфраструктурного комплекса определяется не только этим.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615258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Рассмотрите классификации услуг (табл. 31, 32)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Рассмотрите классификации услуг (табл. 31, 32)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3127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Освоение и использование любой территории невозможны без соответствующей инфраструктуры: жилых и производственных зданий, дорог, водопроводов, линий электропередачи и пр. При этом чем лучше освоена территория, тем больше на ней разнообразных инфраструктурных сооружений. Например, в наиболее развитом районе страны — Центральном — инфраструктурой занято 10% территории. А на Дальнем Востоке — только 0,5% территории. Затраты на создание инфраструктуры, как правило, очень велики. Например, 1 км современной автомобильной магистрали стоит около 1 млн долл. Но экономить на этих затратах нельзя, так как это в результате приводит к гораздо большим потерям.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Освоение и использование любой территории невозможны без соответствующей инфраструктуры: жилых и производственных зданий, дорог, водопроводов, линий электропередачи и пр. При этом чем лучше освоена территория, тем больше на ней разнообразных инфраструктурных сооружений. Например, в наиболее развитом районе страны — Центральном — инфраструктурой занято 10% территории. А на Дальнем Востоке — только 0,5% территории. Затраты на создание инфраструктуры, как правило, очень велики. Например, 1 км современной автомобильной магистрали стоит около 1 млн долл. Но экономить на этих затратах нельзя, так как это в результате приводит к гораздо большим потерям.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2294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России развитию инфраструктурного комплекса долгое время не уделялось должного внимания. Вопреки мировой практике он считался второстепенным подразделением хозяйства. Поэтому его доля в экономике России намного ниже, чем в развитых странах мира (табл. 33), а в самом комплексе накопилось много сложных проблем.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России развитию инфраструктурного комплекса долгое время не уделялось должного внимания. Вопреки мировой практике он считался второстепенным подразделением хозяйства. Поэтому его доля в экономике России намного ниже, чем в развитых странах мира (табл. 33), а в самом комплексе накопилось много сложных проблем.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1150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9374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СОСТАВ инфраструктурного комплекса</a:t>
            </a:r>
          </a:p>
          <a:p>
            <a:r>
              <a:rPr lang="ru-RU" smtClean="0"/>
              <a:t>1) Коммуникационная система(транспорт и связь), которую часто называют производственной инфраструктурой; 2) сфера обслуживания (торговля, общественное питание, культура, искусство, наука, образование и пр.) -  социальная инфраструктура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СОСТАВ инфраструктурного комплекса</a:t>
            </a:r>
          </a:p>
          <a:p>
            <a:r>
              <a:rPr lang="ru-RU" smtClean="0"/>
              <a:t>1) Коммуникационная система(транспорт и связь), которую часто называют производственной инфраструктурой; 2) сфера обслуживания (торговля, общественное питание, культура, искусство, наука, образование и пр.) -  социальная инфраструктура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7458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534678-8544-44D9-88F1-C1DB1190F2F4}" type="datetime1">
              <a:rPr lang="ru-RU" smtClean="0"/>
              <a:t>04.01.2016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03A59D-6659-44E6-8577-8808CF244EE6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B51E9C9-4956-4F47-94AD-1F69D3FB501C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55F628-91BB-469E-83FE-DBF60B7222C3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4B1C00-82FD-4433-8FFF-2B7BD4E8FBD7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9EDCE9-6CA6-49DB-B1A0-F7BFB438174C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F896B4-4337-4C5E-9E28-8893B4EBEEC1}" type="datetime1">
              <a:rPr lang="ru-RU" smtClean="0"/>
              <a:t>04.01.2016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0E48EAC-AE11-43A4-A9B8-8678C00B8367}" type="datetime1">
              <a:rPr lang="ru-RU" smtClean="0"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7D2D9F-673D-4736-BA67-900DBDCEAFCE}" type="datetime1">
              <a:rPr lang="ru-RU" smtClean="0"/>
              <a:t>04.01.2016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4165E3-541A-47FC-BA19-0CFA2388D270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95D0E2-7584-438D-8F48-D953CF1ECD36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2C351D0-3397-4A6C-A026-F9C218992FBF}" type="datetime1">
              <a:rPr lang="ru-RU" smtClean="0"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79AB946-09CF-4BD8-9284-14E244604C8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plit orient="vert"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142984"/>
            <a:ext cx="5105400" cy="225858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Инфраструктурный комплекс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/>
              <a:t>Состав комплекса. Роль транспорта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557214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МКОУ СОШ с.Верхазовка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Учитель географии Хабибуллина В.Г.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Коммуникационная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 Коммуникационная система охватывает транспорт и связь. </a:t>
            </a:r>
          </a:p>
          <a:p>
            <a:endParaRPr lang="ru-RU" sz="3600" dirty="0" smtClean="0">
              <a:solidFill>
                <a:srgbClr val="C00000"/>
              </a:solidFill>
            </a:endParaRPr>
          </a:p>
          <a:p>
            <a:r>
              <a:rPr lang="ru-RU" sz="3600" dirty="0" smtClean="0">
                <a:solidFill>
                  <a:srgbClr val="C00000"/>
                </a:solidFill>
              </a:rPr>
              <a:t> Ее главная задача — перемещение в пространстве людей, информации, энергии и различных грузов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239000" cy="50984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Все виды транспорта делятся на две группы. Те из них, которые могут перевозить и различные грузы, и людей, называются универсальными. Специализированные виды транспорта перемещают лишь определенные грузы (нефть, газ, электроэнергию). (Приведите примеры универсальных и специализированных видов транспорта.) </a:t>
            </a:r>
          </a:p>
          <a:p>
            <a:endParaRPr lang="ru-RU" dirty="0" smtClean="0"/>
          </a:p>
          <a:p>
            <a:r>
              <a:rPr lang="ru-RU" dirty="0" smtClean="0"/>
              <a:t>Основная задача транспорта — надежно связывать между собой отдельные звенья хозяйства и районы страны. Какой-либо один вид транспорта решить эту задачу не может. Поэтому все виды транспорта взаимодействуют и дополняют друг друга, образуя транспортную систему.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pPr algn="ctr"/>
            <a:r>
              <a:rPr lang="ru-RU" dirty="0" smtClean="0"/>
              <a:t>Транспортная система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Транспортная система — совокупность всех видов транспорта, объединенных между собой транспортными узлами, т. е. пунктами, в которых сходятся несколько видов транспорта и осуществляется обмен грузов между ними. </a:t>
            </a:r>
          </a:p>
          <a:p>
            <a:pPr>
              <a:buNone/>
            </a:pPr>
            <a:r>
              <a:rPr lang="ru-RU" sz="2800" dirty="0" smtClean="0"/>
              <a:t>В России несколько сотен транспортных узлов разных типов (рис. 60). Крупнейший из них — Москва. </a:t>
            </a:r>
          </a:p>
          <a:p>
            <a:endParaRPr lang="ru-RU" sz="2800" dirty="0" smtClean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транспорта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Роль различных видов транспорта в транспортной системе определяется их долей в работе транспорта. Работа транспорта оценивается несколькими показателями: </a:t>
            </a:r>
          </a:p>
          <a:p>
            <a:r>
              <a:rPr lang="ru-RU" sz="2800" dirty="0" smtClean="0"/>
              <a:t>1) количеством перевезенных грузов (</a:t>
            </a:r>
            <a:r>
              <a:rPr lang="ru-RU" sz="2800" dirty="0" err="1" smtClean="0"/>
              <a:t>млн</a:t>
            </a:r>
            <a:r>
              <a:rPr lang="ru-RU" sz="2800" dirty="0" smtClean="0"/>
              <a:t> т) и пассажиров (</a:t>
            </a:r>
            <a:r>
              <a:rPr lang="ru-RU" sz="2800" dirty="0" err="1" smtClean="0"/>
              <a:t>млн</a:t>
            </a:r>
            <a:r>
              <a:rPr lang="ru-RU" sz="2800" dirty="0" smtClean="0"/>
              <a:t> чел.); </a:t>
            </a:r>
          </a:p>
          <a:p>
            <a:r>
              <a:rPr lang="ru-RU" sz="2800" dirty="0" smtClean="0"/>
              <a:t>2) </a:t>
            </a:r>
            <a:r>
              <a:rPr lang="ru-RU" sz="2800" dirty="0" err="1" smtClean="0"/>
              <a:t>грузо</a:t>
            </a:r>
            <a:r>
              <a:rPr lang="ru-RU" sz="2800" dirty="0" smtClean="0"/>
              <a:t>- и пассажи- </a:t>
            </a:r>
            <a:r>
              <a:rPr lang="ru-RU" sz="2800" dirty="0" err="1" smtClean="0"/>
              <a:t>рооборотом</a:t>
            </a:r>
            <a:r>
              <a:rPr lang="ru-RU" sz="2800" dirty="0" smtClean="0"/>
              <a:t> (табл. 34, 35).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Грузооборот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239000" cy="5241314"/>
          </a:xfrm>
        </p:spPr>
        <p:txBody>
          <a:bodyPr/>
          <a:lstStyle/>
          <a:p>
            <a:r>
              <a:rPr lang="ru-RU" sz="2400" dirty="0" smtClean="0"/>
              <a:t>Грузооборот (т • км) — произведение количества перевезенного груза (т) на дальность его перевозки (км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571744"/>
            <a:ext cx="735811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Пассажирооборот</a:t>
            </a:r>
            <a:endParaRPr lang="ru-RU" dirty="0"/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54" y="2214554"/>
            <a:ext cx="754454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1214422"/>
            <a:ext cx="7429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Грузооборот (</a:t>
            </a:r>
            <a:r>
              <a:rPr lang="ru-RU" dirty="0" err="1" smtClean="0"/>
              <a:t>п</a:t>
            </a:r>
            <a:r>
              <a:rPr lang="ru-RU" dirty="0" smtClean="0"/>
              <a:t> • км) — произведение количества перевезенных пассажиров (</a:t>
            </a:r>
            <a:r>
              <a:rPr lang="ru-RU" dirty="0" err="1" smtClean="0"/>
              <a:t>п</a:t>
            </a:r>
            <a:r>
              <a:rPr lang="ru-RU" dirty="0" smtClean="0"/>
              <a:t>) на дальность его перевозки (км).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/>
          <a:lstStyle/>
          <a:p>
            <a:r>
              <a:rPr lang="ru-RU" dirty="0" smtClean="0"/>
              <a:t>При выборе вида транспорта обычно учитывают себестоимость и скорость транспортировки, грузоподъемность и влияние природных условий на его работу.</a:t>
            </a:r>
          </a:p>
          <a:p>
            <a:endParaRPr lang="ru-RU" dirty="0" smtClean="0"/>
          </a:p>
          <a:p>
            <a:r>
              <a:rPr lang="ru-RU" dirty="0" smtClean="0"/>
              <a:t>? </a:t>
            </a:r>
            <a:r>
              <a:rPr lang="ru-RU" b="1" i="1" dirty="0" smtClean="0">
                <a:solidFill>
                  <a:srgbClr val="C00000"/>
                </a:solidFill>
              </a:rPr>
              <a:t>Подумайте, как влияют природные условия на работу различных видов транспорта.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Себестоимость перевозок по отдельным видам транспорта очень сильно различается. Грузы дешевле всего перевозить морем. Но скорость этих перевозок невысока (25—35 км/ч). </a:t>
            </a:r>
          </a:p>
          <a:p>
            <a:endParaRPr lang="ru-RU" dirty="0" smtClean="0"/>
          </a:p>
          <a:p>
            <a:r>
              <a:rPr lang="ru-RU" dirty="0" smtClean="0"/>
              <a:t>Второй по экономичности транспорт — железнодорожный. Он всего на 30% дороже морского, но примерно в 2 раза быстрее. </a:t>
            </a:r>
          </a:p>
          <a:p>
            <a:endParaRPr lang="ru-RU" dirty="0" smtClean="0"/>
          </a:p>
          <a:p>
            <a:r>
              <a:rPr lang="ru-RU" dirty="0" smtClean="0"/>
              <a:t>Автомобильные перевозки почти в 15 раз дороже морских и в 10 раз — железнодорожных. </a:t>
            </a:r>
          </a:p>
          <a:p>
            <a:endParaRPr lang="ru-RU" dirty="0" smtClean="0"/>
          </a:p>
          <a:p>
            <a:r>
              <a:rPr lang="ru-RU" dirty="0" smtClean="0"/>
              <a:t>Самый дорогой, но и самый быстрый вид транспорта — авиационный. </a:t>
            </a:r>
          </a:p>
          <a:p>
            <a:endParaRPr lang="ru-RU" dirty="0" smtClean="0"/>
          </a:p>
          <a:p>
            <a:r>
              <a:rPr lang="ru-RU" dirty="0" smtClean="0"/>
              <a:t>Наиболее дешевый вид пассажирских перевозок — автобусами.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Влияние транспорта на географию населения и хозяйства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Транспорт оказывает огромное влияние на географию населения и хозяйства. (Подтвердите это примерами по картам атласа.) Населенные пункты тяготеют к транспортным путям ради экономии времени. Затраты рабочего и личного времени у людей, живущих вблизи магистралей, намного ниже, чем в удаленных от них поселениях. (Почему? Приведите примеры.) Перемещение грузов по транспортным магистралям изменяет их стоимость. Величина транспортных затрат в общей стоимости продукции влияет на размещение предприятий (табл. 36).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7572427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14356"/>
            <a:ext cx="6572296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Запись в тетради</a:t>
            </a:r>
          </a:p>
          <a:p>
            <a:endParaRPr lang="ru-RU" dirty="0"/>
          </a:p>
          <a:p>
            <a:r>
              <a:rPr lang="ru-RU" sz="2800" dirty="0" smtClean="0">
                <a:solidFill>
                  <a:srgbClr val="C00000"/>
                </a:solidFill>
              </a:rPr>
              <a:t>ИНФРАСТРУКТУРА </a:t>
            </a:r>
            <a:r>
              <a:rPr lang="ru-RU" sz="1600" dirty="0" smtClean="0"/>
              <a:t> </a:t>
            </a:r>
            <a:r>
              <a:rPr lang="ru-RU" sz="2800" dirty="0" smtClean="0"/>
              <a:t>(от лат. </a:t>
            </a:r>
            <a:r>
              <a:rPr lang="en-US" sz="2800" dirty="0" smtClean="0"/>
              <a:t>Infra –</a:t>
            </a:r>
            <a:r>
              <a:rPr lang="ru-RU" sz="2800" dirty="0" smtClean="0"/>
              <a:t> ниже </a:t>
            </a:r>
            <a:r>
              <a:rPr lang="en-US" sz="2800" dirty="0" smtClean="0"/>
              <a:t>,</a:t>
            </a:r>
            <a:r>
              <a:rPr lang="ru-RU" sz="2800" dirty="0" smtClean="0"/>
              <a:t> </a:t>
            </a:r>
            <a:r>
              <a:rPr lang="en-US" sz="2800" dirty="0" err="1" smtClean="0"/>
              <a:t>structura</a:t>
            </a:r>
            <a:r>
              <a:rPr lang="en-US" sz="2800" dirty="0" smtClean="0"/>
              <a:t> - </a:t>
            </a:r>
            <a:r>
              <a:rPr lang="ru-RU" sz="2800" dirty="0" smtClean="0"/>
              <a:t> строение, расположение) – это совокупность сооружений, зданий, систем, служб, необходимых для нормального функционирования и обеспечения повседневной жизни населения.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Вопросы и задания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16987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sz="3200" dirty="0" smtClean="0"/>
              <a:t>1.    Какие отрасли входят в состав инфраструктурного комплекса?</a:t>
            </a:r>
          </a:p>
          <a:p>
            <a:r>
              <a:rPr lang="ru-RU" sz="3200" dirty="0" smtClean="0"/>
              <a:t>2.    Какова роль транспорта в экономике России?</a:t>
            </a:r>
          </a:p>
          <a:p>
            <a:r>
              <a:rPr lang="ru-RU" sz="3200" dirty="0" smtClean="0"/>
              <a:t>3.    Какие виды транспорта образуют транспортную систему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72390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Внимание! Проблема!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239000" cy="5598504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4200" dirty="0" smtClean="0"/>
              <a:t>Практически все звенья российской инфраструктуры сейчас находятся в глубоком кризисе. </a:t>
            </a:r>
          </a:p>
          <a:p>
            <a:endParaRPr lang="ru-RU" sz="4200" dirty="0" smtClean="0"/>
          </a:p>
          <a:p>
            <a:r>
              <a:rPr lang="ru-RU" sz="4200" dirty="0" smtClean="0"/>
              <a:t>Почти 1/3 железных и 1/6 автомобильных дорог нуждаются в серьезном ремонте. Плохие дороги резко снижают скорость движения автомобилей и поездов, увеличивают расход топлива. </a:t>
            </a:r>
          </a:p>
          <a:p>
            <a:endParaRPr lang="ru-RU" sz="4200" dirty="0" smtClean="0"/>
          </a:p>
          <a:p>
            <a:r>
              <a:rPr lang="ru-RU" sz="4200" dirty="0" smtClean="0"/>
              <a:t>Ежегодные потери из-за плохих дорог оцениваются примерно в 120 </a:t>
            </a:r>
            <a:r>
              <a:rPr lang="ru-RU" sz="4200" dirty="0" err="1" smtClean="0"/>
              <a:t>млрд</a:t>
            </a:r>
            <a:r>
              <a:rPr lang="ru-RU" sz="4200" dirty="0" smtClean="0"/>
              <a:t> рублей. Нуждаются в модернизации все морские порты. Снижается число аэродромов. Остро нуждается в жилье почти 1/3 населения страны. Во многих российских городах и поселках городского типа нет водопровода и канализации, 50% сельских населенных пунктов не имеют ни одного стационарного телефона. Износ водопроводов составляет 40%, а тепловых сетей — 60%. </a:t>
            </a:r>
          </a:p>
          <a:p>
            <a:endParaRPr lang="ru-RU" sz="4200" dirty="0" smtClean="0"/>
          </a:p>
          <a:p>
            <a:r>
              <a:rPr lang="ru-RU" sz="4200" dirty="0" smtClean="0"/>
              <a:t>Изношенная инфраструктура не только снижает эффективность всего хозяйства, но и создает угрозу для жизни населения. Быстро реконструировать инфраструктурный комплекс невозможно, поскольку отдельные его элементы довольно дорогостоящи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Инфраструктурный комплекс объединяет отрасли хозяйства, производящие разнообразные услуги (рис. 59). Этим он отличается от всех других межотраслевых комплексов.</a:t>
            </a:r>
            <a:endParaRPr lang="ru-RU" sz="3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УСЛУГА – вид деятельности…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Услуга — особый вид продукции. Она потребляется не в виде вещи, а в качестве деятельности. Услуги бывают разными по своему характеру, широте круга потребителей и периодичности потребления</a:t>
            </a:r>
          </a:p>
          <a:p>
            <a:r>
              <a:rPr lang="ru-RU" dirty="0" smtClean="0"/>
              <a:t>Жизнь современного общества трудно себе представить без услуг. Они обеспечивают нормальную работу промышленности, сельского хозяйства и других звеньев экономики, определяют качество жизни населения. Однако роль инфраструктурного комплекса определяется не только этим.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Рассмотрите классификации услуг (табл. 31, 32)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609725"/>
            <a:ext cx="7643866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7239000" cy="609857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Освоение и использование любой территории невозможны без соответствующей инфраструктуры: жилых и производственных зданий, дорог, водопроводов, линий электропередачи и пр. При этом чем лучше освоена территория, тем больше на ней разнообразных инфраструктурных сооружений. Например, в наиболее развитом районе страны — Центральном — инфраструктурой занято 10% территории. А на Дальнем Востоке — только 0,5% территории. Затраты на создание инфраструктуры, как правило, очень велики. Например, 1 км современной автомобильной магистрали стоит около 1 </a:t>
            </a:r>
            <a:r>
              <a:rPr lang="ru-RU" dirty="0" err="1" smtClean="0"/>
              <a:t>млн</a:t>
            </a:r>
            <a:r>
              <a:rPr lang="ru-RU" dirty="0" smtClean="0"/>
              <a:t> долл. Но экономить на этих затратах нельзя, так как это в результате приводит к гораздо большим потерям.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7239000" cy="617000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России развитию инфраструктурного комплекса долгое время не уделялось должного внимания. Вопреки мировой практике он считался второстепенным подразделением хозяйства. Поэтому его доля в экономике России намного ниже, чем в развитых странах мира (табл. 33), а в самом комплексе накопилось много сложных проблем.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00042"/>
            <a:ext cx="8209775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СОСТАВ инфраструктурного комплекса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086" y="1071546"/>
            <a:ext cx="7262577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00100" y="4714884"/>
            <a:ext cx="68580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Коммуникационная система(транспорт и связь), которую часто называют производственной инфраструктурой; 2) сфера обслуживания (торговля, общественное питание, культура, искусство, наука, образование и пр.) -  социальная инфраструктура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</TotalTime>
  <Words>2647</Words>
  <Application>Microsoft Office PowerPoint</Application>
  <PresentationFormat>Екран (4:3)</PresentationFormat>
  <Paragraphs>214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2" baseType="lpstr">
      <vt:lpstr>Изящная</vt:lpstr>
      <vt:lpstr> Инфраструктурный комплекс  </vt:lpstr>
      <vt:lpstr>Презентація PowerPoint</vt:lpstr>
      <vt:lpstr>Презентація PowerPoint</vt:lpstr>
      <vt:lpstr>УСЛУГА – вид деятельности…</vt:lpstr>
      <vt:lpstr>Рассмотрите классификации услуг (табл. 31, 32)</vt:lpstr>
      <vt:lpstr>Презентація PowerPoint</vt:lpstr>
      <vt:lpstr>Презентація PowerPoint</vt:lpstr>
      <vt:lpstr>Презентація PowerPoint</vt:lpstr>
      <vt:lpstr>СОСТАВ инфраструктурного комплекса</vt:lpstr>
      <vt:lpstr>Коммуникационная система</vt:lpstr>
      <vt:lpstr>Транспорт</vt:lpstr>
      <vt:lpstr>Транспортная система</vt:lpstr>
      <vt:lpstr>Работа транспорта</vt:lpstr>
      <vt:lpstr>Грузооборот</vt:lpstr>
      <vt:lpstr>Пассажирооборот</vt:lpstr>
      <vt:lpstr>Презентація PowerPoint</vt:lpstr>
      <vt:lpstr>Презентація PowerPoint</vt:lpstr>
      <vt:lpstr>Влияние транспорта на географию населения и хозяйства</vt:lpstr>
      <vt:lpstr>Презентація PowerPoint</vt:lpstr>
      <vt:lpstr>Вопросы и задания </vt:lpstr>
      <vt:lpstr>Внимание! Проблема!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Инфраструктурный комплекс</dc:title>
  <dc:creator>Пользователь</dc:creator>
  <cp:lastModifiedBy>LEGION</cp:lastModifiedBy>
  <cp:revision>12</cp:revision>
  <dcterms:created xsi:type="dcterms:W3CDTF">2013-01-23T09:24:18Z</dcterms:created>
  <dcterms:modified xsi:type="dcterms:W3CDTF">2016-01-04T14:02:24Z</dcterms:modified>
</cp:coreProperties>
</file>