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9" r:id="rId1"/>
  </p:sldMasterIdLst>
  <p:notesMasterIdLst>
    <p:notesMasterId r:id="rId51"/>
  </p:notesMasterIdLst>
  <p:sldIdLst>
    <p:sldId id="360" r:id="rId2"/>
    <p:sldId id="256" r:id="rId3"/>
    <p:sldId id="288" r:id="rId4"/>
    <p:sldId id="289" r:id="rId5"/>
    <p:sldId id="290" r:id="rId6"/>
    <p:sldId id="292" r:id="rId7"/>
    <p:sldId id="335" r:id="rId8"/>
    <p:sldId id="336" r:id="rId9"/>
    <p:sldId id="337" r:id="rId10"/>
    <p:sldId id="338" r:id="rId11"/>
    <p:sldId id="333" r:id="rId12"/>
    <p:sldId id="340" r:id="rId13"/>
    <p:sldId id="341" r:id="rId14"/>
    <p:sldId id="343" r:id="rId15"/>
    <p:sldId id="344" r:id="rId16"/>
    <p:sldId id="345" r:id="rId17"/>
    <p:sldId id="346" r:id="rId18"/>
    <p:sldId id="350" r:id="rId19"/>
    <p:sldId id="351" r:id="rId20"/>
    <p:sldId id="349" r:id="rId21"/>
    <p:sldId id="348" r:id="rId22"/>
    <p:sldId id="293" r:id="rId23"/>
    <p:sldId id="361" r:id="rId24"/>
    <p:sldId id="362" r:id="rId25"/>
    <p:sldId id="365" r:id="rId26"/>
    <p:sldId id="366" r:id="rId27"/>
    <p:sldId id="364" r:id="rId28"/>
    <p:sldId id="367" r:id="rId29"/>
    <p:sldId id="314" r:id="rId30"/>
    <p:sldId id="323" r:id="rId31"/>
    <p:sldId id="315" r:id="rId32"/>
    <p:sldId id="327" r:id="rId33"/>
    <p:sldId id="368" r:id="rId34"/>
    <p:sldId id="372" r:id="rId35"/>
    <p:sldId id="369" r:id="rId36"/>
    <p:sldId id="334" r:id="rId37"/>
    <p:sldId id="359" r:id="rId38"/>
    <p:sldId id="302" r:id="rId39"/>
    <p:sldId id="300" r:id="rId40"/>
    <p:sldId id="352" r:id="rId41"/>
    <p:sldId id="358" r:id="rId42"/>
    <p:sldId id="301" r:id="rId43"/>
    <p:sldId id="353" r:id="rId44"/>
    <p:sldId id="355" r:id="rId45"/>
    <p:sldId id="321" r:id="rId46"/>
    <p:sldId id="319" r:id="rId47"/>
    <p:sldId id="320" r:id="rId48"/>
    <p:sldId id="329" r:id="rId49"/>
    <p:sldId id="332" r:id="rId5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69" autoAdjust="0"/>
  </p:normalViewPr>
  <p:slideViewPr>
    <p:cSldViewPr>
      <p:cViewPr varScale="1">
        <p:scale>
          <a:sx n="112" d="100"/>
          <a:sy n="112" d="100"/>
        </p:scale>
        <p:origin x="-158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CD569-2CA8-4A9E-B8B3-63A6F8C84027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B9B1C4-0901-427C-B8AC-04FAD02E1B2B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277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Модуль1.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Модуль1. 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718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10</a:t>
            </a:r>
          </a:p>
          <a:p>
            <a:r>
              <a:rPr lang="ru-RU" smtClean="0"/>
              <a:t>Амортизация – это стоимостной эквивалент величины обесценивания (износа) основного (реального) капитала за рассматриваемый период.</a:t>
            </a:r>
          </a:p>
          <a:p>
            <a:endParaRPr lang="ru-RU" smtClean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10</a:t>
            </a:r>
          </a:p>
          <a:p>
            <a:pPr eaLnBrk="1" hangingPunct="1"/>
            <a:r>
              <a:rPr lang="ru-RU" smtClean="0"/>
              <a:t>Амортизация – это стоимостной эквивалент величины обесценивания (износа) основного (реального) капитала за рассматриваемый период.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2. ВВП как основной макроэкономический показатель СНС. 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ВАЛОВОЙ ВНУТРЕННИЙ ПРОДУКТ  (Gross National Product) - это совокупная рыночная стоимость всех конечных товаров и услуг, произведенных в экономике (внутри страны) в течение одного года.</a:t>
            </a:r>
          </a:p>
          <a:p>
            <a:r>
              <a:rPr lang="ru-RU" smtClean="0"/>
              <a:t> 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2. ВВП как основной макроэкономический показатель СНС. 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ВАЛОВОЙ ВНУТРЕННИЙ ПРОДУКТ  (Gross National Product) - это совокупная рыночная стоимость всех конечных товаров и услуг, произведенных в экономике (внутри страны) в течение одного года.</a:t>
            </a:r>
          </a:p>
          <a:p>
            <a:r>
              <a:rPr lang="ru-RU" smtClean="0"/>
              <a:t> 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3932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0436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Проанализируем каждое слово этого определения ВВП</a:t>
            </a:r>
          </a:p>
          <a:p>
            <a:r>
              <a:rPr lang="ru-RU" smtClean="0"/>
              <a:t> Совокупная. ВВП - это агрегированный показатель, характеризующий общий объем производства, совокупный выпуск.</a:t>
            </a:r>
          </a:p>
          <a:p>
            <a:r>
              <a:rPr lang="ru-RU" smtClean="0"/>
              <a:t>Рыночная. В стоимость ВВП включаются только официальные рыночные сделки, т.е. которые прошли через процесс купли-продажи и были официально зарегистрированы.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Проанализируем каждое слово этого определения ВВП</a:t>
            </a:r>
          </a:p>
          <a:p>
            <a:r>
              <a:rPr lang="ru-RU" smtClean="0"/>
              <a:t> Совокупная. ВВП - это агрегированный показатель, характеризующий общий объем производства, совокупный выпуск.</a:t>
            </a:r>
          </a:p>
          <a:p>
            <a:r>
              <a:rPr lang="ru-RU" smtClean="0"/>
              <a:t>Рыночная. В стоимость ВВП включаются только официальные рыночные сделки, т.е. которые прошли через процесс купли-продажи и были официально зарегистрированы.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0292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Стоимость. ВВП измеряет совокупный объем производства в денежном выражении, т.е. в стоимостной форме, поскольку иначе невозможно сложить яблоки с дубленками, автомобилями,  компьютерами, CD-плейерами, пепси-колой и т.д. Деньги служат  измерителем стоимости всех товаров,</a:t>
            </a:r>
          </a:p>
          <a:p>
            <a:r>
              <a:rPr lang="ru-RU" smtClean="0"/>
              <a:t>Конечных. Вся продукция, производимая экономикой делится на конечную и промежуточную.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Стоимость. ВВП измеряет совокупный объем производства в денежном выражении, т.е. в стоимостной форме, поскольку иначе невозможно сложить яблоки с дубленками, автомобилями,  компьютерами, CD-плейерами, пепси-колой и т.д. Деньги служат  измерителем стоимости всех товаров,</a:t>
            </a:r>
          </a:p>
          <a:p>
            <a:r>
              <a:rPr lang="ru-RU" smtClean="0"/>
              <a:t>Конечных. Вся продукция, производимая экономикой делится на конечную и промежуточную.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1144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Конечная продукция – это продукция, которая идет в конечное потребление, и не предназначена для дальнейшей производственной переработки или перепродажи.  </a:t>
            </a:r>
          </a:p>
          <a:p>
            <a:r>
              <a:rPr lang="ru-RU" smtClean="0"/>
              <a:t>Промежуточная продукция идет в дальнейший процесс производства или перепродажу. 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Конечная продукция – это продукция, которая идет в конечное потребление, и не предназначена для дальнейшей производственной переработки или перепродажи.  </a:t>
            </a:r>
          </a:p>
          <a:p>
            <a:r>
              <a:rPr lang="ru-RU" smtClean="0"/>
              <a:t>Промежуточная продукция идет в дальнейший процесс производства или перепродажу. 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2187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Товаров и услуг. Все, что не является товаром или услугой, не включается в ВВП. </a:t>
            </a:r>
          </a:p>
          <a:p>
            <a:endParaRPr lang="ru-RU" smtClean="0"/>
          </a:p>
          <a:p>
            <a:r>
              <a:rPr lang="ru-RU" smtClean="0"/>
              <a:t>Те платежи, которые делаются не в обмен на товары и услуги, не учитываются в стоимости ВВП. </a:t>
            </a:r>
          </a:p>
          <a:p>
            <a:r>
              <a:rPr lang="ru-RU" smtClean="0"/>
              <a:t>К таким платежам относятся трансфертные выплаты и непроизводительные (финансовые) сделки.  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Товаров и услуг. Все, что не является товаром или услугой, не включается в ВВП. </a:t>
            </a:r>
          </a:p>
          <a:p>
            <a:endParaRPr lang="ru-RU" smtClean="0"/>
          </a:p>
          <a:p>
            <a:r>
              <a:rPr lang="ru-RU" smtClean="0"/>
              <a:t>Те платежи, которые делаются не в обмен на товары и услуги, не учитываются в стоимости ВВП. </a:t>
            </a:r>
          </a:p>
          <a:p>
            <a:r>
              <a:rPr lang="ru-RU" smtClean="0"/>
              <a:t>К таким платежам относятся трансфертные выплаты и непроизводительные (финансовые) сделки.  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317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Произведенных в экономике (внутри страны). Это утверждение важно для того, чтобы понять отличие показателя валового внутреннего продукта (Gross Domestic Product) - ВВП - от валового национального дохода (Gross National Product) – ВНД. </a:t>
            </a:r>
          </a:p>
          <a:p>
            <a:endParaRPr lang="ru-RU" smtClean="0"/>
          </a:p>
          <a:p>
            <a:r>
              <a:rPr lang="ru-RU" smtClean="0"/>
              <a:t>ВНД представляет собой совокупную рыночную стоимость всех конечных товаров и услуг, произведенных гражданами страны с помощью принадлежащих им, т.е. национальных факторов производства, неважно на территории данной страны или в других странах.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Произведенных в экономике (внутри страны). Это утверждение важно для того, чтобы понять отличие показателя валового внутреннего продукта (Gross Domestic Product) - ВВП - от валового национального дохода (Gross National Product) – ВНД. </a:t>
            </a:r>
          </a:p>
          <a:p>
            <a:endParaRPr lang="ru-RU" smtClean="0"/>
          </a:p>
          <a:p>
            <a:r>
              <a:rPr lang="ru-RU" smtClean="0"/>
              <a:t>ВНД представляет собой совокупную рыночную стоимость всех конечных товаров и услуг, произведенных гражданами страны с помощью принадлежащих им, т.е. национальных факторов производства, неважно на территории данной страны или в других странах.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208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    Различие между ВВП и ВНД состоит в том, на какой основе делается выборка товаров и услуг, включаемых в показатель: на основе географической принадлежности (ВВП) или на основе национальной принадлежности (ВНД).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    Различие между ВВП и ВНД состоит в том, на какой основе делается выборка товаров и услуг, включаемых в показатель: на основе географической принадлежности (ВВП) или на основе национальной принадлежности (ВНД).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1775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  <a:p>
            <a:r>
              <a:rPr lang="ru-RU" smtClean="0"/>
              <a:t>Если страна обладает полостью закрытой экономикой ВВП=ВНД.</a:t>
            </a:r>
          </a:p>
          <a:p>
            <a:r>
              <a:rPr lang="ru-RU" smtClean="0"/>
              <a:t>В случае стран с открытой экономикой разность между ВВП и ВНД образуется за счет деятельности нерезидентов на территории рассматриваемой страны и за счет деятельности резидентов за границей.</a:t>
            </a:r>
          </a:p>
          <a:p>
            <a:r>
              <a:rPr lang="ru-RU" smtClean="0"/>
              <a:t>Так, например, стоимость продукции произведенной французской компанией на территории Великобритании будет включаться в ВНД Франции и в ВВП Великобритании.</a:t>
            </a:r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ru-RU" smtClean="0"/>
          </a:p>
          <a:p>
            <a:r>
              <a:rPr lang="ru-RU" smtClean="0"/>
              <a:t>Если страна обладает полостью закрытой экономикой ВВП=ВНД.</a:t>
            </a:r>
          </a:p>
          <a:p>
            <a:r>
              <a:rPr lang="ru-RU" smtClean="0"/>
              <a:t>В случае стран с открытой экономикой разность между ВВП и ВНД образуется за счет деятельности нерезидентов на территории рассматриваемой страны и за счет деятельности резидентов за границей.</a:t>
            </a:r>
          </a:p>
          <a:p>
            <a:r>
              <a:rPr lang="ru-RU" smtClean="0"/>
              <a:t>Так, например, стоимость продукции произведенной французской компанией на территории Великобритании будет включаться в ВНД Франции и в ВВП Великобритании.</a:t>
            </a:r>
          </a:p>
        </p:txBody>
      </p:sp>
    </p:spTree>
    <p:extLst>
      <p:ext uri="{BB962C8B-B14F-4D97-AF65-F5344CB8AC3E}">
        <p14:creationId xmlns:p14="http://schemas.microsoft.com/office/powerpoint/2010/main" val="2659568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Модуль 1. Национальная экономика и общественное производство</a:t>
            </a:r>
          </a:p>
          <a:p>
            <a:endParaRPr lang="ru-RU" smtClean="0"/>
          </a:p>
          <a:p>
            <a:r>
              <a:rPr lang="ru-RU" smtClean="0"/>
              <a:t>Тема 2. Основные макроэкономические показатели дохода и продукта </a:t>
            </a:r>
          </a:p>
          <a:p>
            <a:r>
              <a:rPr lang="ru-RU" smtClean="0"/>
              <a:t>1.Измерение результатов экономической деятельности. </a:t>
            </a:r>
          </a:p>
          <a:p>
            <a:r>
              <a:rPr lang="ru-RU" smtClean="0"/>
              <a:t>2.ВВП как основной макроэкономический показатель СНС. </a:t>
            </a:r>
          </a:p>
          <a:p>
            <a:r>
              <a:rPr lang="ru-RU" smtClean="0"/>
              <a:t>3.Методы подсчета ВВП. Индексы цен.</a:t>
            </a:r>
          </a:p>
          <a:p>
            <a:r>
              <a:rPr lang="ru-RU" smtClean="0"/>
              <a:t>4. Макроэкономические показатели дохода и  продукта.</a:t>
            </a:r>
          </a:p>
          <a:p>
            <a:r>
              <a:rPr lang="ru-RU" smtClean="0"/>
              <a:t>5. Схема народнохозяйственного кругооборота (самост. изучение).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Модуль 1. Национальная экономика и общественное производство</a:t>
            </a:r>
          </a:p>
          <a:p>
            <a:endParaRPr lang="ru-RU" smtClean="0"/>
          </a:p>
          <a:p>
            <a:r>
              <a:rPr lang="ru-RU" smtClean="0"/>
              <a:t>Тема 2. Основные макроэкономические показатели дохода и продукта </a:t>
            </a:r>
          </a:p>
          <a:p>
            <a:r>
              <a:rPr lang="ru-RU" smtClean="0"/>
              <a:t>1.Измерение результатов экономической деятельности. </a:t>
            </a:r>
          </a:p>
          <a:p>
            <a:r>
              <a:rPr lang="ru-RU" smtClean="0"/>
              <a:t>2.ВВП как основной макроэкономический показатель СНС. </a:t>
            </a:r>
          </a:p>
          <a:p>
            <a:r>
              <a:rPr lang="ru-RU" smtClean="0"/>
              <a:t>3.Методы подсчета ВВП. Индексы цен.</a:t>
            </a:r>
          </a:p>
          <a:p>
            <a:r>
              <a:rPr lang="ru-RU" smtClean="0"/>
              <a:t>4. Макроэкономические показатели дохода и  продукта.</a:t>
            </a:r>
          </a:p>
          <a:p>
            <a:r>
              <a:rPr lang="ru-RU" smtClean="0"/>
              <a:t>5. Схема народнохозяйственного кругооборота (самост. изучение).</a:t>
            </a:r>
            <a:br>
              <a:rPr lang="ru-RU" smtClean="0"/>
            </a:br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1508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 течение одного года. В соответствии с этим условием все товары, произведенные в предыдущие годы, десятилетия, эпохи не учитываются при подсчете ВВП, поскольку они уже были учтены в стоимости ВВП соответствующих лет. 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 течение одного года. В соответствии с этим условием все товары, произведенные в предыдущие годы, десятилетия, эпохи не учитываются при подсчете ВВП, поскольку они уже были учтены в стоимости ВВП соответствующих лет. 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387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Валовой национальный продукт не включает</a:t>
            </a:r>
          </a:p>
          <a:p>
            <a:r>
              <a:rPr lang="ru-RU" smtClean="0"/>
              <a:t>	стоимость промежуточного продукта;</a:t>
            </a:r>
          </a:p>
          <a:p>
            <a:endParaRPr lang="ru-RU" smtClean="0"/>
          </a:p>
          <a:p>
            <a:r>
              <a:rPr lang="ru-RU" smtClean="0"/>
              <a:t>	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Валовой национальный продукт не включает</a:t>
            </a:r>
          </a:p>
          <a:p>
            <a:r>
              <a:rPr lang="ru-RU" smtClean="0"/>
              <a:t>	стоимость промежуточного продукта;</a:t>
            </a:r>
          </a:p>
          <a:p>
            <a:endParaRPr lang="ru-RU" smtClean="0"/>
          </a:p>
          <a:p>
            <a:r>
              <a:rPr lang="ru-RU" smtClean="0"/>
              <a:t>	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1970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 ВВП не включается:</a:t>
            </a:r>
          </a:p>
          <a:p>
            <a:r>
              <a:rPr lang="ru-RU" smtClean="0"/>
              <a:t>а) труд на себя (человек сам строит себе дом, вяжет свитер, ремонтирует квартиру, мастер сам себе чинит телевизор или автомобиль, парикмахер делает себе прическу);</a:t>
            </a:r>
          </a:p>
          <a:p>
            <a:r>
              <a:rPr lang="ru-RU" smtClean="0"/>
              <a:t>б) труд на безвозмездной основе (дружеская помощь соседу починить забор, приятелю сделать ремонт, знакомому довезти до аэропорта);</a:t>
            </a:r>
          </a:p>
          <a:p>
            <a:r>
              <a:rPr lang="ru-RU" smtClean="0"/>
              <a:t>в) стоимость товаров и услуг, производимых «теневой экономикой».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 ВВП не включается:</a:t>
            </a:r>
          </a:p>
          <a:p>
            <a:r>
              <a:rPr lang="ru-RU" smtClean="0"/>
              <a:t>а) труд на себя (человек сам строит себе дом, вяжет свитер, ремонтирует квартиру, мастер сам себе чинит телевизор или автомобиль, парикмахер делает себе прическу);</a:t>
            </a:r>
          </a:p>
          <a:p>
            <a:r>
              <a:rPr lang="ru-RU" smtClean="0"/>
              <a:t>б) труд на безвозмездной основе (дружеская помощь соседу починить забор, приятелю сделать ремонт, знакомому довезти до аэропорта);</a:t>
            </a:r>
          </a:p>
          <a:p>
            <a:r>
              <a:rPr lang="ru-RU" smtClean="0"/>
              <a:t>в) стоимость товаров и услуг, производимых «теневой экономикой».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9423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23</a:t>
            </a:r>
          </a:p>
          <a:p>
            <a:r>
              <a:rPr lang="ru-RU" smtClean="0"/>
              <a:t>3.Методы подсчета ВВП. Индексы цен 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ВВП:варианты подсчета</a:t>
            </a:r>
          </a:p>
          <a:p>
            <a:r>
              <a:rPr lang="ru-RU" smtClean="0"/>
              <a:t>ВВП</a:t>
            </a:r>
          </a:p>
          <a:p>
            <a:r>
              <a:rPr lang="ru-RU" smtClean="0"/>
              <a:t>По добавленной стоимости</a:t>
            </a:r>
          </a:p>
          <a:p>
            <a:r>
              <a:rPr lang="ru-RU" smtClean="0"/>
              <a:t>По расходам</a:t>
            </a:r>
          </a:p>
          <a:p>
            <a:r>
              <a:rPr lang="ru-RU" smtClean="0"/>
              <a:t>По доходам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23</a:t>
            </a:r>
          </a:p>
          <a:p>
            <a:r>
              <a:rPr lang="ru-RU" smtClean="0"/>
              <a:t>3.Методы подсчета ВВП. Индексы цен 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ВВП:варианты подсчета</a:t>
            </a:r>
          </a:p>
          <a:p>
            <a:r>
              <a:rPr lang="ru-RU" smtClean="0"/>
              <a:t>ВВП</a:t>
            </a:r>
          </a:p>
          <a:p>
            <a:r>
              <a:rPr lang="ru-RU" smtClean="0"/>
              <a:t>По добавленной стоимости</a:t>
            </a:r>
          </a:p>
          <a:p>
            <a:r>
              <a:rPr lang="ru-RU" smtClean="0"/>
              <a:t>По расходам</a:t>
            </a:r>
          </a:p>
          <a:p>
            <a:r>
              <a:rPr lang="ru-RU" smtClean="0"/>
              <a:t>По доходам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773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24</a:t>
            </a:r>
          </a:p>
          <a:p>
            <a:r>
              <a:rPr lang="ru-RU" smtClean="0"/>
              <a:t>ВВП по расходам</a:t>
            </a:r>
            <a:br>
              <a:rPr lang="ru-RU" smtClean="0"/>
            </a:br>
            <a:r>
              <a:rPr lang="ru-RU" smtClean="0"/>
              <a:t> ВВП = С + I + G + Xn</a:t>
            </a:r>
          </a:p>
          <a:p>
            <a:r>
              <a:rPr lang="ru-RU" smtClean="0"/>
              <a:t>Пропорции соответствуют данным по ВВП США, на начало ХХI века.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24</a:t>
            </a:r>
          </a:p>
          <a:p>
            <a:r>
              <a:rPr lang="ru-RU" smtClean="0"/>
              <a:t>ВВП по расходам</a:t>
            </a:r>
            <a:br>
              <a:rPr lang="ru-RU" smtClean="0"/>
            </a:br>
            <a:r>
              <a:rPr lang="ru-RU" smtClean="0"/>
              <a:t> ВВП = С + I + G + Xn</a:t>
            </a:r>
          </a:p>
          <a:p>
            <a:r>
              <a:rPr lang="ru-RU" smtClean="0"/>
              <a:t>Пропорции соответствуют данным по ВВП США, на начало ХХI века.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7994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r>
              <a:rPr lang="ru-RU" smtClean="0"/>
              <a:t>Чистый экспорт – представляет собой разницу между доходами от экспорта (export – Ex) и расходами по импорту (import - Im) страны и соответствует сальдо торгового баланса: </a:t>
            </a:r>
          </a:p>
          <a:p>
            <a:r>
              <a:rPr lang="ru-RU" smtClean="0"/>
              <a:t>  Xn = Ex – Im.</a:t>
            </a:r>
          </a:p>
          <a:p>
            <a:r>
              <a:rPr lang="ru-RU" smtClean="0"/>
              <a:t>Таким образом ВВП по расходам  = потребительские расходы (С) + валовые инвестиционные расходы  (I)  +  государственные закупки (G) + чистый экспорт (Xn)</a:t>
            </a:r>
          </a:p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r>
              <a:rPr lang="ru-RU" smtClean="0"/>
              <a:t>Чистый экспорт – представляет собой разницу между доходами от экспорта (export – Ex) и расходами по импорту (import - Im) страны и соответствует сальдо торгового баланса: </a:t>
            </a:r>
          </a:p>
          <a:p>
            <a:r>
              <a:rPr lang="ru-RU" smtClean="0"/>
              <a:t>  Xn = Ex – Im.</a:t>
            </a:r>
          </a:p>
          <a:p>
            <a:r>
              <a:rPr lang="ru-RU" smtClean="0"/>
              <a:t>Таким образом ВВП по расходам  = потребительские расходы (С) + валовые инвестиционные расходы  (I)  +  государственные закупки (G) + чистый экспорт (Xn)</a:t>
            </a:r>
          </a:p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3277719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r>
              <a:rPr lang="ru-RU" smtClean="0"/>
              <a:t>Вторым способом расчета ВВП является распределительный метод или метод расчета по доходам. </a:t>
            </a:r>
          </a:p>
          <a:p>
            <a:r>
              <a:rPr lang="ru-RU" smtClean="0"/>
              <a:t>В этом случае ВВП рассматривается как сумма доходов собственников экономических ресурсов (домохозяйств), т.е. как сумма факторных доходов.</a:t>
            </a:r>
          </a:p>
          <a:p>
            <a:r>
              <a:rPr lang="ru-RU" smtClean="0"/>
              <a:t>Факторными доходами являются: </a:t>
            </a:r>
          </a:p>
          <a:p>
            <a:r>
              <a:rPr lang="ru-RU" smtClean="0"/>
              <a:t>-заработная плата и жалование служащих ;</a:t>
            </a:r>
          </a:p>
          <a:p>
            <a:r>
              <a:rPr lang="ru-RU" smtClean="0"/>
              <a:t>-арендная плата или рента;</a:t>
            </a:r>
          </a:p>
          <a:p>
            <a:r>
              <a:rPr lang="ru-RU" smtClean="0"/>
              <a:t>-процентные платежи или процент; </a:t>
            </a:r>
          </a:p>
          <a:p>
            <a:r>
              <a:rPr lang="ru-RU" smtClean="0"/>
              <a:t>-прибыль.</a:t>
            </a:r>
          </a:p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r>
              <a:rPr lang="ru-RU" smtClean="0"/>
              <a:t>Вторым способом расчета ВВП является распределительный метод или метод расчета по доходам. </a:t>
            </a:r>
          </a:p>
          <a:p>
            <a:r>
              <a:rPr lang="ru-RU" smtClean="0"/>
              <a:t>В этом случае ВВП рассматривается как сумма доходов собственников экономических ресурсов (домохозяйств), т.е. как сумма факторных доходов.</a:t>
            </a:r>
          </a:p>
          <a:p>
            <a:r>
              <a:rPr lang="ru-RU" smtClean="0"/>
              <a:t>Факторными доходами являются: </a:t>
            </a:r>
          </a:p>
          <a:p>
            <a:r>
              <a:rPr lang="ru-RU" smtClean="0"/>
              <a:t>-заработная плата и жалование служащих ;</a:t>
            </a:r>
          </a:p>
          <a:p>
            <a:r>
              <a:rPr lang="ru-RU" smtClean="0"/>
              <a:t>-арендная плата или рента;</a:t>
            </a:r>
          </a:p>
          <a:p>
            <a:r>
              <a:rPr lang="ru-RU" smtClean="0"/>
              <a:t>-процентные платежи или процент; </a:t>
            </a:r>
          </a:p>
          <a:p>
            <a:r>
              <a:rPr lang="ru-RU" smtClean="0"/>
              <a:t>-прибыль.</a:t>
            </a:r>
          </a:p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589419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27</a:t>
            </a:r>
          </a:p>
          <a:p>
            <a:r>
              <a:rPr lang="ru-RU" smtClean="0"/>
              <a:t>ВВП по доходам</a:t>
            </a:r>
          </a:p>
          <a:p>
            <a:r>
              <a:rPr lang="ru-RU" smtClean="0"/>
              <a:t>Пропорции соответствуют данным по ВВП США  на начало ХХ1 в.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27</a:t>
            </a:r>
          </a:p>
          <a:p>
            <a:r>
              <a:rPr lang="ru-RU" smtClean="0"/>
              <a:t>ВВП по доходам</a:t>
            </a:r>
          </a:p>
          <a:p>
            <a:r>
              <a:rPr lang="ru-RU" smtClean="0"/>
              <a:t>Пропорции соответствуют данным по ВВП США  на начало ХХ1 в.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2852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r>
              <a:rPr lang="ru-RU" smtClean="0"/>
              <a:t>ВВП по доходам = заработная плата + арендная плата (рента) + процентный доход +  прибыль мелкого бизнеса(доход собственников) + прибыль корпораций + чистые косвенные налоги + амортизационные отчисления</a:t>
            </a:r>
          </a:p>
          <a:p>
            <a:r>
              <a:rPr lang="ru-RU" smtClean="0"/>
              <a:t> В итоге расчет ВВП по доходам- это сумма факторных доходов + «незаработанные доходы»-амортизационные отчисления  и косвенные налоги на бизнес .</a:t>
            </a:r>
          </a:p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r>
              <a:rPr lang="ru-RU" smtClean="0"/>
              <a:t>ВВП по доходам = заработная плата + арендная плата (рента) + процентный доход +  прибыль мелкого бизнеса(доход собственников) + прибыль корпораций + чистые косвенные налоги + амортизационные отчисления</a:t>
            </a:r>
          </a:p>
          <a:p>
            <a:r>
              <a:rPr lang="ru-RU" smtClean="0"/>
              <a:t> В итоге расчет ВВП по доходам- это сумма факторных доходов + «незаработанные доходы»-амортизационные отчисления  и косвенные налоги на бизнес .</a:t>
            </a:r>
          </a:p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38569048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  <a:p>
            <a:r>
              <a:rPr lang="ru-RU" smtClean="0"/>
              <a:t>Третьим методом расчета ВВП является суммирование добавленных стоимостей по всем отраслям и видам производств в экономике (метод расчета по добавленной стоимости). </a:t>
            </a:r>
          </a:p>
          <a:p>
            <a:endParaRPr lang="ru-RU" smtClean="0"/>
          </a:p>
          <a:p>
            <a:r>
              <a:rPr lang="ru-RU" smtClean="0"/>
              <a:t>Добавленная стоимость – это приращение стоимости; стоимость, которую добавляет фирма (отрасль)  к купленным материалам и услугам в процессе производства и реализации продукции.</a:t>
            </a:r>
          </a:p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ru-RU" smtClean="0"/>
          </a:p>
          <a:p>
            <a:r>
              <a:rPr lang="ru-RU" smtClean="0"/>
              <a:t>Третьим методом расчета ВВП является суммирование добавленных стоимостей по всем отраслям и видам производств в экономике (метод расчета по добавленной стоимости). </a:t>
            </a:r>
          </a:p>
          <a:p>
            <a:endParaRPr lang="ru-RU" smtClean="0"/>
          </a:p>
          <a:p>
            <a:r>
              <a:rPr lang="ru-RU" smtClean="0"/>
              <a:t>Добавленная стоимость – это приращение стоимости; стоимость, которую добавляет фирма (отрасль)  к купленным материалам и услугам в процессе производства и реализации продукции.</a:t>
            </a:r>
          </a:p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400366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12817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30</a:t>
            </a:r>
          </a:p>
          <a:p>
            <a:r>
              <a:rPr lang="ru-RU" smtClean="0"/>
              <a:t>Добавленная стоимость (ДС) – это разница между доходами фирмы и ее затратами</a:t>
            </a:r>
          </a:p>
          <a:p>
            <a:r>
              <a:rPr lang="ru-RU" smtClean="0"/>
              <a:t>Продукт   Доход        Затраты           ДС</a:t>
            </a:r>
          </a:p>
          <a:p>
            <a:endParaRPr lang="ru-RU" smtClean="0"/>
          </a:p>
          <a:p>
            <a:r>
              <a:rPr lang="ru-RU" smtClean="0"/>
              <a:t>Рожь                 4                    0                     4</a:t>
            </a:r>
          </a:p>
          <a:p>
            <a:r>
              <a:rPr lang="ru-RU" smtClean="0"/>
              <a:t>Мука                6                    4                     2</a:t>
            </a:r>
          </a:p>
          <a:p>
            <a:r>
              <a:rPr lang="ru-RU" smtClean="0"/>
              <a:t>Хлеб                 12                   6                    6</a:t>
            </a:r>
          </a:p>
          <a:p>
            <a:r>
              <a:rPr lang="ru-RU" smtClean="0"/>
              <a:t>В магазине      20                  12                   8</a:t>
            </a:r>
          </a:p>
          <a:p>
            <a:endParaRPr lang="ru-RU" smtClean="0"/>
          </a:p>
          <a:p>
            <a:r>
              <a:rPr lang="ru-RU" smtClean="0"/>
              <a:t>Итого              42                   22                   20        </a:t>
            </a:r>
          </a:p>
          <a:p>
            <a:endParaRPr lang="ru-RU" smtClean="0"/>
          </a:p>
          <a:p>
            <a:r>
              <a:rPr lang="ru-RU" smtClean="0"/>
              <a:t>                      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30</a:t>
            </a:r>
          </a:p>
          <a:p>
            <a:r>
              <a:rPr lang="ru-RU" smtClean="0"/>
              <a:t>Добавленная стоимость (ДС) – это разница между доходами фирмы и ее затратами</a:t>
            </a:r>
          </a:p>
          <a:p>
            <a:r>
              <a:rPr lang="ru-RU" smtClean="0"/>
              <a:t>Продукт   Доход        Затраты           ДС</a:t>
            </a:r>
          </a:p>
          <a:p>
            <a:endParaRPr lang="ru-RU" smtClean="0"/>
          </a:p>
          <a:p>
            <a:r>
              <a:rPr lang="ru-RU" smtClean="0"/>
              <a:t>Рожь                 4                    0                     4</a:t>
            </a:r>
          </a:p>
          <a:p>
            <a:r>
              <a:rPr lang="ru-RU" smtClean="0"/>
              <a:t>Мука                6                    4                     2</a:t>
            </a:r>
          </a:p>
          <a:p>
            <a:r>
              <a:rPr lang="ru-RU" smtClean="0"/>
              <a:t>Хлеб                 12                   6                    6</a:t>
            </a:r>
          </a:p>
          <a:p>
            <a:r>
              <a:rPr lang="ru-RU" smtClean="0"/>
              <a:t>В магазине      20                  12                   8</a:t>
            </a:r>
          </a:p>
          <a:p>
            <a:endParaRPr lang="ru-RU" smtClean="0"/>
          </a:p>
          <a:p>
            <a:r>
              <a:rPr lang="ru-RU" smtClean="0"/>
              <a:t>Итого              42                   22                   20        </a:t>
            </a:r>
          </a:p>
          <a:p>
            <a:endParaRPr lang="ru-RU" smtClean="0"/>
          </a:p>
          <a:p>
            <a:r>
              <a:rPr lang="ru-RU" smtClean="0"/>
              <a:t>                       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7599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    Очевидно, что величина ВВП, рассчитанная разными методами, должна быть одинаковой.</a:t>
            </a:r>
          </a:p>
          <a:p>
            <a:r>
              <a:rPr lang="ru-RU" smtClean="0"/>
              <a:t>     Теоретически такой вывод следует из того, что сумма стоимостей, добавленных каждой фирмой (на каждой стадии производства), равна стоимости конечной продукции.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    Очевидно, что величина ВВП, рассчитанная разными методами, должна быть одинаковой.</a:t>
            </a:r>
          </a:p>
          <a:p>
            <a:r>
              <a:rPr lang="ru-RU" smtClean="0"/>
              <a:t>     Теоретически такой вывод следует из того, что сумма стоимостей, добавленных каждой фирмой (на каждой стадии производства), равна стоимости конечной продукции.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55100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32</a:t>
            </a:r>
          </a:p>
          <a:p>
            <a:r>
              <a:rPr lang="ru-RU" smtClean="0"/>
              <a:t>Номинальный и реальный ВВП</a:t>
            </a:r>
          </a:p>
          <a:p>
            <a:r>
              <a:rPr lang="ru-RU" smtClean="0"/>
              <a:t>Номинальный ВВП рассчитывается в ценах текущего года.</a:t>
            </a:r>
          </a:p>
          <a:p>
            <a:r>
              <a:rPr lang="ru-RU" smtClean="0"/>
              <a:t>Реальный ВВП - в сопоставимых (т.е. постоянных, базисных)</a:t>
            </a:r>
          </a:p>
          <a:p>
            <a:r>
              <a:rPr lang="ru-RU" smtClean="0"/>
              <a:t>На номинальный ВВП оказывают влияние два процесса:</a:t>
            </a:r>
          </a:p>
          <a:p>
            <a:r>
              <a:rPr lang="ru-RU" smtClean="0"/>
              <a:t>     - динамика реального объема производства:</a:t>
            </a:r>
          </a:p>
          <a:p>
            <a:r>
              <a:rPr lang="ru-RU" smtClean="0"/>
              <a:t>     - динамика уровня цен.</a:t>
            </a:r>
          </a:p>
          <a:p>
            <a:endParaRPr lang="ru-RU" smtClean="0"/>
          </a:p>
          <a:p>
            <a:r>
              <a:rPr lang="ru-RU" smtClean="0"/>
              <a:t>Реальный ВВП рассчитывается с помощью корректировки номинального ВВП и индекс цен:</a:t>
            </a:r>
          </a:p>
          <a:p>
            <a:r>
              <a:rPr lang="ru-RU" smtClean="0"/>
              <a:t>               </a:t>
            </a:r>
          </a:p>
          <a:p>
            <a:r>
              <a:rPr lang="ru-RU" smtClean="0"/>
              <a:t>   Реальный ВВП = Номинальный ВВП / Индекс цен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32</a:t>
            </a:r>
          </a:p>
          <a:p>
            <a:r>
              <a:rPr lang="ru-RU" smtClean="0"/>
              <a:t>Номинальный и реальный ВВП</a:t>
            </a:r>
          </a:p>
          <a:p>
            <a:r>
              <a:rPr lang="ru-RU" smtClean="0"/>
              <a:t>Номинальный ВВП рассчитывается в ценах текущего года.</a:t>
            </a:r>
          </a:p>
          <a:p>
            <a:r>
              <a:rPr lang="ru-RU" smtClean="0"/>
              <a:t>Реальный ВВП - в сопоставимых (т.е. постоянных, базисных)</a:t>
            </a:r>
          </a:p>
          <a:p>
            <a:r>
              <a:rPr lang="ru-RU" smtClean="0"/>
              <a:t>На номинальный ВВП оказывают влияние два процесса:</a:t>
            </a:r>
          </a:p>
          <a:p>
            <a:r>
              <a:rPr lang="ru-RU" smtClean="0"/>
              <a:t>     - динамика реального объема производства:</a:t>
            </a:r>
          </a:p>
          <a:p>
            <a:r>
              <a:rPr lang="ru-RU" smtClean="0"/>
              <a:t>     - динамика уровня цен.</a:t>
            </a:r>
          </a:p>
          <a:p>
            <a:endParaRPr lang="ru-RU" smtClean="0"/>
          </a:p>
          <a:p>
            <a:r>
              <a:rPr lang="ru-RU" smtClean="0"/>
              <a:t>Реальный ВВП рассчитывается с помощью корректировки номинального ВВП и индекс цен:</a:t>
            </a:r>
          </a:p>
          <a:p>
            <a:r>
              <a:rPr lang="ru-RU" smtClean="0"/>
              <a:t>               </a:t>
            </a:r>
          </a:p>
          <a:p>
            <a:r>
              <a:rPr lang="ru-RU" smtClean="0"/>
              <a:t>   Реальный ВВП = Номинальный ВВП / Индекс цен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90685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r>
              <a:rPr lang="ru-RU" smtClean="0"/>
              <a:t>    Дефлятор ВВП = Номинальный ВВП/ Реальный ВВП</a:t>
            </a:r>
          </a:p>
          <a:p>
            <a:endParaRPr lang="ru-RU" smtClean="0"/>
          </a:p>
          <a:p>
            <a:r>
              <a:rPr lang="ru-RU" smtClean="0"/>
              <a:t>Если величина дефлятора  меньше единицы, то происходит корректировка номинального ВВП в сторону увеличения, которая  называется инфлированием.</a:t>
            </a:r>
          </a:p>
          <a:p>
            <a:r>
              <a:rPr lang="ru-RU" smtClean="0"/>
              <a:t>Если величина больше единицы, то происходит дефлирование – корректировка номинального ВВП в сторону снижения </a:t>
            </a:r>
          </a:p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r>
              <a:rPr lang="ru-RU" smtClean="0"/>
              <a:t>    Дефлятор ВВП = Номинальный ВВП/ Реальный ВВП</a:t>
            </a:r>
          </a:p>
          <a:p>
            <a:endParaRPr lang="ru-RU" smtClean="0"/>
          </a:p>
          <a:p>
            <a:r>
              <a:rPr lang="ru-RU" smtClean="0"/>
              <a:t>Если величина дефлятора  меньше единицы, то происходит корректировка номинального ВВП в сторону увеличения, которая  называется инфлированием.</a:t>
            </a:r>
          </a:p>
          <a:p>
            <a:r>
              <a:rPr lang="ru-RU" smtClean="0"/>
              <a:t>Если величина больше единицы, то происходит дефлирование – корректировка номинального ВВП в сторону снижения </a:t>
            </a:r>
          </a:p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42632734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Для расчета дефлятора ВВП используются различные индексы цен.    </a:t>
            </a:r>
          </a:p>
          <a:p>
            <a:r>
              <a:rPr lang="ru-RU" smtClean="0"/>
              <a:t>Индекс цен – это отношение цены текущего периода к цене базисного периода, умноженное на 100%.    </a:t>
            </a:r>
          </a:p>
          <a:p>
            <a:r>
              <a:rPr lang="ru-RU" smtClean="0"/>
              <a:t>Существует множество индексов цен. Среди них можно выделить такие как:</a:t>
            </a:r>
          </a:p>
          <a:p>
            <a:r>
              <a:rPr lang="ru-RU" smtClean="0"/>
              <a:t> -индекс потребительских цен (тарифов) на товары и платные услуги населению; </a:t>
            </a:r>
          </a:p>
          <a:p>
            <a:r>
              <a:rPr lang="ru-RU" smtClean="0"/>
              <a:t>-индекс цен на первичном и вторичном рынке жилья; индекс цен производителей промышленной продукции и др. </a:t>
            </a:r>
          </a:p>
          <a:p>
            <a:r>
              <a:rPr lang="ru-RU" smtClean="0"/>
              <a:t>При расчете индекса цен также необходимо учитывать как изменение цен на товары и услуги, так и изменение их структуры. Для этих целей рассчитываются особые индексы цен, которые именуются соответственно индексом Ласпейраса и индексом Пааше. (САМОСТОЯТЕЛЬНО)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Для расчета дефлятора ВВП используются различные индексы цен.    </a:t>
            </a:r>
          </a:p>
          <a:p>
            <a:r>
              <a:rPr lang="ru-RU" smtClean="0"/>
              <a:t>Индекс цен – это отношение цены текущего периода к цене базисного периода, умноженное на 100%.    </a:t>
            </a:r>
          </a:p>
          <a:p>
            <a:r>
              <a:rPr lang="ru-RU" smtClean="0"/>
              <a:t>Существует множество индексов цен. Среди них можно выделить такие как:</a:t>
            </a:r>
          </a:p>
          <a:p>
            <a:r>
              <a:rPr lang="ru-RU" smtClean="0"/>
              <a:t> -индекс потребительских цен (тарифов) на товары и платные услуги населению; </a:t>
            </a:r>
          </a:p>
          <a:p>
            <a:r>
              <a:rPr lang="ru-RU" smtClean="0"/>
              <a:t>-индекс цен на первичном и вторичном рынке жилья; индекс цен производителей промышленной продукции и др. </a:t>
            </a:r>
          </a:p>
          <a:p>
            <a:r>
              <a:rPr lang="ru-RU" smtClean="0"/>
              <a:t>При расчете индекса цен также необходимо учитывать как изменение цен на товары и услуги, так и изменение их структуры. Для этих целей рассчитываются особые индексы цен, которые именуются соответственно индексом Ласпейраса и индексом Пааше. (САМОСТОЯТЕЛЬНО)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4369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</a:t>
            </a:r>
          </a:p>
          <a:p>
            <a:r>
              <a:rPr lang="ru-RU" smtClean="0"/>
              <a:t>   Индекс потребительских цен (ИПЦ) – это изменение среднего уровня цен «корзины» товаров и услуг, потребляемых средней городской семьей.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</a:t>
            </a:r>
          </a:p>
          <a:p>
            <a:r>
              <a:rPr lang="ru-RU" smtClean="0"/>
              <a:t>   Индекс потребительских цен (ИПЦ) – это изменение среднего уровня цен «корзины» товаров и услуг, потребляемых средней городской семьей.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28192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36</a:t>
            </a:r>
          </a:p>
          <a:p>
            <a:r>
              <a:rPr lang="ru-RU" smtClean="0"/>
              <a:t>Отличие дефлятора ВВП от ИПЦ</a:t>
            </a:r>
          </a:p>
          <a:p>
            <a:endParaRPr lang="ru-RU" smtClean="0"/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36</a:t>
            </a:r>
          </a:p>
          <a:p>
            <a:pPr eaLnBrk="1" hangingPunct="1"/>
            <a:r>
              <a:rPr lang="ru-RU" smtClean="0"/>
              <a:t>Отличие дефлятора ВВП от ИПЦ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4. Макроэкономические Показатели дохода и  продукта </a:t>
            </a:r>
          </a:p>
          <a:p>
            <a:r>
              <a:rPr lang="ru-RU" smtClean="0"/>
              <a:t>Чистый внутренний продукт (ЧВП) - это чистая стоимость конечных товаров и услуг. Он отличается от ВВП на величину потребления основного капитала  (амортизации). </a:t>
            </a:r>
          </a:p>
          <a:p>
            <a:r>
              <a:rPr lang="ru-RU" smtClean="0"/>
              <a:t>Этот показатель характеризует производственный потенциал экономики, поскольку он включает в себя только чистые инвестиции и не включает восстановительные инвестиции (амортизацию). </a:t>
            </a:r>
          </a:p>
          <a:p>
            <a:r>
              <a:rPr lang="ru-RU" smtClean="0"/>
              <a:t>ЧВП= ВВП - Потребление основного капитала (амортизация).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4. Макроэкономические Показатели дохода и  продукта </a:t>
            </a:r>
          </a:p>
          <a:p>
            <a:r>
              <a:rPr lang="ru-RU" smtClean="0"/>
              <a:t>Чистый внутренний продукт (ЧВП) - это чистая стоимость конечных товаров и услуг. Он отличается от ВВП на величину потребления основного капитала  (амортизации). </a:t>
            </a:r>
          </a:p>
          <a:p>
            <a:r>
              <a:rPr lang="ru-RU" smtClean="0"/>
              <a:t>Этот показатель характеризует производственный потенциал экономики, поскольку он включает в себя только чистые инвестиции и не включает восстановительные инвестиции (амортизацию). </a:t>
            </a:r>
          </a:p>
          <a:p>
            <a:r>
              <a:rPr lang="ru-RU" smtClean="0"/>
              <a:t>ЧВП= ВВП - Потребление основного капитала (амортизация).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28838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Чистый национальный доход (ЧНД)- это поток  первичных доходов, полученный ее резидентами, за вычетом амортизации.</a:t>
            </a:r>
          </a:p>
          <a:p>
            <a:endParaRPr lang="ru-RU" smtClean="0"/>
          </a:p>
          <a:p>
            <a:r>
              <a:rPr lang="ru-RU" smtClean="0"/>
              <a:t>ЧНД= ВНД -  Потребление основного капитала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Чистый национальный доход (ЧНД)- это поток  первичных доходов, полученный ее резидентами, за вычетом амортизации.</a:t>
            </a:r>
          </a:p>
          <a:p>
            <a:endParaRPr lang="ru-RU" smtClean="0"/>
          </a:p>
          <a:p>
            <a:r>
              <a:rPr lang="ru-RU" smtClean="0"/>
              <a:t>ЧНД= ВНД -  Потребление основного капитала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23298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r>
              <a:rPr lang="ru-RU" smtClean="0"/>
              <a:t>Личный  доход (ЛД) – денежный доход, полученный всеми домашними хозяйствами, служащий базой для уплаты личных налогов.</a:t>
            </a:r>
          </a:p>
          <a:p>
            <a:endParaRPr lang="ru-RU" smtClean="0"/>
          </a:p>
          <a:p>
            <a:r>
              <a:rPr lang="ru-RU" smtClean="0"/>
              <a:t>ЛД= ЧНД -Чистые косвенные налоги - Прибыли корпорации +  Дивиденты  - Отчисления в фонд социального страхования +Личные трансфертные платежи - Процентные доходы бизнеса + Процент по государственному долгу. 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r>
              <a:rPr lang="ru-RU" smtClean="0"/>
              <a:t>Личный  доход (ЛД) – денежный доход, полученный всеми домашними хозяйствами, служащий базой для уплаты личных налогов.</a:t>
            </a:r>
          </a:p>
          <a:p>
            <a:endParaRPr lang="ru-RU" smtClean="0"/>
          </a:p>
          <a:p>
            <a:r>
              <a:rPr lang="ru-RU" smtClean="0"/>
              <a:t>ЛД= ЧНД -Чистые косвенные налоги - Прибыли корпорации +  Дивиденты  - Отчисления в фонд социального страхования +Личные трансфертные платежи - Процентные доходы бизнеса + Процент по государственному долгу. 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95356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27871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   Личный располагаемый доход (ЛРД) – это личный доход за вычетом личных расходов.  Личный располагаемый доход используется домашними хозяйствами на потребление и сбережения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   Личный располагаемый доход (ЛРД) – это личный доход за вычетом личных расходов.  Личный располагаемый доход используется домашними хозяйствами на потребление и сбережения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07041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Основное макроэкономическое тождество-это  РАВЕНСТВО ДОХОДОВ (Y) и расходов:</a:t>
            </a:r>
          </a:p>
          <a:p>
            <a:r>
              <a:rPr lang="ru-RU" smtClean="0"/>
              <a:t> </a:t>
            </a:r>
          </a:p>
          <a:p>
            <a:r>
              <a:rPr lang="ru-RU" smtClean="0"/>
              <a:t>   Y = потребительские расходы (С) + валовые инвестиционные расходы  (I)  +  государственные закупки (G) + чистый экспорт (NX)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Основное макроэкономическое тождество-это  РАВЕНСТВО ДОХОДОВ (Y) и расходов:</a:t>
            </a:r>
          </a:p>
          <a:p>
            <a:r>
              <a:rPr lang="ru-RU" smtClean="0"/>
              <a:t> </a:t>
            </a:r>
          </a:p>
          <a:p>
            <a:r>
              <a:rPr lang="ru-RU" smtClean="0"/>
              <a:t>   Y = потребительские расходы (С) + валовые инвестиционные расходы  (I)  +  государственные закупки (G) + чистый экспорт (NX)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00886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r>
              <a:rPr lang="ru-RU" smtClean="0"/>
              <a:t>Национальное богатство (НБ)- совокупность материальных и нематериальных благ, созданных трудом предшествующих и нынешних поколений и вовлеченных в процесс воспроизводства природных ресурсов, которыми располагает общество на определенный момент времени.</a:t>
            </a:r>
          </a:p>
          <a:p>
            <a:r>
              <a:rPr lang="ru-RU" smtClean="0"/>
              <a:t>НБ включает: </a:t>
            </a:r>
          </a:p>
          <a:p>
            <a:r>
              <a:rPr lang="ru-RU" smtClean="0"/>
              <a:t>1.естественное богатство;</a:t>
            </a:r>
          </a:p>
          <a:p>
            <a:r>
              <a:rPr lang="ru-RU" smtClean="0"/>
              <a:t>2.материальное богатство</a:t>
            </a:r>
          </a:p>
          <a:p>
            <a:r>
              <a:rPr lang="ru-RU" smtClean="0"/>
              <a:t>3.невещественное богатство.</a:t>
            </a:r>
          </a:p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r>
              <a:rPr lang="ru-RU" smtClean="0"/>
              <a:t>Национальное богатство (НБ)- совокупность материальных и нематериальных благ, созданных трудом предшествующих и нынешних поколений и вовлеченных в процесс воспроизводства природных ресурсов, которыми располагает общество на определенный момент времени.</a:t>
            </a:r>
          </a:p>
          <a:p>
            <a:r>
              <a:rPr lang="ru-RU" smtClean="0"/>
              <a:t>НБ включает: </a:t>
            </a:r>
          </a:p>
          <a:p>
            <a:r>
              <a:rPr lang="ru-RU" smtClean="0"/>
              <a:t>1.естественное богатство;</a:t>
            </a:r>
          </a:p>
          <a:p>
            <a:r>
              <a:rPr lang="ru-RU" smtClean="0"/>
              <a:t>2.материальное богатство</a:t>
            </a:r>
          </a:p>
          <a:p>
            <a:r>
              <a:rPr lang="ru-RU" smtClean="0"/>
              <a:t>3.невещественное богатство.</a:t>
            </a:r>
          </a:p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17317791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43</a:t>
            </a:r>
          </a:p>
          <a:p>
            <a:r>
              <a:rPr lang="ru-RU" smtClean="0"/>
              <a:t>ВВП и «чистое экономическое  благосостояние» (ЧЭБ)</a:t>
            </a:r>
          </a:p>
          <a:p>
            <a:r>
              <a:rPr lang="ru-RU" smtClean="0"/>
              <a:t>	</a:t>
            </a:r>
          </a:p>
          <a:p>
            <a:r>
              <a:rPr lang="ru-RU" smtClean="0"/>
              <a:t>       Проблемы подсчета ВВП:</a:t>
            </a:r>
          </a:p>
          <a:p>
            <a:endParaRPr lang="ru-RU" smtClean="0"/>
          </a:p>
          <a:p>
            <a:r>
              <a:rPr lang="ru-RU" smtClean="0"/>
              <a:t>     1. Учитывается не вся деловая активность ( нерыночная);</a:t>
            </a:r>
          </a:p>
          <a:p>
            <a:r>
              <a:rPr lang="ru-RU" smtClean="0"/>
              <a:t>	2. Не учитывается деятельность в сфере теневой экономики;</a:t>
            </a:r>
          </a:p>
          <a:p>
            <a:r>
              <a:rPr lang="ru-RU" smtClean="0"/>
              <a:t>	3. Не учитывается благосостояние общества, связанное со свободным временем;</a:t>
            </a:r>
          </a:p>
          <a:p>
            <a:r>
              <a:rPr lang="ru-RU" smtClean="0"/>
              <a:t>	4. Отсутствует денежная оценка негативных результатов деловой активности.</a:t>
            </a:r>
          </a:p>
          <a:p>
            <a:r>
              <a:rPr lang="ru-RU" smtClean="0"/>
              <a:t>	     Недооценку этих процессов учитывает показатель ЧЭБ:</a:t>
            </a:r>
          </a:p>
          <a:p>
            <a:r>
              <a:rPr lang="ru-RU" smtClean="0"/>
              <a:t>                             </a:t>
            </a:r>
          </a:p>
          <a:p>
            <a:r>
              <a:rPr lang="ru-RU" smtClean="0"/>
              <a:t>                    ЧЭБ = ВВП – 4 + 1 + 2 + 3  </a:t>
            </a:r>
          </a:p>
          <a:p>
            <a:r>
              <a:rPr lang="ru-RU" smtClean="0"/>
              <a:t>                  </a:t>
            </a:r>
          </a:p>
          <a:p>
            <a:endParaRPr lang="ru-RU" smtClean="0"/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43</a:t>
            </a:r>
          </a:p>
          <a:p>
            <a:r>
              <a:rPr lang="ru-RU" smtClean="0"/>
              <a:t>ВВП и «чистое экономическое  благосостояние» (ЧЭБ)</a:t>
            </a:r>
          </a:p>
          <a:p>
            <a:r>
              <a:rPr lang="ru-RU" smtClean="0"/>
              <a:t>	</a:t>
            </a:r>
          </a:p>
          <a:p>
            <a:r>
              <a:rPr lang="ru-RU" smtClean="0"/>
              <a:t>       Проблемы подсчета ВВП:</a:t>
            </a:r>
          </a:p>
          <a:p>
            <a:endParaRPr lang="ru-RU" smtClean="0"/>
          </a:p>
          <a:p>
            <a:r>
              <a:rPr lang="ru-RU" smtClean="0"/>
              <a:t>     1. Учитывается не вся деловая активность ( нерыночная);</a:t>
            </a:r>
          </a:p>
          <a:p>
            <a:r>
              <a:rPr lang="ru-RU" smtClean="0"/>
              <a:t>	2. Не учитывается деятельность в сфере теневой экономики;</a:t>
            </a:r>
          </a:p>
          <a:p>
            <a:r>
              <a:rPr lang="ru-RU" smtClean="0"/>
              <a:t>	3. Не учитывается благосостояние общества, связанное со свободным временем;</a:t>
            </a:r>
          </a:p>
          <a:p>
            <a:r>
              <a:rPr lang="ru-RU" smtClean="0"/>
              <a:t>	4. Отсутствует денежная оценка негативных результатов деловой активности.</a:t>
            </a:r>
          </a:p>
          <a:p>
            <a:r>
              <a:rPr lang="ru-RU" smtClean="0"/>
              <a:t>	     Недооценку этих процессов учитывает показатель ЧЭБ:</a:t>
            </a:r>
          </a:p>
          <a:p>
            <a:r>
              <a:rPr lang="ru-RU" smtClean="0"/>
              <a:t>                             </a:t>
            </a:r>
          </a:p>
          <a:p>
            <a:r>
              <a:rPr lang="ru-RU" smtClean="0"/>
              <a:t>                    ЧЭБ = ВВП – 4 + 1 + 2 + 3  </a:t>
            </a:r>
          </a:p>
          <a:p>
            <a:r>
              <a:rPr lang="ru-RU" smtClean="0"/>
              <a:t>                  </a:t>
            </a:r>
          </a:p>
          <a:p>
            <a:endParaRPr lang="ru-RU" smtClean="0"/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76565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Рассчитывается следующим образом: </a:t>
            </a:r>
          </a:p>
          <a:p>
            <a:r>
              <a:rPr lang="ru-RU" smtClean="0"/>
              <a:t>ВВП страны делится на количество граждан. </a:t>
            </a:r>
          </a:p>
          <a:p>
            <a:r>
              <a:rPr lang="ru-RU" smtClean="0"/>
              <a:t>ВВП на душу населения является одним из основных показателей уровня жизни нации.</a:t>
            </a:r>
          </a:p>
          <a:p>
            <a:r>
              <a:rPr lang="ru-RU" smtClean="0"/>
              <a:t>ВВП на душу населения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Рассчитывается следующим образом: </a:t>
            </a:r>
          </a:p>
          <a:p>
            <a:r>
              <a:rPr lang="ru-RU" smtClean="0"/>
              <a:t>ВВП страны делится на количество граждан. </a:t>
            </a:r>
          </a:p>
          <a:p>
            <a:r>
              <a:rPr lang="ru-RU" smtClean="0"/>
              <a:t>ВВП на душу населения является одним из основных показателей уровня жизни нации.</a:t>
            </a:r>
          </a:p>
          <a:p>
            <a:r>
              <a:rPr lang="ru-RU" smtClean="0"/>
              <a:t>ВВП на душу населения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48218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Простая схема народнохозяйственного кругооборота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45</a:t>
            </a:r>
          </a:p>
          <a:p>
            <a:r>
              <a:rPr lang="ru-RU" smtClean="0"/>
              <a:t>Рынок ресурсов</a:t>
            </a:r>
          </a:p>
          <a:p>
            <a:r>
              <a:rPr lang="ru-RU" smtClean="0"/>
              <a:t>Рынок продуктов</a:t>
            </a:r>
          </a:p>
          <a:p>
            <a:r>
              <a:rPr lang="ru-RU" smtClean="0"/>
              <a:t>Домашние</a:t>
            </a:r>
          </a:p>
          <a:p>
            <a:r>
              <a:rPr lang="ru-RU" smtClean="0"/>
              <a:t>хозяйства</a:t>
            </a:r>
          </a:p>
          <a:p>
            <a:r>
              <a:rPr lang="ru-RU" smtClean="0"/>
              <a:t>Предприятия</a:t>
            </a:r>
          </a:p>
          <a:p>
            <a:r>
              <a:rPr lang="ru-RU" smtClean="0"/>
              <a:t>(фирмы)</a:t>
            </a:r>
          </a:p>
          <a:p>
            <a:r>
              <a:rPr lang="ru-RU" smtClean="0"/>
              <a:t>продукты</a:t>
            </a:r>
          </a:p>
          <a:p>
            <a:r>
              <a:rPr lang="ru-RU" smtClean="0"/>
              <a:t>продукты</a:t>
            </a:r>
          </a:p>
          <a:p>
            <a:r>
              <a:rPr lang="ru-RU" smtClean="0"/>
              <a:t>ресурсы</a:t>
            </a:r>
          </a:p>
          <a:p>
            <a:r>
              <a:rPr lang="ru-RU" smtClean="0"/>
              <a:t>ресурсы</a:t>
            </a:r>
          </a:p>
          <a:p>
            <a:r>
              <a:rPr lang="ru-RU" smtClean="0"/>
              <a:t>Расходы на ресурсы</a:t>
            </a:r>
          </a:p>
          <a:p>
            <a:r>
              <a:rPr lang="ru-RU" smtClean="0"/>
              <a:t>Доходы от ресурсов</a:t>
            </a:r>
          </a:p>
          <a:p>
            <a:r>
              <a:rPr lang="ru-RU" smtClean="0"/>
              <a:t>Доходы от продаж</a:t>
            </a:r>
          </a:p>
          <a:p>
            <a:r>
              <a:rPr lang="ru-RU" smtClean="0"/>
              <a:t>Расходы на продукты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Простая схема народнохозяйственного кругооборота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45</a:t>
            </a:r>
          </a:p>
          <a:p>
            <a:r>
              <a:rPr lang="ru-RU" smtClean="0"/>
              <a:t>Рынок ресурсов</a:t>
            </a:r>
          </a:p>
          <a:p>
            <a:r>
              <a:rPr lang="ru-RU" smtClean="0"/>
              <a:t>Рынок продуктов</a:t>
            </a:r>
          </a:p>
          <a:p>
            <a:r>
              <a:rPr lang="ru-RU" smtClean="0"/>
              <a:t>Домашние</a:t>
            </a:r>
          </a:p>
          <a:p>
            <a:r>
              <a:rPr lang="ru-RU" smtClean="0"/>
              <a:t>хозяйства</a:t>
            </a:r>
          </a:p>
          <a:p>
            <a:r>
              <a:rPr lang="ru-RU" smtClean="0"/>
              <a:t>Предприятия</a:t>
            </a:r>
          </a:p>
          <a:p>
            <a:r>
              <a:rPr lang="ru-RU" smtClean="0"/>
              <a:t>(фирмы)</a:t>
            </a:r>
          </a:p>
          <a:p>
            <a:r>
              <a:rPr lang="ru-RU" smtClean="0"/>
              <a:t>продукты</a:t>
            </a:r>
          </a:p>
          <a:p>
            <a:r>
              <a:rPr lang="ru-RU" smtClean="0"/>
              <a:t>продукты</a:t>
            </a:r>
          </a:p>
          <a:p>
            <a:r>
              <a:rPr lang="ru-RU" smtClean="0"/>
              <a:t>ресурсы</a:t>
            </a:r>
          </a:p>
          <a:p>
            <a:r>
              <a:rPr lang="ru-RU" smtClean="0"/>
              <a:t>ресурсы</a:t>
            </a:r>
          </a:p>
          <a:p>
            <a:r>
              <a:rPr lang="ru-RU" smtClean="0"/>
              <a:t>Расходы на ресурсы</a:t>
            </a:r>
          </a:p>
          <a:p>
            <a:r>
              <a:rPr lang="ru-RU" smtClean="0"/>
              <a:t>Доходы от ресурсов</a:t>
            </a:r>
          </a:p>
          <a:p>
            <a:r>
              <a:rPr lang="ru-RU" smtClean="0"/>
              <a:t>Доходы от продаж</a:t>
            </a:r>
          </a:p>
          <a:p>
            <a:r>
              <a:rPr lang="ru-RU" smtClean="0"/>
              <a:t>Расходы на продукты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Кругооборот II</a:t>
            </a:r>
          </a:p>
          <a:p>
            <a:r>
              <a:rPr lang="ru-RU" smtClean="0"/>
              <a:t>Фирмы</a:t>
            </a:r>
          </a:p>
          <a:p>
            <a:r>
              <a:rPr lang="ru-RU" smtClean="0"/>
              <a:t>Рынок ресурсов</a:t>
            </a:r>
          </a:p>
          <a:p>
            <a:r>
              <a:rPr lang="ru-RU" smtClean="0"/>
              <a:t>Платежи за ресурсы производства</a:t>
            </a:r>
          </a:p>
          <a:p>
            <a:r>
              <a:rPr lang="ru-RU" smtClean="0"/>
              <a:t>Плата за ресурсы</a:t>
            </a:r>
          </a:p>
          <a:p>
            <a:r>
              <a:rPr lang="ru-RU" smtClean="0"/>
              <a:t>Ресурсы</a:t>
            </a:r>
          </a:p>
          <a:p>
            <a:r>
              <a:rPr lang="ru-RU" smtClean="0"/>
              <a:t>Ресурсы (труд)</a:t>
            </a:r>
          </a:p>
          <a:p>
            <a:r>
              <a:rPr lang="ru-RU" smtClean="0"/>
              <a:t>Инвестиции</a:t>
            </a:r>
          </a:p>
          <a:p>
            <a:r>
              <a:rPr lang="ru-RU" smtClean="0"/>
              <a:t>Сбережения</a:t>
            </a:r>
          </a:p>
          <a:p>
            <a:r>
              <a:rPr lang="ru-RU" smtClean="0"/>
              <a:t>Товары</a:t>
            </a:r>
          </a:p>
          <a:p>
            <a:r>
              <a:rPr lang="ru-RU" smtClean="0"/>
              <a:t>Оплата товаров</a:t>
            </a:r>
          </a:p>
          <a:p>
            <a:r>
              <a:rPr lang="ru-RU" smtClean="0"/>
              <a:t>Доходы фирм</a:t>
            </a:r>
          </a:p>
          <a:p>
            <a:r>
              <a:rPr lang="ru-RU" smtClean="0"/>
              <a:t>Товары (продукты)</a:t>
            </a:r>
          </a:p>
          <a:p>
            <a:r>
              <a:rPr lang="ru-RU" smtClean="0"/>
              <a:t>Финансовые рынки</a:t>
            </a:r>
          </a:p>
          <a:p>
            <a:r>
              <a:rPr lang="ru-RU" smtClean="0"/>
              <a:t>Домашние хозяйства</a:t>
            </a:r>
          </a:p>
          <a:p>
            <a:r>
              <a:rPr lang="ru-RU" smtClean="0"/>
              <a:t>Рынок товаров (продуктов)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Кругооборот II</a:t>
            </a:r>
          </a:p>
          <a:p>
            <a:r>
              <a:rPr lang="ru-RU" smtClean="0"/>
              <a:t>Фирмы</a:t>
            </a:r>
          </a:p>
          <a:p>
            <a:r>
              <a:rPr lang="ru-RU" smtClean="0"/>
              <a:t>Рынок ресурсов</a:t>
            </a:r>
          </a:p>
          <a:p>
            <a:r>
              <a:rPr lang="ru-RU" smtClean="0"/>
              <a:t>Платежи за ресурсы производства</a:t>
            </a:r>
          </a:p>
          <a:p>
            <a:r>
              <a:rPr lang="ru-RU" smtClean="0"/>
              <a:t>Плата за ресурсы</a:t>
            </a:r>
          </a:p>
          <a:p>
            <a:r>
              <a:rPr lang="ru-RU" smtClean="0"/>
              <a:t>Ресурсы</a:t>
            </a:r>
          </a:p>
          <a:p>
            <a:r>
              <a:rPr lang="ru-RU" smtClean="0"/>
              <a:t>Ресурсы (труд)</a:t>
            </a:r>
          </a:p>
          <a:p>
            <a:r>
              <a:rPr lang="ru-RU" smtClean="0"/>
              <a:t>Инвестиции</a:t>
            </a:r>
          </a:p>
          <a:p>
            <a:r>
              <a:rPr lang="ru-RU" smtClean="0"/>
              <a:t>Сбережения</a:t>
            </a:r>
          </a:p>
          <a:p>
            <a:r>
              <a:rPr lang="ru-RU" smtClean="0"/>
              <a:t>Товары</a:t>
            </a:r>
          </a:p>
          <a:p>
            <a:r>
              <a:rPr lang="ru-RU" smtClean="0"/>
              <a:t>Оплата товаров</a:t>
            </a:r>
          </a:p>
          <a:p>
            <a:r>
              <a:rPr lang="ru-RU" smtClean="0"/>
              <a:t>Доходы фирм</a:t>
            </a:r>
          </a:p>
          <a:p>
            <a:r>
              <a:rPr lang="ru-RU" smtClean="0"/>
              <a:t>Товары (продукты)</a:t>
            </a:r>
          </a:p>
          <a:p>
            <a:r>
              <a:rPr lang="ru-RU" smtClean="0"/>
              <a:t>Финансовые рынки</a:t>
            </a:r>
          </a:p>
          <a:p>
            <a:r>
              <a:rPr lang="ru-RU" smtClean="0"/>
              <a:t>Домашние хозяйства</a:t>
            </a:r>
          </a:p>
          <a:p>
            <a:r>
              <a:rPr lang="ru-RU" smtClean="0"/>
              <a:t>Рынок товаров (продуктов)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03564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Кругооборот III</a:t>
            </a:r>
          </a:p>
          <a:p>
            <a:r>
              <a:rPr lang="ru-RU" smtClean="0"/>
              <a:t>Домашние хозяйства</a:t>
            </a:r>
          </a:p>
          <a:p>
            <a:r>
              <a:rPr lang="ru-RU" smtClean="0"/>
              <a:t>Финансовые рынки</a:t>
            </a:r>
          </a:p>
          <a:p>
            <a:r>
              <a:rPr lang="ru-RU" smtClean="0"/>
              <a:t>Фирмы</a:t>
            </a:r>
          </a:p>
          <a:p>
            <a:r>
              <a:rPr lang="ru-RU" smtClean="0"/>
              <a:t>Государственные запасы</a:t>
            </a:r>
          </a:p>
          <a:p>
            <a:r>
              <a:rPr lang="ru-RU" smtClean="0"/>
              <a:t>Рынок товаров (продуктов)</a:t>
            </a:r>
          </a:p>
          <a:p>
            <a:r>
              <a:rPr lang="ru-RU" smtClean="0"/>
              <a:t>Государство</a:t>
            </a:r>
          </a:p>
          <a:p>
            <a:r>
              <a:rPr lang="ru-RU" smtClean="0"/>
              <a:t>Рынок ресурсов (факторов)</a:t>
            </a:r>
          </a:p>
          <a:p>
            <a:r>
              <a:rPr lang="ru-RU" smtClean="0"/>
              <a:t>Ресурсы (труд)</a:t>
            </a:r>
          </a:p>
          <a:p>
            <a:r>
              <a:rPr lang="ru-RU" smtClean="0"/>
              <a:t>Ресурсы</a:t>
            </a:r>
          </a:p>
          <a:p>
            <a:r>
              <a:rPr lang="ru-RU" smtClean="0"/>
              <a:t>Платежи за ресурсы производства</a:t>
            </a:r>
          </a:p>
          <a:p>
            <a:r>
              <a:rPr lang="ru-RU" smtClean="0"/>
              <a:t>Плата за ресурсы (зарплата)</a:t>
            </a:r>
          </a:p>
          <a:p>
            <a:r>
              <a:rPr lang="ru-RU" smtClean="0"/>
              <a:t>Налоги</a:t>
            </a:r>
          </a:p>
          <a:p>
            <a:r>
              <a:rPr lang="ru-RU" smtClean="0"/>
              <a:t>Товары</a:t>
            </a:r>
          </a:p>
          <a:p>
            <a:r>
              <a:rPr lang="ru-RU" smtClean="0"/>
              <a:t>Оплата товаров</a:t>
            </a:r>
          </a:p>
          <a:p>
            <a:r>
              <a:rPr lang="ru-RU" smtClean="0"/>
              <a:t>Доходы фирм</a:t>
            </a:r>
          </a:p>
          <a:p>
            <a:r>
              <a:rPr lang="ru-RU" smtClean="0"/>
              <a:t>Товары (продукты)</a:t>
            </a:r>
          </a:p>
          <a:p>
            <a:r>
              <a:rPr lang="ru-RU" smtClean="0"/>
              <a:t>Сбережения</a:t>
            </a:r>
          </a:p>
          <a:p>
            <a:r>
              <a:rPr lang="ru-RU" smtClean="0"/>
              <a:t>Инвестиции</a:t>
            </a:r>
          </a:p>
          <a:p>
            <a:r>
              <a:rPr lang="ru-RU" smtClean="0"/>
              <a:t>Госзаказы</a:t>
            </a:r>
          </a:p>
          <a:p>
            <a:r>
              <a:rPr lang="ru-RU" smtClean="0"/>
              <a:t>Соцвыплаты</a:t>
            </a:r>
          </a:p>
          <a:p>
            <a:r>
              <a:rPr lang="ru-RU" smtClean="0"/>
              <a:t>Госзакупки</a:t>
            </a:r>
          </a:p>
          <a:p>
            <a:r>
              <a:rPr lang="ru-RU" smtClean="0"/>
              <a:t>Госзакупки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Кругооборот III</a:t>
            </a:r>
          </a:p>
          <a:p>
            <a:r>
              <a:rPr lang="ru-RU" smtClean="0"/>
              <a:t>Домашние хозяйства</a:t>
            </a:r>
          </a:p>
          <a:p>
            <a:r>
              <a:rPr lang="ru-RU" smtClean="0"/>
              <a:t>Финансовые рынки</a:t>
            </a:r>
          </a:p>
          <a:p>
            <a:r>
              <a:rPr lang="ru-RU" smtClean="0"/>
              <a:t>Фирмы</a:t>
            </a:r>
          </a:p>
          <a:p>
            <a:r>
              <a:rPr lang="ru-RU" smtClean="0"/>
              <a:t>Государственные запасы</a:t>
            </a:r>
          </a:p>
          <a:p>
            <a:r>
              <a:rPr lang="ru-RU" smtClean="0"/>
              <a:t>Рынок товаров (продуктов)</a:t>
            </a:r>
          </a:p>
          <a:p>
            <a:r>
              <a:rPr lang="ru-RU" smtClean="0"/>
              <a:t>Государство</a:t>
            </a:r>
          </a:p>
          <a:p>
            <a:r>
              <a:rPr lang="ru-RU" smtClean="0"/>
              <a:t>Рынок ресурсов (факторов)</a:t>
            </a:r>
          </a:p>
          <a:p>
            <a:r>
              <a:rPr lang="ru-RU" smtClean="0"/>
              <a:t>Ресурсы (труд)</a:t>
            </a:r>
          </a:p>
          <a:p>
            <a:r>
              <a:rPr lang="ru-RU" smtClean="0"/>
              <a:t>Ресурсы</a:t>
            </a:r>
          </a:p>
          <a:p>
            <a:r>
              <a:rPr lang="ru-RU" smtClean="0"/>
              <a:t>Платежи за ресурсы производства</a:t>
            </a:r>
          </a:p>
          <a:p>
            <a:r>
              <a:rPr lang="ru-RU" smtClean="0"/>
              <a:t>Плата за ресурсы (зарплата)</a:t>
            </a:r>
          </a:p>
          <a:p>
            <a:r>
              <a:rPr lang="ru-RU" smtClean="0"/>
              <a:t>Налоги</a:t>
            </a:r>
          </a:p>
          <a:p>
            <a:r>
              <a:rPr lang="ru-RU" smtClean="0"/>
              <a:t>Товары</a:t>
            </a:r>
          </a:p>
          <a:p>
            <a:r>
              <a:rPr lang="ru-RU" smtClean="0"/>
              <a:t>Оплата товаров</a:t>
            </a:r>
          </a:p>
          <a:p>
            <a:r>
              <a:rPr lang="ru-RU" smtClean="0"/>
              <a:t>Доходы фирм</a:t>
            </a:r>
          </a:p>
          <a:p>
            <a:r>
              <a:rPr lang="ru-RU" smtClean="0"/>
              <a:t>Товары (продукты)</a:t>
            </a:r>
          </a:p>
          <a:p>
            <a:r>
              <a:rPr lang="ru-RU" smtClean="0"/>
              <a:t>Сбережения</a:t>
            </a:r>
          </a:p>
          <a:p>
            <a:r>
              <a:rPr lang="ru-RU" smtClean="0"/>
              <a:t>Инвестиции</a:t>
            </a:r>
          </a:p>
          <a:p>
            <a:r>
              <a:rPr lang="ru-RU" smtClean="0"/>
              <a:t>Госзаказы</a:t>
            </a:r>
          </a:p>
          <a:p>
            <a:r>
              <a:rPr lang="ru-RU" smtClean="0"/>
              <a:t>Соцвыплаты</a:t>
            </a:r>
          </a:p>
          <a:p>
            <a:r>
              <a:rPr lang="ru-RU" smtClean="0"/>
              <a:t>Госзакупки</a:t>
            </a:r>
          </a:p>
          <a:p>
            <a:r>
              <a:rPr lang="ru-RU" smtClean="0"/>
              <a:t>Госзакупки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69894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48</a:t>
            </a:r>
          </a:p>
          <a:p>
            <a:r>
              <a:rPr lang="ru-RU" smtClean="0"/>
              <a:t>                  «Дефлятор» ВВП</a:t>
            </a:r>
          </a:p>
          <a:p>
            <a:r>
              <a:rPr lang="ru-RU" smtClean="0"/>
              <a:t>Сравнивая номинальный и реальный ВВП можно получить измеритель инфляционных процессов в стране. Его принято называть дефлятором ВВП.</a:t>
            </a:r>
          </a:p>
          <a:p>
            <a:endParaRPr lang="ru-RU" smtClean="0"/>
          </a:p>
          <a:p>
            <a:r>
              <a:rPr lang="ru-RU" smtClean="0"/>
              <a:t>        Дефлятор ВВП = Yномин / Yреальн =</a:t>
            </a:r>
          </a:p>
          <a:p>
            <a:r>
              <a:rPr lang="ru-RU" smtClean="0"/>
              <a:t>	= У Pt,i х Qt,i / УPconst,i х Qt,i</a:t>
            </a:r>
          </a:p>
          <a:p>
            <a:r>
              <a:rPr lang="ru-RU" smtClean="0"/>
              <a:t>        </a:t>
            </a:r>
          </a:p>
          <a:p>
            <a:r>
              <a:rPr lang="ru-RU" smtClean="0"/>
              <a:t>               Важнейшие особенности:</a:t>
            </a:r>
          </a:p>
          <a:p>
            <a:r>
              <a:rPr lang="ru-RU" smtClean="0"/>
              <a:t>1.   Это единственный из показателей инфляции, учитывающий изменение цен всех производимых в стране товаров и услуг. </a:t>
            </a:r>
          </a:p>
          <a:p>
            <a:r>
              <a:rPr lang="ru-RU" smtClean="0"/>
              <a:t>2.   Кроме изменений цен на величину дефлятора ВВП влияет изменение  товарной структуры ВВП.</a:t>
            </a:r>
          </a:p>
          <a:p>
            <a:endParaRPr lang="ru-RU" smtClean="0"/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48</a:t>
            </a:r>
          </a:p>
          <a:p>
            <a:r>
              <a:rPr lang="ru-RU" smtClean="0"/>
              <a:t>                  «Дефлятор» ВВП</a:t>
            </a:r>
          </a:p>
          <a:p>
            <a:r>
              <a:rPr lang="ru-RU" smtClean="0"/>
              <a:t>Сравнивая номинальный и реальный ВВП можно получить измеритель инфляционных процессов в стране. Его принято называть дефлятором ВВП.</a:t>
            </a:r>
          </a:p>
          <a:p>
            <a:endParaRPr lang="ru-RU" smtClean="0"/>
          </a:p>
          <a:p>
            <a:r>
              <a:rPr lang="ru-RU" smtClean="0"/>
              <a:t>        Дефлятор ВВП = Yномин / Yреальн =</a:t>
            </a:r>
          </a:p>
          <a:p>
            <a:r>
              <a:rPr lang="ru-RU" smtClean="0"/>
              <a:t>	= У Pt,i х Qt,i / УPconst,i х Qt,i</a:t>
            </a:r>
          </a:p>
          <a:p>
            <a:r>
              <a:rPr lang="ru-RU" smtClean="0"/>
              <a:t>        </a:t>
            </a:r>
          </a:p>
          <a:p>
            <a:r>
              <a:rPr lang="ru-RU" smtClean="0"/>
              <a:t>               Важнейшие особенности:</a:t>
            </a:r>
          </a:p>
          <a:p>
            <a:r>
              <a:rPr lang="ru-RU" smtClean="0"/>
              <a:t>1.   Это единственный из показателей инфляции, учитывающий изменение цен всех производимых в стране товаров и услуг. </a:t>
            </a:r>
          </a:p>
          <a:p>
            <a:r>
              <a:rPr lang="ru-RU" smtClean="0"/>
              <a:t>2.   Кроме изменений цен на величину дефлятора ВВП влияет изменение  товарной структуры ВВП.</a:t>
            </a:r>
          </a:p>
          <a:p>
            <a:endParaRPr lang="ru-RU" smtClean="0"/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43513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49</a:t>
            </a:r>
          </a:p>
          <a:p>
            <a:r>
              <a:rPr lang="ru-RU" smtClean="0"/>
              <a:t>                       Национальное богатство</a:t>
            </a:r>
          </a:p>
          <a:p>
            <a:r>
              <a:rPr lang="ru-RU" smtClean="0"/>
              <a:t>           Состав НБ:</a:t>
            </a:r>
          </a:p>
          <a:p>
            <a:r>
              <a:rPr lang="ru-RU" smtClean="0"/>
              <a:t>   -невоспроизводимое имущество;</a:t>
            </a:r>
            <a:br>
              <a:rPr lang="ru-RU" smtClean="0"/>
            </a:br>
            <a:r>
              <a:rPr lang="ru-RU" smtClean="0"/>
              <a:t>- воспроизводимое имущество;</a:t>
            </a:r>
            <a:br>
              <a:rPr lang="ru-RU" smtClean="0"/>
            </a:br>
            <a:r>
              <a:rPr lang="ru-RU" smtClean="0"/>
              <a:t>- нематериальное имущество;</a:t>
            </a:r>
            <a:br>
              <a:rPr lang="ru-RU" smtClean="0"/>
            </a:br>
            <a:r>
              <a:rPr lang="ru-RU" smtClean="0"/>
              <a:t>- сальдо обязательств и требований к загранице.</a:t>
            </a:r>
          </a:p>
          <a:p>
            <a:r>
              <a:rPr lang="ru-RU" smtClean="0"/>
              <a:t>На начало ХХI века НБ России:</a:t>
            </a:r>
          </a:p>
          <a:p>
            <a:r>
              <a:rPr lang="ru-RU" smtClean="0"/>
              <a:t>Человеческий капитал – 50%;</a:t>
            </a:r>
          </a:p>
          <a:p>
            <a:r>
              <a:rPr lang="ru-RU" smtClean="0"/>
              <a:t>Природные ресурсы –</a:t>
            </a:r>
          </a:p>
          <a:p>
            <a:r>
              <a:rPr lang="ru-RU" smtClean="0"/>
              <a:t>32%;</a:t>
            </a:r>
          </a:p>
          <a:p>
            <a:r>
              <a:rPr lang="ru-RU" smtClean="0"/>
              <a:t>Воспроизводимые ресурсы – 18%.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49</a:t>
            </a:r>
          </a:p>
          <a:p>
            <a:r>
              <a:rPr lang="ru-RU" smtClean="0"/>
              <a:t>                       Национальное богатство</a:t>
            </a:r>
          </a:p>
          <a:p>
            <a:r>
              <a:rPr lang="ru-RU" smtClean="0"/>
              <a:t>           Состав НБ:</a:t>
            </a:r>
          </a:p>
          <a:p>
            <a:r>
              <a:rPr lang="ru-RU" smtClean="0"/>
              <a:t>   -невоспроизводимое имущество;</a:t>
            </a:r>
            <a:br>
              <a:rPr lang="ru-RU" smtClean="0"/>
            </a:br>
            <a:r>
              <a:rPr lang="ru-RU" smtClean="0"/>
              <a:t>- воспроизводимое имущество;</a:t>
            </a:r>
            <a:br>
              <a:rPr lang="ru-RU" smtClean="0"/>
            </a:br>
            <a:r>
              <a:rPr lang="ru-RU" smtClean="0"/>
              <a:t>- нематериальное имущество;</a:t>
            </a:r>
            <a:br>
              <a:rPr lang="ru-RU" smtClean="0"/>
            </a:br>
            <a:r>
              <a:rPr lang="ru-RU" smtClean="0"/>
              <a:t>- сальдо обязательств и требований к загранице.</a:t>
            </a:r>
          </a:p>
          <a:p>
            <a:r>
              <a:rPr lang="ru-RU" smtClean="0"/>
              <a:t>На начало ХХI века НБ России:</a:t>
            </a:r>
          </a:p>
          <a:p>
            <a:r>
              <a:rPr lang="ru-RU" smtClean="0"/>
              <a:t>Человеческий капитал – 50%;</a:t>
            </a:r>
          </a:p>
          <a:p>
            <a:r>
              <a:rPr lang="ru-RU" smtClean="0"/>
              <a:t>Природные ресурсы –</a:t>
            </a:r>
          </a:p>
          <a:p>
            <a:r>
              <a:rPr lang="ru-RU" smtClean="0"/>
              <a:t>32%;</a:t>
            </a:r>
          </a:p>
          <a:p>
            <a:r>
              <a:rPr lang="ru-RU" smtClean="0"/>
              <a:t>Воспроизводимые ресурсы – 18%.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454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8930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654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7</a:t>
            </a:r>
          </a:p>
          <a:p>
            <a:r>
              <a:rPr lang="ru-RU" smtClean="0"/>
              <a:t>Показатели результатов производства в СНС подразделяют на:</a:t>
            </a:r>
          </a:p>
          <a:p>
            <a:r>
              <a:rPr lang="ru-RU" smtClean="0"/>
              <a:t>показатели </a:t>
            </a:r>
          </a:p>
          <a:p>
            <a:r>
              <a:rPr lang="ru-RU" smtClean="0"/>
              <a:t>валовых результатов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показатели </a:t>
            </a:r>
          </a:p>
          <a:p>
            <a:r>
              <a:rPr lang="ru-RU" smtClean="0"/>
              <a:t>чистых результатов</a:t>
            </a:r>
          </a:p>
          <a:p>
            <a:endParaRPr lang="ru-RU" smtClean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7</a:t>
            </a:r>
          </a:p>
          <a:p>
            <a:pPr eaLnBrk="1" hangingPunct="1"/>
            <a:r>
              <a:rPr lang="ru-RU" smtClean="0"/>
              <a:t>Показатели результатов производства в СНС подразделяют на:</a:t>
            </a:r>
          </a:p>
          <a:p>
            <a:pPr eaLnBrk="1" hangingPunct="1"/>
            <a:r>
              <a:rPr lang="ru-RU" smtClean="0"/>
              <a:t>показатели </a:t>
            </a:r>
          </a:p>
          <a:p>
            <a:pPr eaLnBrk="1" hangingPunct="1"/>
            <a:r>
              <a:rPr lang="ru-RU" smtClean="0"/>
              <a:t>валовых результатов</a:t>
            </a:r>
            <a:br>
              <a:rPr lang="ru-RU" smtClean="0"/>
            </a:br>
            <a:endParaRPr lang="ru-RU" smtClean="0"/>
          </a:p>
          <a:p>
            <a:pPr eaLnBrk="1" hangingPunct="1"/>
            <a:r>
              <a:rPr lang="ru-RU" smtClean="0"/>
              <a:t>показатели </a:t>
            </a:r>
          </a:p>
          <a:p>
            <a:pPr eaLnBrk="1" hangingPunct="1"/>
            <a:r>
              <a:rPr lang="ru-RU" smtClean="0"/>
              <a:t>чистых результатов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8</a:t>
            </a:r>
          </a:p>
          <a:p>
            <a:r>
              <a:rPr lang="ru-RU" smtClean="0"/>
              <a:t>Чистые </a:t>
            </a:r>
          </a:p>
          <a:p>
            <a:r>
              <a:rPr lang="ru-RU" smtClean="0"/>
              <a:t>показатели</a:t>
            </a:r>
          </a:p>
          <a:p>
            <a:r>
              <a:rPr lang="ru-RU" smtClean="0"/>
              <a:t>	    Амортизация</a:t>
            </a:r>
          </a:p>
          <a:p>
            <a:r>
              <a:rPr lang="ru-RU" smtClean="0"/>
              <a:t>Валовые показатели</a:t>
            </a:r>
          </a:p>
          <a:p>
            <a:endParaRPr lang="ru-RU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8</a:t>
            </a:r>
          </a:p>
          <a:p>
            <a:pPr eaLnBrk="1" hangingPunct="1"/>
            <a:r>
              <a:rPr lang="ru-RU" smtClean="0"/>
              <a:t>Чистые </a:t>
            </a:r>
          </a:p>
          <a:p>
            <a:pPr eaLnBrk="1" hangingPunct="1"/>
            <a:r>
              <a:rPr lang="ru-RU" smtClean="0"/>
              <a:t>показатели</a:t>
            </a:r>
          </a:p>
          <a:p>
            <a:pPr eaLnBrk="1" hangingPunct="1"/>
            <a:r>
              <a:rPr lang="ru-RU" smtClean="0"/>
              <a:t>	    Амортизация</a:t>
            </a:r>
          </a:p>
          <a:p>
            <a:pPr eaLnBrk="1" hangingPunct="1"/>
            <a:r>
              <a:rPr lang="ru-RU" smtClean="0"/>
              <a:t>Валовые показатели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9</a:t>
            </a:r>
          </a:p>
          <a:p>
            <a:r>
              <a:rPr lang="ru-RU" smtClean="0"/>
              <a:t>В СНС чистые показатели – это валовые показатели за минусом величины износа основного капитала, т.е. величины амортизации.</a:t>
            </a:r>
          </a:p>
          <a:p>
            <a:endParaRPr lang="ru-RU" smtClean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9</a:t>
            </a:r>
          </a:p>
          <a:p>
            <a:pPr eaLnBrk="1" hangingPunct="1"/>
            <a:r>
              <a:rPr lang="ru-RU" smtClean="0"/>
              <a:t>В СНС чистые показатели – это валовые показатели за минусом величины износа основного капитала, т.е. величины амортизации.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86993-93D9-43FF-BE9D-5D7F5ADC862A}" type="datetime1">
              <a:rPr lang="ru-RU" smtClean="0"/>
              <a:t>04.01.2016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F4AA-6AD8-4705-A147-387226265F70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D810-D594-40F4-9F05-7203FA311F50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6835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3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16955-E325-4299-A6BC-B1536BCD3D45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5752C0-5C74-446E-BCB3-9D909CC5F88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DB985-0201-462B-99CF-6DD28549D68B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BCCCE9-7A2F-4A31-A0C1-0C2F4ACA707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A5129-429F-4C5B-B26E-0BDC2444C8A3}" type="datetime1">
              <a:rPr lang="ru-RU" smtClean="0"/>
              <a:t>04.01.2016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5B61D-4FA3-4B9D-8965-FAD694A056A0}" type="datetime1">
              <a:rPr lang="ru-RU" smtClean="0"/>
              <a:t>04.01.2016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4FB20-13F7-4CBA-B801-0F7A058C8020}" type="datetime1">
              <a:rPr lang="ru-RU" smtClean="0"/>
              <a:t>04.01.2016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F4CBD-C577-4555-AF98-E645A22789F8}" type="datetime1">
              <a:rPr lang="ru-RU" smtClean="0"/>
              <a:t>04.01.2016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F60FF-3E00-4B66-BA8B-D46C7036275A}" type="datetime1">
              <a:rPr lang="ru-RU" smtClean="0"/>
              <a:t>04.01.2016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F4AB3-BE17-4CB2-A09E-014028ED8D1A}" type="datetime1">
              <a:rPr lang="ru-RU" smtClean="0"/>
              <a:t>04.01.2016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2159B-E8DB-448B-A089-3CBE986BF0BF}" type="datetime1">
              <a:rPr lang="ru-RU" smtClean="0"/>
              <a:t>04.01.2016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CF98-6887-4790-84FF-5720FFA62D17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B568C99-90E8-44E0-87DA-BF557D63CC53}" type="datetime1">
              <a:rPr lang="ru-RU" smtClean="0"/>
              <a:t>04.01.2016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2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5407"/>
            <a:ext cx="8686800" cy="834912"/>
          </a:xfrm>
        </p:spPr>
        <p:txBody>
          <a:bodyPr/>
          <a:lstStyle/>
          <a:p>
            <a:r>
              <a:rPr lang="ru-RU" dirty="0" smtClean="0"/>
              <a:t>Модуль1. </a:t>
            </a:r>
            <a:endParaRPr lang="ru-RU" dirty="0"/>
          </a:p>
        </p:txBody>
      </p:sp>
      <p:pic>
        <p:nvPicPr>
          <p:cNvPr id="4" name="Picture 5" descr="C:\Users\Настя\Desktop\Маакроэкономика\бухучет (5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597" y="1280818"/>
            <a:ext cx="8183153" cy="5194523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74675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Амортизация</a:t>
            </a:r>
            <a:r>
              <a:rPr lang="ru-RU" smtClean="0"/>
              <a:t> – это стоимостной эквивалент величины обесценивания (износа) основного (реального) капитала за рассматриваемый период.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>2. </a:t>
            </a: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ВВП как основной макроэкономический показатель СНС.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ВАЛОВОЙ ВНУТРЕННИЙ ПРОДУКТ 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Gross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National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Product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- это </a:t>
            </a:r>
            <a:r>
              <a:rPr lang="ru-RU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совокупная рыночная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стоимость всех </a:t>
            </a:r>
            <a:r>
              <a:rPr lang="ru-RU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конечных товаров и услуг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произведенных в экономике (внутри страны) в течение одного года.</a:t>
            </a:r>
          </a:p>
          <a:p>
            <a:pPr>
              <a:buNone/>
            </a:pP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  <p:pic>
        <p:nvPicPr>
          <p:cNvPr id="4" name="Picture 7" descr="MCBD05531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4664" y="5429264"/>
            <a:ext cx="2639336" cy="1428736"/>
          </a:xfrm>
          <a:prstGeom prst="rect">
            <a:avLst/>
          </a:prstGeom>
          <a:noFill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214422"/>
            <a:ext cx="770959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Проанализируем каждое слово этого определения ВВП</a:t>
            </a:r>
          </a:p>
          <a:p>
            <a:pPr>
              <a:buNone/>
            </a:pP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Совокупная</a:t>
            </a:r>
            <a:r>
              <a:rPr lang="ru-RU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ВВП - это агрегированный показатель, характеризующий общий объем производства, совокупный выпуск.</a:t>
            </a:r>
          </a:p>
          <a:p>
            <a:pPr>
              <a:buNone/>
            </a:pP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Рыночная</a:t>
            </a:r>
            <a:r>
              <a:rPr lang="ru-RU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стоимость ВВП включаются только официальные рыночные сделки, т.е. которые прошли через процесс купли-продажи и были официально зарегистрированы.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Стоимость</a:t>
            </a:r>
            <a:r>
              <a:rPr lang="ru-RU" sz="3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ВВП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измеряет совокупный объем производства в денежном выражении, т.е. в стоимостной форме, поскольку иначе невозможно сложить яблоки с дубленками, автомобилями,  компьютерами, CD-плейерами, пепси-колой и т.д. Деньги служат  измерителем стоимости всех товаров,</a:t>
            </a:r>
          </a:p>
          <a:p>
            <a:pPr>
              <a:buNone/>
            </a:pPr>
            <a:r>
              <a:rPr lang="ru-RU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Конечных.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Вся продукция, производимая экономикой делится на конечную и промежуточную.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Конечная продукция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это продукция, которая идет в конечное потребление, и не предназначена для дальнейшей производственной переработки или перепродажи.  </a:t>
            </a:r>
          </a:p>
          <a:p>
            <a:pPr>
              <a:buNone/>
            </a:pPr>
            <a:r>
              <a:rPr lang="ru-RU" sz="36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Промежуточная продукция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идет в дальнейший процесс производства или перепродажу. 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429288"/>
          </a:xfrm>
        </p:spPr>
        <p:txBody>
          <a:bodyPr>
            <a:normAutofit/>
          </a:bodyPr>
          <a:lstStyle/>
          <a:p>
            <a:pPr marL="0" indent="457200">
              <a:spcBef>
                <a:spcPts val="0"/>
              </a:spcBef>
              <a:buNone/>
            </a:pP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Товаров и услуг. </a:t>
            </a:r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Все, что не является товаром или услугой, не включается в ВВП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457200">
              <a:spcBef>
                <a:spcPts val="0"/>
              </a:spcBef>
              <a:buNone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 платежи, которые делаются не в обмен на товары и услуги, </a:t>
            </a:r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учитываются в стоимости ВВП.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таким платежам относятся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трансфертные выплаты и непроизводительные (финансовые) сделки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73050" lvl="0" indent="-273050" eaLnBrk="0" fontAlgn="base" hangingPunct="0">
              <a:spcAft>
                <a:spcPct val="0"/>
              </a:spcAft>
              <a:buClr>
                <a:srgbClr val="F3A447"/>
              </a:buClr>
              <a:buSzPct val="85000"/>
              <a:buFont typeface="Wingdings 2" pitchFamily="18" charset="2"/>
              <a:buChar char=""/>
            </a:pP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Произведенных в экономике (внутри страны</a:t>
            </a:r>
            <a:r>
              <a:rPr lang="ru-RU" b="1" u="sng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 утверждение важно для того, чтобы понять отличие показателя валового внутреннего продукта (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Gross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Domestic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Product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 - ВВП - от валового национального дохода (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Gross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National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Product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 – ВНД. </a:t>
            </a:r>
          </a:p>
          <a:p>
            <a:pPr marL="273050" lvl="0" indent="-273050" eaLnBrk="0" fontAlgn="base" hangingPunct="0">
              <a:spcAft>
                <a:spcPct val="0"/>
              </a:spcAft>
              <a:buClr>
                <a:srgbClr val="F3A447"/>
              </a:buClr>
              <a:buSzPct val="85000"/>
              <a:buFont typeface="Wingdings 2" pitchFamily="18" charset="2"/>
              <a:buChar char=""/>
            </a:pPr>
            <a:endParaRPr lang="ru-RU" b="1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3050" lvl="0" indent="-273050" eaLnBrk="0" fontAlgn="base" hangingPunct="0">
              <a:spcAft>
                <a:spcPct val="0"/>
              </a:spcAft>
              <a:buClr>
                <a:srgbClr val="F3A447"/>
              </a:buClr>
              <a:buSzPct val="85000"/>
              <a:buFont typeface="Wingdings 2" pitchFamily="18" charset="2"/>
              <a:buChar char=""/>
            </a:pP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ВНД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представляет собой совокупную рыночную стоимость всех конечных товаров и услуг, произведенных гражданами страны с помощью принадлежащих им, т.е. национальных факторов производства, неважно на территории данной страны или в других странах.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Различие между ВВП и ВНД состоит в том, на какой основе делается выборка товаров и услуг, включаемых в показатель: на основе географической принадлежности (ВВП) или на основе </a:t>
            </a: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национальной принадлежности (ВНД).</a:t>
            </a: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b="1" dirty="0" smtClean="0">
              <a:solidFill>
                <a:schemeClr val="tx2">
                  <a:satMod val="130000"/>
                </a:schemeClr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страна обладает полостью </a:t>
            </a:r>
            <a:r>
              <a:rPr lang="ru-RU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закрытой экономикой ВВП=ВНД.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случае стран с </a:t>
            </a:r>
            <a:r>
              <a:rPr lang="ru-RU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открытой экономикой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разность между ВВП и ВНД образуется за счет </a:t>
            </a:r>
            <a:r>
              <a:rPr lang="ru-RU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деятельности нерезидентов на территории рассматриваемой страны и за счет деятельности резидентов за границей.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Так, например, стоимость продукции произведенной французской компанией на территории Великобритании будет включаться в ВНД Франции и в ВВП Великобритании.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0688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smtClean="0">
                <a:solidFill>
                  <a:schemeClr val="tx1"/>
                </a:solidFill>
              </a:rPr>
              <a:t>Модуль 1. Национальная экономика и общественное производство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642918"/>
            <a:ext cx="8786842" cy="5357850"/>
          </a:xfrm>
          <a:ln>
            <a:solidFill>
              <a:schemeClr val="bg1"/>
            </a:solidFill>
          </a:ln>
        </p:spPr>
        <p:txBody>
          <a:bodyPr>
            <a:normAutofit fontScale="85000" lnSpcReduction="20000"/>
          </a:bodyPr>
          <a:lstStyle/>
          <a:p>
            <a:pPr algn="ctr"/>
            <a:endParaRPr lang="ru-RU" sz="3200" b="1" u="sng" dirty="0" smtClean="0">
              <a:solidFill>
                <a:schemeClr val="tx1"/>
              </a:solidFill>
            </a:endParaRPr>
          </a:p>
          <a:p>
            <a:pPr algn="ctr"/>
            <a:r>
              <a:rPr lang="ru-RU" sz="3200" b="1" u="sng" dirty="0" smtClean="0">
                <a:solidFill>
                  <a:srgbClr val="C00000"/>
                </a:solidFill>
              </a:rPr>
              <a:t>Тема 2. Основные макроэкономические показатели дохода и продукта </a:t>
            </a:r>
          </a:p>
          <a:p>
            <a:pPr marL="541782" indent="-514350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1.Измерение результатов экономической деятельности. </a:t>
            </a:r>
          </a:p>
          <a:p>
            <a:pPr marL="541782" indent="-514350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2.ВВП как основной макроэкономический показатель СНС. </a:t>
            </a:r>
          </a:p>
          <a:p>
            <a:pPr marL="541782" indent="-514350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3.Методы подсчета ВВП. Индексы цен.</a:t>
            </a:r>
          </a:p>
          <a:p>
            <a:pPr marL="541782" indent="-514350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Макроэкономические показатели дохода и  продукта.</a:t>
            </a:r>
          </a:p>
          <a:p>
            <a:pPr marL="541782" indent="-514350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С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хема народнохозяйственного кругооборота (</a:t>
            </a:r>
            <a:r>
              <a:rPr lang="ru-RU" sz="3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самост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изучение).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sz="3600" b="1" u="sng" dirty="0" smtClean="0">
                <a:solidFill>
                  <a:srgbClr val="C00000"/>
                </a:solidFill>
              </a:rPr>
              <a:t>В течение одного года</a:t>
            </a:r>
            <a:r>
              <a:rPr lang="ru-RU" sz="3600" b="1" dirty="0" smtClean="0">
                <a:solidFill>
                  <a:srgbClr val="C00000"/>
                </a:solidFill>
              </a:rPr>
              <a:t>. 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В соответствии с этим условием все товары, произведенные в предыдущие годы, десятилетия, эпохи не учитываются при подсчете ВВП, поскольку они уже были учтены в стоимости ВВП соответствующих лет. 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/>
              <a:t>Валовой национальный продукт не включает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	стоимость промежуточного продукта;</a:t>
            </a:r>
          </a:p>
          <a:p>
            <a:pPr>
              <a:buFontTx/>
              <a:buNone/>
            </a:pPr>
            <a:endParaRPr lang="ru-RU"/>
          </a:p>
          <a:p>
            <a:pPr>
              <a:buFontTx/>
              <a:buNone/>
            </a:pPr>
            <a:r>
              <a:rPr lang="ru-RU"/>
              <a:t>	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2133600"/>
            <a:ext cx="5445125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647968" cy="589123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ВВП не включается:</a:t>
            </a:r>
          </a:p>
          <a:p>
            <a:pPr>
              <a:buNone/>
            </a:pP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</a:t>
            </a:r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 </a:t>
            </a:r>
            <a:r>
              <a:rPr lang="ru-RU" sz="29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труд на себя </a:t>
            </a:r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(человек сам </a:t>
            </a:r>
            <a:r>
              <a:rPr lang="ru-RU" sz="2900" b="1" dirty="0" smtClean="0">
                <a:solidFill>
                  <a:schemeClr val="tx2">
                    <a:satMod val="130000"/>
                  </a:schemeClr>
                </a:solidFill>
                <a:latin typeface="+mj-lt"/>
                <a:ea typeface="+mj-ea"/>
                <a:cs typeface="+mj-cs"/>
              </a:rPr>
              <a:t>строит себе дом, </a:t>
            </a:r>
            <a:r>
              <a:rPr lang="ru-RU" sz="29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вяжет свитер, ремонтирует квартиру, мастер сам себе чинит телевизор или автомобиль, парикмахер делает себе прическу);</a:t>
            </a:r>
          </a:p>
          <a:p>
            <a:pPr>
              <a:buNone/>
            </a:pPr>
            <a:r>
              <a:rPr lang="ru-RU" sz="29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б) </a:t>
            </a:r>
            <a:r>
              <a:rPr lang="ru-RU" sz="29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труд на безвозмездной основе </a:t>
            </a:r>
            <a:r>
              <a:rPr lang="ru-RU" sz="29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(дружеская помощь соседу починить забор, приятелю сделать ремонт, знакомому довезти до аэропорта);</a:t>
            </a:r>
          </a:p>
          <a:p>
            <a:pPr>
              <a:buNone/>
            </a:pPr>
            <a:r>
              <a:rPr lang="ru-RU" sz="29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в) стоимость товаров и услуг, производимых «</a:t>
            </a:r>
            <a:r>
              <a:rPr lang="ru-RU" sz="29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теневой экономикой».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Нижний колонтитул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26628" name="Oval 3"/>
          <p:cNvSpPr>
            <a:spLocks noChangeArrowheads="1"/>
          </p:cNvSpPr>
          <p:nvPr/>
        </p:nvSpPr>
        <p:spPr bwMode="auto">
          <a:xfrm>
            <a:off x="3505200" y="3429000"/>
            <a:ext cx="2209800" cy="762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29" name="Oval 14"/>
          <p:cNvSpPr>
            <a:spLocks noChangeArrowheads="1"/>
          </p:cNvSpPr>
          <p:nvPr/>
        </p:nvSpPr>
        <p:spPr bwMode="auto">
          <a:xfrm>
            <a:off x="5029200" y="3581400"/>
            <a:ext cx="685800" cy="3048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0" name="Oval 13"/>
          <p:cNvSpPr>
            <a:spLocks noChangeArrowheads="1"/>
          </p:cNvSpPr>
          <p:nvPr/>
        </p:nvSpPr>
        <p:spPr bwMode="auto">
          <a:xfrm>
            <a:off x="3505200" y="3581400"/>
            <a:ext cx="685800" cy="3048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3.Методы подсчета ВВП. Индексы цен</a:t>
            </a:r>
            <a:r>
              <a:rPr lang="ru-RU" sz="2700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err="1" smtClean="0">
                <a:solidFill>
                  <a:schemeClr val="tx1"/>
                </a:solidFill>
              </a:rPr>
              <a:t>ВВП:</a:t>
            </a:r>
            <a:r>
              <a:rPr lang="ru-RU" sz="3200" dirty="0" err="1" smtClean="0">
                <a:solidFill>
                  <a:schemeClr val="tx1"/>
                </a:solidFill>
              </a:rPr>
              <a:t>варианты</a:t>
            </a:r>
            <a:r>
              <a:rPr lang="ru-RU" sz="3200" dirty="0" smtClean="0">
                <a:solidFill>
                  <a:schemeClr val="tx1"/>
                </a:solidFill>
              </a:rPr>
              <a:t> подсчета</a:t>
            </a:r>
          </a:p>
        </p:txBody>
      </p:sp>
      <p:sp>
        <p:nvSpPr>
          <p:cNvPr id="26632" name="Oval 4"/>
          <p:cNvSpPr>
            <a:spLocks noChangeArrowheads="1"/>
          </p:cNvSpPr>
          <p:nvPr/>
        </p:nvSpPr>
        <p:spPr bwMode="auto">
          <a:xfrm>
            <a:off x="3505200" y="2971800"/>
            <a:ext cx="2209800" cy="7620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3" name="Line 5"/>
          <p:cNvSpPr>
            <a:spLocks noChangeShapeType="1"/>
          </p:cNvSpPr>
          <p:nvPr/>
        </p:nvSpPr>
        <p:spPr bwMode="auto">
          <a:xfrm>
            <a:off x="3505200" y="3352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34" name="Line 6"/>
          <p:cNvSpPr>
            <a:spLocks noChangeShapeType="1"/>
          </p:cNvSpPr>
          <p:nvPr/>
        </p:nvSpPr>
        <p:spPr bwMode="auto">
          <a:xfrm>
            <a:off x="5715000" y="3352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35" name="Text Box 7"/>
          <p:cNvSpPr txBox="1">
            <a:spLocks noChangeArrowheads="1"/>
          </p:cNvSpPr>
          <p:nvPr/>
        </p:nvSpPr>
        <p:spPr bwMode="auto">
          <a:xfrm>
            <a:off x="3886200" y="32004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sz="1400">
              <a:latin typeface="Tahoma" charset="0"/>
            </a:endParaRPr>
          </a:p>
        </p:txBody>
      </p:sp>
      <p:sp>
        <p:nvSpPr>
          <p:cNvPr id="26636" name="Text Box 8"/>
          <p:cNvSpPr txBox="1">
            <a:spLocks noChangeArrowheads="1"/>
          </p:cNvSpPr>
          <p:nvPr/>
        </p:nvSpPr>
        <p:spPr bwMode="auto">
          <a:xfrm>
            <a:off x="4114800" y="3048000"/>
            <a:ext cx="1295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3200" b="1">
                <a:latin typeface="Tahoma" charset="0"/>
              </a:rPr>
              <a:t>ВВП</a:t>
            </a:r>
          </a:p>
        </p:txBody>
      </p:sp>
      <p:sp>
        <p:nvSpPr>
          <p:cNvPr id="26637" name="Text Box 15"/>
          <p:cNvSpPr txBox="1">
            <a:spLocks noChangeArrowheads="1"/>
          </p:cNvSpPr>
          <p:nvPr/>
        </p:nvSpPr>
        <p:spPr bwMode="auto">
          <a:xfrm>
            <a:off x="2819400" y="5105400"/>
            <a:ext cx="3810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2400">
                <a:latin typeface="Tahoma" charset="0"/>
              </a:rPr>
              <a:t>По добавленной стоимости</a:t>
            </a:r>
          </a:p>
        </p:txBody>
      </p:sp>
      <p:sp>
        <p:nvSpPr>
          <p:cNvPr id="26638" name="Text Box 16"/>
          <p:cNvSpPr txBox="1">
            <a:spLocks noChangeArrowheads="1"/>
          </p:cNvSpPr>
          <p:nvPr/>
        </p:nvSpPr>
        <p:spPr bwMode="auto">
          <a:xfrm>
            <a:off x="609600" y="2057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2400" dirty="0">
                <a:latin typeface="Tahoma" charset="0"/>
              </a:rPr>
              <a:t>По расходам</a:t>
            </a:r>
          </a:p>
        </p:txBody>
      </p:sp>
      <p:sp>
        <p:nvSpPr>
          <p:cNvPr id="26639" name="Text Box 17"/>
          <p:cNvSpPr txBox="1">
            <a:spLocks noChangeArrowheads="1"/>
          </p:cNvSpPr>
          <p:nvPr/>
        </p:nvSpPr>
        <p:spPr bwMode="auto">
          <a:xfrm>
            <a:off x="5867400" y="21336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2400">
                <a:latin typeface="Tahoma" charset="0"/>
              </a:rPr>
              <a:t>По доходам</a:t>
            </a:r>
          </a:p>
        </p:txBody>
      </p:sp>
      <p:sp>
        <p:nvSpPr>
          <p:cNvPr id="26640" name="Line 18"/>
          <p:cNvSpPr>
            <a:spLocks noChangeShapeType="1"/>
          </p:cNvSpPr>
          <p:nvPr/>
        </p:nvSpPr>
        <p:spPr bwMode="auto">
          <a:xfrm flipH="1">
            <a:off x="5638800" y="2590800"/>
            <a:ext cx="6096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41" name="Line 19"/>
          <p:cNvSpPr>
            <a:spLocks noChangeShapeType="1"/>
          </p:cNvSpPr>
          <p:nvPr/>
        </p:nvSpPr>
        <p:spPr bwMode="auto">
          <a:xfrm flipH="1">
            <a:off x="5791200" y="2667000"/>
            <a:ext cx="7620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42" name="Line 20"/>
          <p:cNvSpPr>
            <a:spLocks noChangeShapeType="1"/>
          </p:cNvSpPr>
          <p:nvPr/>
        </p:nvSpPr>
        <p:spPr bwMode="auto">
          <a:xfrm flipH="1">
            <a:off x="5943600" y="2667000"/>
            <a:ext cx="10668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43" name="Line 21"/>
          <p:cNvSpPr>
            <a:spLocks noChangeShapeType="1"/>
          </p:cNvSpPr>
          <p:nvPr/>
        </p:nvSpPr>
        <p:spPr bwMode="auto">
          <a:xfrm rot="3901804" flipH="1">
            <a:off x="2247900" y="2552700"/>
            <a:ext cx="10668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44" name="Line 22"/>
          <p:cNvSpPr>
            <a:spLocks noChangeShapeType="1"/>
          </p:cNvSpPr>
          <p:nvPr/>
        </p:nvSpPr>
        <p:spPr bwMode="auto">
          <a:xfrm rot="3997505" flipH="1">
            <a:off x="2705100" y="2552700"/>
            <a:ext cx="7620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45" name="Line 23"/>
          <p:cNvSpPr>
            <a:spLocks noChangeShapeType="1"/>
          </p:cNvSpPr>
          <p:nvPr/>
        </p:nvSpPr>
        <p:spPr bwMode="auto">
          <a:xfrm rot="4078564" flipH="1">
            <a:off x="3124200" y="2514600"/>
            <a:ext cx="6096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46" name="Oval 28"/>
          <p:cNvSpPr>
            <a:spLocks noChangeArrowheads="1"/>
          </p:cNvSpPr>
          <p:nvPr/>
        </p:nvSpPr>
        <p:spPr bwMode="auto">
          <a:xfrm>
            <a:off x="4114800" y="4267200"/>
            <a:ext cx="9144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47" name="Oval 29"/>
          <p:cNvSpPr>
            <a:spLocks noChangeArrowheads="1"/>
          </p:cNvSpPr>
          <p:nvPr/>
        </p:nvSpPr>
        <p:spPr bwMode="auto">
          <a:xfrm>
            <a:off x="4267200" y="4419600"/>
            <a:ext cx="9144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48" name="Oval 30"/>
          <p:cNvSpPr>
            <a:spLocks noChangeArrowheads="1"/>
          </p:cNvSpPr>
          <p:nvPr/>
        </p:nvSpPr>
        <p:spPr bwMode="auto">
          <a:xfrm>
            <a:off x="4419600" y="4572000"/>
            <a:ext cx="9144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49" name="Oval 31"/>
          <p:cNvSpPr>
            <a:spLocks noChangeArrowheads="1"/>
          </p:cNvSpPr>
          <p:nvPr/>
        </p:nvSpPr>
        <p:spPr bwMode="auto">
          <a:xfrm>
            <a:off x="4572000" y="4724400"/>
            <a:ext cx="9144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Нижний колонтитул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2970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01700" y="768350"/>
            <a:ext cx="7340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/>
              <a:t>ВВП по расходам</a:t>
            </a:r>
            <a:br>
              <a:rPr lang="ru-RU" sz="4000" smtClean="0"/>
            </a:br>
            <a:r>
              <a:rPr lang="ru-RU" sz="4000" smtClean="0"/>
              <a:t> ВВП = С </a:t>
            </a:r>
            <a:r>
              <a:rPr lang="en-US" sz="4000" smtClean="0"/>
              <a:t>+ I + G + Xn</a:t>
            </a:r>
            <a:endParaRPr lang="ru-RU" sz="4000" smtClean="0"/>
          </a:p>
        </p:txBody>
      </p:sp>
      <p:graphicFrame>
        <p:nvGraphicFramePr>
          <p:cNvPr id="29701" name="Object 1027"/>
          <p:cNvGraphicFramePr>
            <a:graphicFrameLocks noChangeAspect="1"/>
          </p:cNvGraphicFramePr>
          <p:nvPr/>
        </p:nvGraphicFramePr>
        <p:xfrm>
          <a:off x="747713" y="1412875"/>
          <a:ext cx="8396287" cy="496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532" name="Диаграмма" r:id="rId4" imgW="7762959" imgH="4400468" progId="MSGraph.Chart.8">
                  <p:embed followColorScheme="full"/>
                </p:oleObj>
              </mc:Choice>
              <mc:Fallback>
                <p:oleObj name="Диаграмма" r:id="rId4" imgW="7762959" imgH="4400468" progId="MSGraph.Chart.8">
                  <p:embed followColorScheme="full"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713" y="1412875"/>
                        <a:ext cx="8396287" cy="4967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2" name="Text Box 1028"/>
          <p:cNvSpPr txBox="1">
            <a:spLocks noChangeArrowheads="1"/>
          </p:cNvSpPr>
          <p:nvPr/>
        </p:nvSpPr>
        <p:spPr bwMode="auto">
          <a:xfrm>
            <a:off x="1187450" y="5949950"/>
            <a:ext cx="6781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>
                <a:latin typeface="Tahoma" charset="0"/>
              </a:rPr>
              <a:t>Пропорции соответствуют данным по ВВП США, на начало ХХ</a:t>
            </a:r>
            <a:r>
              <a:rPr lang="en-US">
                <a:latin typeface="Tahoma" charset="0"/>
              </a:rPr>
              <a:t>I </a:t>
            </a:r>
            <a:r>
              <a:rPr lang="ru-RU">
                <a:latin typeface="Tahoma" charset="0"/>
              </a:rPr>
              <a:t>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285728"/>
            <a:ext cx="9290910" cy="628654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rgbClr val="C00000"/>
                </a:solidFill>
              </a:rPr>
              <a:t>Чистый экспорт 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– представляет собой разницу между доходами от экспорта (</a:t>
            </a:r>
            <a:r>
              <a:rPr lang="ru-RU" b="1" dirty="0" err="1" smtClean="0">
                <a:solidFill>
                  <a:schemeClr val="tx2">
                    <a:satMod val="130000"/>
                  </a:schemeClr>
                </a:solidFill>
              </a:rPr>
              <a:t>export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 – </a:t>
            </a:r>
            <a:r>
              <a:rPr lang="en-US" b="1" dirty="0" smtClean="0">
                <a:solidFill>
                  <a:schemeClr val="tx2">
                    <a:satMod val="130000"/>
                  </a:schemeClr>
                </a:solidFill>
              </a:rPr>
              <a:t>Ex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) и расходами по импорту (</a:t>
            </a:r>
            <a:r>
              <a:rPr lang="ru-RU" b="1" dirty="0" err="1" smtClean="0">
                <a:solidFill>
                  <a:schemeClr val="tx2">
                    <a:satMod val="130000"/>
                  </a:schemeClr>
                </a:solidFill>
              </a:rPr>
              <a:t>import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 - </a:t>
            </a:r>
            <a:r>
              <a:rPr lang="en-US" b="1" dirty="0" err="1" smtClean="0">
                <a:solidFill>
                  <a:schemeClr val="tx2">
                    <a:satMod val="130000"/>
                  </a:schemeClr>
                </a:solidFill>
              </a:rPr>
              <a:t>Im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) страны и соответствует сальдо торгового баланса: </a:t>
            </a:r>
          </a:p>
          <a:p>
            <a:pPr>
              <a:spcBef>
                <a:spcPts val="0"/>
              </a:spcBef>
            </a:pPr>
            <a:r>
              <a:rPr lang="ru-RU" b="1" i="1" dirty="0" smtClean="0">
                <a:solidFill>
                  <a:srgbClr val="0070C0"/>
                </a:solidFill>
              </a:rPr>
              <a:t>  </a:t>
            </a:r>
            <a:r>
              <a:rPr lang="ru-RU" b="1" i="1" dirty="0" err="1" smtClean="0">
                <a:solidFill>
                  <a:srgbClr val="0070C0"/>
                </a:solidFill>
              </a:rPr>
              <a:t>Xn</a:t>
            </a:r>
            <a:r>
              <a:rPr lang="ru-RU" b="1" i="1" dirty="0" smtClean="0">
                <a:solidFill>
                  <a:srgbClr val="0070C0"/>
                </a:solidFill>
              </a:rPr>
              <a:t> = </a:t>
            </a:r>
            <a:r>
              <a:rPr lang="ru-RU" b="1" i="1" dirty="0" err="1" smtClean="0">
                <a:solidFill>
                  <a:srgbClr val="0070C0"/>
                </a:solidFill>
              </a:rPr>
              <a:t>Ex</a:t>
            </a:r>
            <a:r>
              <a:rPr lang="ru-RU" b="1" i="1" dirty="0" smtClean="0">
                <a:solidFill>
                  <a:srgbClr val="0070C0"/>
                </a:solidFill>
              </a:rPr>
              <a:t> – </a:t>
            </a:r>
            <a:r>
              <a:rPr lang="ru-RU" b="1" i="1" dirty="0" err="1" smtClean="0">
                <a:solidFill>
                  <a:srgbClr val="0070C0"/>
                </a:solidFill>
              </a:rPr>
              <a:t>Im</a:t>
            </a:r>
            <a:r>
              <a:rPr lang="ru-RU" b="1" i="1" dirty="0" smtClean="0">
                <a:solidFill>
                  <a:srgbClr val="0070C0"/>
                </a:solidFill>
              </a:rPr>
              <a:t>.</a:t>
            </a:r>
          </a:p>
          <a:p>
            <a:r>
              <a:rPr lang="ru-RU" b="1" i="1" u="sng" dirty="0" smtClean="0">
                <a:solidFill>
                  <a:schemeClr val="tx1"/>
                </a:solidFill>
              </a:rPr>
              <a:t>Таким образом ВВП </a:t>
            </a:r>
            <a:r>
              <a:rPr lang="ru-RU" b="1" i="1" u="sng" baseline="-25000" dirty="0" smtClean="0">
                <a:solidFill>
                  <a:schemeClr val="tx1"/>
                </a:solidFill>
              </a:rPr>
              <a:t>по расходам  </a:t>
            </a:r>
            <a:r>
              <a:rPr lang="ru-RU" b="1" i="1" u="sng" dirty="0" smtClean="0">
                <a:solidFill>
                  <a:schemeClr val="tx1"/>
                </a:solidFill>
              </a:rPr>
              <a:t>= потребительские расходы (С) + валовые инвестиционные расходы  (I)  +  государственные закупки (G) + чистый экспорт (X</a:t>
            </a:r>
            <a:r>
              <a:rPr lang="en-US" b="1" i="1" u="sng" baseline="-25000" dirty="0" smtClean="0">
                <a:solidFill>
                  <a:schemeClr val="tx1"/>
                </a:solidFill>
              </a:rPr>
              <a:t>n</a:t>
            </a:r>
            <a:r>
              <a:rPr lang="ru-RU" b="1" i="1" u="sng" dirty="0" smtClean="0">
                <a:solidFill>
                  <a:schemeClr val="tx1"/>
                </a:solidFill>
              </a:rPr>
              <a:t>)</a:t>
            </a:r>
            <a:endParaRPr lang="ru-RU" u="sng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8933688" cy="5962672"/>
          </a:xfrm>
        </p:spPr>
        <p:txBody>
          <a:bodyPr>
            <a:normAutofit fontScale="92500" lnSpcReduction="20000"/>
          </a:bodyPr>
          <a:lstStyle/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u="sng" dirty="0" smtClean="0">
                <a:solidFill>
                  <a:srgbClr val="C00000"/>
                </a:solidFill>
              </a:rPr>
              <a:t>Вторым способом расчета ВВП является распределительный метод или метод расчета по доходам. </a:t>
            </a:r>
          </a:p>
          <a:p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В этом случае ВВП рассматривается как сумма доходов собственников экономических ресурсов (домохозяйств), т.е. как сумма факторных доходов.</a:t>
            </a:r>
          </a:p>
          <a:p>
            <a:r>
              <a:rPr lang="ru-RU" b="1" u="sng" dirty="0" smtClean="0">
                <a:solidFill>
                  <a:srgbClr val="C00000"/>
                </a:solidFill>
              </a:rPr>
              <a:t>Факторными доходами являются</a:t>
            </a:r>
            <a:r>
              <a:rPr lang="ru-RU" b="1" u="sng" dirty="0" smtClean="0">
                <a:solidFill>
                  <a:schemeClr val="tx2">
                    <a:satMod val="130000"/>
                  </a:schemeClr>
                </a:solidFill>
              </a:rPr>
              <a:t>: </a:t>
            </a:r>
          </a:p>
          <a:p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-заработная плата и жалование служащих ;</a:t>
            </a:r>
          </a:p>
          <a:p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-арендная плата или рента;</a:t>
            </a:r>
          </a:p>
          <a:p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-процентные платежи или процент; </a:t>
            </a:r>
          </a:p>
          <a:p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-прибыль.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Нижний колонтитул 2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ru-RU" sz="4400">
                <a:solidFill>
                  <a:schemeClr val="tx2"/>
                </a:solidFill>
                <a:latin typeface="Times New Roman" pitchFamily="18" charset="0"/>
              </a:rPr>
              <a:t>ВВП по доходам</a:t>
            </a:r>
          </a:p>
        </p:txBody>
      </p:sp>
      <p:graphicFrame>
        <p:nvGraphicFramePr>
          <p:cNvPr id="30725" name="Object 3"/>
          <p:cNvGraphicFramePr>
            <a:graphicFrameLocks noChangeAspect="1"/>
          </p:cNvGraphicFramePr>
          <p:nvPr/>
        </p:nvGraphicFramePr>
        <p:xfrm>
          <a:off x="-323850" y="981075"/>
          <a:ext cx="8878888" cy="496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56" name="Диаграмма" r:id="rId4" imgW="7896208" imgH="4410194" progId="MSGraph.Chart.8">
                  <p:embed followColorScheme="full"/>
                </p:oleObj>
              </mc:Choice>
              <mc:Fallback>
                <p:oleObj name="Диаграмма" r:id="rId4" imgW="7896208" imgH="4410194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23850" y="981075"/>
                        <a:ext cx="8878888" cy="4965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1219200" y="5943600"/>
            <a:ext cx="6781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>
                <a:latin typeface="Tahoma" charset="0"/>
              </a:rPr>
              <a:t>Пропорции соответствуют данным по ВВП США  на начало ХХ1 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8933688" cy="603411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ru-RU" b="1" i="1" u="sng" dirty="0" smtClean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</a:pPr>
            <a:endParaRPr lang="ru-RU" b="1" i="1" u="sng" dirty="0" smtClean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</a:pPr>
            <a:r>
              <a:rPr lang="ru-RU" b="1" i="1" u="sng" dirty="0" smtClean="0">
                <a:solidFill>
                  <a:srgbClr val="C00000"/>
                </a:solidFill>
              </a:rPr>
              <a:t>ВВП по доходам </a:t>
            </a:r>
            <a:r>
              <a:rPr lang="ru-RU" b="1" i="1" dirty="0" smtClean="0">
                <a:solidFill>
                  <a:srgbClr val="0070C0"/>
                </a:solidFill>
              </a:rPr>
              <a:t>= заработная плата + арендная плата (рента) + процентный доход +  прибыль мелкого бизнеса(доход собственников) + прибыль корпораций + чистые косвенные налоги + амортизационные отчисления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 В итоге расчет ВВП по доходам- это сумма факторных доходов + «незаработанные доходы»-амортизационные отчисления  и косвенные налоги на бизнес 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8933688" cy="546260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sz="3000" b="1" dirty="0" smtClean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3000" b="1" dirty="0" smtClean="0">
                <a:solidFill>
                  <a:srgbClr val="C00000"/>
                </a:solidFill>
              </a:rPr>
              <a:t>Третьим методом расчета ВВП </a:t>
            </a:r>
            <a:r>
              <a:rPr lang="ru-RU" sz="3000" b="1" dirty="0" smtClean="0">
                <a:solidFill>
                  <a:schemeClr val="tx2">
                    <a:satMod val="130000"/>
                  </a:schemeClr>
                </a:solidFill>
              </a:rPr>
              <a:t>является суммирование добавленных стоимостей по всем отраслям и видам производств в экономике (метод расчета по добавленной стоимости). </a:t>
            </a:r>
          </a:p>
          <a:p>
            <a:pPr>
              <a:lnSpc>
                <a:spcPct val="80000"/>
              </a:lnSpc>
            </a:pPr>
            <a:endParaRPr lang="ru-RU" sz="3000" b="1" i="1" dirty="0" smtClean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3000" b="1" i="1" dirty="0" smtClean="0">
                <a:solidFill>
                  <a:srgbClr val="C00000"/>
                </a:solidFill>
              </a:rPr>
              <a:t>Добавленная стоимость </a:t>
            </a:r>
            <a:r>
              <a:rPr lang="ru-RU" sz="3000" b="1" i="1" dirty="0" smtClean="0">
                <a:solidFill>
                  <a:schemeClr val="tx1"/>
                </a:solidFill>
              </a:rPr>
              <a:t>– это приращение стоимости; стоимость, которую добавляет фирма (отрасль)  к купленным материалам и услугам в процессе производства и реализации продукции.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3999" cy="6864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1308"/>
                <a:gridCol w="3325091"/>
                <a:gridCol w="3657600"/>
              </a:tblGrid>
              <a:tr h="8587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0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</a:rPr>
                        <a:t>Группа показателей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0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</a:rPr>
                        <a:t>Важнейшие показатели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0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</a:rPr>
                        <a:t>Назначение показателей</a:t>
                      </a:r>
                    </a:p>
                  </a:txBody>
                  <a:tcPr marL="68580" marR="68580" marT="0" marB="0"/>
                </a:tc>
              </a:tr>
              <a:tr h="554420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000" b="1" i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1.Показатели общенационального развития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Национальное богатство;</a:t>
                      </a:r>
                    </a:p>
                    <a:p>
                      <a:pPr marL="342900" lvl="0" indent="-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промежуточный продукт;</a:t>
                      </a:r>
                    </a:p>
                    <a:p>
                      <a:pPr marL="342900" lvl="0" indent="-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конечный продукт;</a:t>
                      </a:r>
                    </a:p>
                    <a:p>
                      <a:pPr marL="342900" lvl="0" indent="-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национальный доход;</a:t>
                      </a:r>
                    </a:p>
                    <a:p>
                      <a:pPr marL="342900" lvl="0" indent="-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 ВВП, ЧНП, ВНД.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b="1" i="1" u="sng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Служат для определения:</a:t>
                      </a:r>
                    </a:p>
                    <a:p>
                      <a:pPr marL="342900" lvl="0" indent="-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потенциального и реального национального богатства страны;</a:t>
                      </a:r>
                    </a:p>
                    <a:p>
                      <a:pPr marL="342900" lvl="0" indent="-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общего объема производства и его динамики;</a:t>
                      </a:r>
                    </a:p>
                    <a:p>
                      <a:pPr marL="342900" lvl="0" indent="-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глубины переработки сырья  и материалов и тесноты взаимосвязи между предприятиями и отраслями;</a:t>
                      </a:r>
                    </a:p>
                    <a:p>
                      <a:pPr marL="342900" lvl="0" indent="-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конечных результатов производства.</a:t>
                      </a:r>
                    </a:p>
                  </a:txBody>
                  <a:tcPr marL="68580" marR="68580" marT="0" marB="0"/>
                </a:tc>
              </a:tr>
              <a:tr h="4620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b="1" dirty="0" smtClean="0">
                <a:solidFill>
                  <a:srgbClr val="C00000"/>
                </a:solidFill>
              </a:rPr>
              <a:t>Добавленная стоимость (ДС)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/>
              <a:t>– это разница между доходами фирмы и ее затратами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   Доход        Затраты           ДС</a:t>
            </a:r>
          </a:p>
          <a:p>
            <a:pPr eaLnBrk="1" hangingPunct="1">
              <a:buFontTx/>
              <a:buNone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Рожь                 4                    0                     4</a:t>
            </a:r>
          </a:p>
          <a:p>
            <a:pPr eaLnBrk="1" hangingPunct="1">
              <a:buFontTx/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Мука                6                    4                     2</a:t>
            </a:r>
          </a:p>
          <a:p>
            <a:pPr eaLnBrk="1" hangingPunct="1">
              <a:buFontTx/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Хлеб                 12                   6                    6</a:t>
            </a:r>
          </a:p>
          <a:p>
            <a:pPr eaLnBrk="1" hangingPunct="1">
              <a:buFontTx/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магазине      20                  12                   8</a:t>
            </a:r>
          </a:p>
          <a:p>
            <a:pPr eaLnBrk="1" hangingPunct="1">
              <a:buFontTx/>
              <a:buNone/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Итого              42                   22                   20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eaLnBrk="1" hangingPunct="1">
              <a:buFontTx/>
              <a:buNone/>
            </a:pPr>
            <a:endParaRPr lang="ru-RU" sz="2000" dirty="0" smtClean="0"/>
          </a:p>
          <a:p>
            <a:pPr eaLnBrk="1" hangingPunct="1">
              <a:buFontTx/>
              <a:buNone/>
            </a:pPr>
            <a:r>
              <a:rPr lang="ru-RU" sz="2000" dirty="0" smtClean="0"/>
              <a:t>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500" b="1" dirty="0" smtClean="0">
                <a:solidFill>
                  <a:schemeClr val="tx2">
                    <a:satMod val="130000"/>
                  </a:schemeClr>
                </a:solidFill>
              </a:rPr>
              <a:t>     </a:t>
            </a:r>
            <a:r>
              <a:rPr lang="ru-RU" sz="3500" b="1" u="sng" dirty="0" smtClean="0">
                <a:solidFill>
                  <a:schemeClr val="tx2">
                    <a:satMod val="130000"/>
                  </a:schemeClr>
                </a:solidFill>
              </a:rPr>
              <a:t>Очевидно, что величина ВВП, рассчитанная разными методами, должна быть одинаковой</a:t>
            </a:r>
            <a:r>
              <a:rPr lang="ru-RU" sz="3500" b="1" dirty="0" smtClean="0">
                <a:solidFill>
                  <a:schemeClr val="tx2">
                    <a:satMod val="13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3500" b="1" dirty="0" smtClean="0">
                <a:solidFill>
                  <a:schemeClr val="tx2">
                    <a:satMod val="130000"/>
                  </a:schemeClr>
                </a:solidFill>
              </a:rPr>
              <a:t>     </a:t>
            </a:r>
            <a:r>
              <a:rPr lang="ru-RU" sz="3500" b="1" dirty="0" smtClean="0">
                <a:solidFill>
                  <a:srgbClr val="002060"/>
                </a:solidFill>
              </a:rPr>
              <a:t>Теоретически такой вывод следует из того, что сумма стоимостей, добавленных каждой фирмой (на каждой стадии производства), равна стоимости конечной продукции.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Нижний колонтитул 3"/>
          <p:cNvSpPr>
            <a:spLocks noGrp="1"/>
          </p:cNvSpPr>
          <p:nvPr>
            <p:ph type="ftr" sz="quarter" idx="11"/>
          </p:nvPr>
        </p:nvSpPr>
        <p:spPr>
          <a:xfrm flipV="1">
            <a:off x="3124200" y="1"/>
            <a:ext cx="3352800" cy="76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Номинальный и реальный ВВП</a:t>
            </a:r>
            <a:endParaRPr lang="ru-RU" smtClean="0"/>
          </a:p>
        </p:txBody>
      </p:sp>
      <p:sp>
        <p:nvSpPr>
          <p:cNvPr id="31749" name="Text Box 3"/>
          <p:cNvSpPr txBox="1">
            <a:spLocks noChangeArrowheads="1"/>
          </p:cNvSpPr>
          <p:nvPr/>
        </p:nvSpPr>
        <p:spPr bwMode="auto">
          <a:xfrm>
            <a:off x="539750" y="1500174"/>
            <a:ext cx="83058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Номинальный ВВП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рассчитывается в ценах текущего года.</a:t>
            </a:r>
          </a:p>
          <a:p>
            <a:pPr eaLnBrk="1" hangingPunct="1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Реальный ВВП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в сопоставимых (т.е. постоянных, базисных)</a:t>
            </a:r>
          </a:p>
          <a:p>
            <a:pPr eaLnBrk="1" hangingPunct="1"/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номинальный ВВП оказывают влияние два процесса:</a:t>
            </a:r>
          </a:p>
          <a:p>
            <a:pPr eaLnBrk="1" hangingPunct="1"/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- динамика реального объема производства:</a:t>
            </a:r>
          </a:p>
          <a:p>
            <a:pPr eaLnBrk="1" hangingPunct="1"/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- динамика уровня цен.</a:t>
            </a:r>
          </a:p>
          <a:p>
            <a:pPr eaLnBrk="1" hangingPunct="1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Реальный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ВВП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рассчитывается с помощью корректировки номинального ВВП и индекс цен:</a:t>
            </a:r>
          </a:p>
          <a:p>
            <a:pPr eaLnBrk="1" hangingPunct="1"/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sz="20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Реальный ВВП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 Номинальный ВВП / Индекс цен</a:t>
            </a:r>
          </a:p>
          <a:p>
            <a:pPr eaLnBrk="1" hangingPunct="1"/>
            <a:endParaRPr lang="ru-RU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14290"/>
            <a:ext cx="8290778" cy="6034110"/>
          </a:xfrm>
        </p:spPr>
        <p:txBody>
          <a:bodyPr>
            <a:normAutofit fontScale="77500" lnSpcReduction="20000"/>
          </a:bodyPr>
          <a:lstStyle/>
          <a:p>
            <a:endParaRPr lang="ru-RU" sz="4000" b="1" i="1" dirty="0" smtClean="0">
              <a:solidFill>
                <a:srgbClr val="0070C0"/>
              </a:solidFill>
            </a:endParaRPr>
          </a:p>
          <a:p>
            <a:endParaRPr lang="ru-RU" sz="4000" b="1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000" b="1" i="1" dirty="0" smtClean="0">
                <a:solidFill>
                  <a:srgbClr val="C00000"/>
                </a:solidFill>
              </a:rPr>
              <a:t>    Дефлятор ВВП = Номинальный ВВП/ Реальный ВВП</a:t>
            </a:r>
          </a:p>
          <a:p>
            <a:endParaRPr lang="ru-RU" sz="4000" b="1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величина дефлятора  меньше единицы, то происходит корректировка номинального ВВП в сторону увеличения, которая  называется </a:t>
            </a:r>
            <a:r>
              <a:rPr lang="ru-RU" sz="4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инфлированием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величина больше единицы, то происходит </a:t>
            </a:r>
            <a:r>
              <a:rPr lang="ru-RU" sz="4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дефлирование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корректировка номинального ВВП в сторону снижения 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Для расчета дефлятора ВВП используются различные индексы цен.   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Индекс цен 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– это отношение цены текущего периода к цене базисного периода, умноженное на 100%.    </a:t>
            </a:r>
          </a:p>
          <a:p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Существует множество индексов цен. Среди них можно выделить такие как:</a:t>
            </a:r>
          </a:p>
          <a:p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 -индекс потребительских цен (тарифов) на товары и платные услуги населению; </a:t>
            </a:r>
          </a:p>
          <a:p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-индекс цен на первичном и вторичном рынке жилья; индекс цен производителей промышленной продукции и др. </a:t>
            </a:r>
          </a:p>
          <a:p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При расчете индекса цен также необходимо учитывать как изменение цен на товары и услуги, так и изменение их структуры. Для этих целей рассчитываются особые индексы цен, которые именуются соответственно индексом </a:t>
            </a:r>
            <a:r>
              <a:rPr lang="ru-RU" b="1" dirty="0" err="1" smtClean="0">
                <a:solidFill>
                  <a:schemeClr val="tx2">
                    <a:satMod val="130000"/>
                  </a:schemeClr>
                </a:solidFill>
              </a:rPr>
              <a:t>Ласпейраса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 и индексом </a:t>
            </a:r>
            <a:r>
              <a:rPr lang="ru-RU" b="1" dirty="0" err="1" smtClean="0">
                <a:solidFill>
                  <a:schemeClr val="tx2">
                    <a:satMod val="130000"/>
                  </a:schemeClr>
                </a:solidFill>
              </a:rPr>
              <a:t>Пааше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. </a:t>
            </a:r>
            <a:r>
              <a:rPr lang="ru-RU" b="1" dirty="0" smtClean="0">
                <a:solidFill>
                  <a:srgbClr val="C00000"/>
                </a:solidFill>
              </a:rPr>
              <a:t>(САМОСТОЯТЕЛЬНО)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000000"/>
                </a:solidFill>
              </a:rPr>
              <a:t>  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Индекс потребительских цен (ИПЦ)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это изменение среднего уровня цен «корзины» товаров и услуг, потребляемых средней городской семьей.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ru-RU" sz="3600" b="1" smtClean="0"/>
              <a:t>Отличие дефлятора ВВП от ИПЦ</a:t>
            </a:r>
          </a:p>
        </p:txBody>
      </p:sp>
      <p:graphicFrame>
        <p:nvGraphicFramePr>
          <p:cNvPr id="84026" name="Group 58"/>
          <p:cNvGraphicFramePr>
            <a:graphicFrameLocks noGrp="1"/>
          </p:cNvGraphicFramePr>
          <p:nvPr>
            <p:ph type="tbl" idx="1"/>
          </p:nvPr>
        </p:nvGraphicFramePr>
        <p:xfrm>
          <a:off x="457200" y="1412875"/>
          <a:ext cx="8229600" cy="498657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4254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Дефлятор ВВП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ИПЦ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1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Рассчитывается на основе всех производимых в стране экономических благ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Определяется исходя из цены рыночной корзины товаров и услуг (потребительских – конечных товаров), которая формируется на основе типичных покупок средней семьи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1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основе расчетов лежит цена товаров и услуг, произведенных в данном году, т.е. фактический состав рыночной корзины изменяется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основе расчетов лежит цена постоянной, фиксированной корзины товаров и услуг, т.е. качественные сдвиги в производстве и потреблении во внимание не принимаются.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6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Является показателем изменения общего уровня цен в экономике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Служит для измерения уровня жизни.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 Макроэкономические Показатели дохода и  продукта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Чистый внутренний продукт (ЧВП)</a:t>
            </a:r>
            <a:r>
              <a:rPr lang="ru-RU" sz="4000" b="1" u="sng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это чистая стоимость конечных товаров и услуг. </a:t>
            </a:r>
            <a:r>
              <a:rPr lang="ru-RU" b="1" u="sng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отличается от ВВП на величину потребления основного капитала  (амортизации).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Этот показатель </a:t>
            </a:r>
            <a:r>
              <a:rPr lang="ru-RU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характеризует производственный потенциал экономики,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поскольку он включает в себя только чистые инвестиции и не включает восстановительные инвестиции (амортизацию). </a:t>
            </a:r>
          </a:p>
          <a:p>
            <a:pPr>
              <a:buNone/>
            </a:pP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ЧВП= ВВП - Потребление основного капитала (амортизация).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576530" cy="47482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1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Чистый национальный доход (ЧНД)- 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поток  первичных доходов, полученный ее резидентами, за вычетом амортизации.</a:t>
            </a:r>
          </a:p>
          <a:p>
            <a:pPr>
              <a:lnSpc>
                <a:spcPct val="80000"/>
              </a:lnSpc>
              <a:buNone/>
            </a:pPr>
            <a:endParaRPr lang="ru-RU" sz="3100" b="1" i="1" u="sng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31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ЧНД= ВНД -  Потребление основного капитала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790844" cy="6429420"/>
          </a:xfrm>
        </p:spPr>
        <p:txBody>
          <a:bodyPr>
            <a:normAutofit/>
          </a:bodyPr>
          <a:lstStyle/>
          <a:p>
            <a:pPr lvl="0"/>
            <a:endParaRPr lang="ru-RU" sz="3500" b="1" u="sng" dirty="0" smtClean="0">
              <a:solidFill>
                <a:schemeClr val="accent3"/>
              </a:solidFill>
            </a:endParaRPr>
          </a:p>
          <a:p>
            <a:pPr lvl="0"/>
            <a:endParaRPr lang="ru-RU" sz="3500" b="1" u="sng" dirty="0" smtClean="0">
              <a:solidFill>
                <a:schemeClr val="accent3"/>
              </a:solidFill>
            </a:endParaRPr>
          </a:p>
          <a:p>
            <a:pPr lvl="0">
              <a:buNone/>
            </a:pPr>
            <a:r>
              <a:rPr lang="ru-RU" sz="3500" b="1" u="sng" dirty="0" smtClean="0">
                <a:solidFill>
                  <a:srgbClr val="C00000"/>
                </a:solidFill>
              </a:rPr>
              <a:t>Личный  доход (ЛД) </a:t>
            </a:r>
            <a:r>
              <a:rPr lang="ru-RU" dirty="0" smtClean="0"/>
              <a:t>– 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денежный доход, полученный всеми домашними хозяйствами, служащий базой для уплаты личных налогов.</a:t>
            </a:r>
          </a:p>
          <a:p>
            <a:pPr>
              <a:lnSpc>
                <a:spcPct val="80000"/>
              </a:lnSpc>
              <a:buNone/>
            </a:pPr>
            <a:endParaRPr lang="ru-RU" sz="3100" b="1" i="1" u="sng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ru-RU" sz="3100" b="1" i="1" u="sng" dirty="0" smtClean="0">
                <a:solidFill>
                  <a:srgbClr val="C00000"/>
                </a:solidFill>
              </a:rPr>
              <a:t>ЛД</a:t>
            </a:r>
            <a:r>
              <a:rPr lang="ru-RU" sz="3100" b="1" i="1" u="sng" dirty="0" smtClean="0">
                <a:solidFill>
                  <a:schemeClr val="tx1"/>
                </a:solidFill>
              </a:rPr>
              <a:t>= ЧНД -Чистые косвенные налоги - Прибыли корпорации +  </a:t>
            </a:r>
            <a:r>
              <a:rPr lang="ru-RU" sz="3100" b="1" i="1" u="sng" dirty="0" err="1" smtClean="0">
                <a:solidFill>
                  <a:schemeClr val="tx1"/>
                </a:solidFill>
              </a:rPr>
              <a:t>Дивиденты</a:t>
            </a:r>
            <a:r>
              <a:rPr lang="ru-RU" sz="3100" b="1" i="1" u="sng" dirty="0" smtClean="0">
                <a:solidFill>
                  <a:schemeClr val="tx1"/>
                </a:solidFill>
              </a:rPr>
              <a:t>  - Отчисления в фонд социального страхования +Личные трансфертные платежи - Процентные доходы бизнеса + Процент по государственному долгу. </a:t>
            </a:r>
          </a:p>
          <a:p>
            <a:pPr>
              <a:lnSpc>
                <a:spcPct val="80000"/>
              </a:lnSpc>
            </a:pPr>
            <a:endParaRPr lang="ru-RU" sz="3100" b="1" i="1" u="sng" dirty="0" smtClean="0">
              <a:solidFill>
                <a:schemeClr val="accent6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-6918"/>
          <a:ext cx="9144032" cy="7172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936"/>
                <a:gridCol w="3182444"/>
                <a:gridCol w="3857652"/>
              </a:tblGrid>
              <a:tr h="8587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</a:rPr>
                        <a:t>Группа показателей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</a:rPr>
                        <a:t>Важнейшие показатели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</a:rPr>
                        <a:t>Назначение показателей</a:t>
                      </a:r>
                    </a:p>
                  </a:txBody>
                  <a:tcPr marL="68580" marR="68580" marT="0" marB="0"/>
                </a:tc>
              </a:tr>
              <a:tr h="5544201">
                <a:tc>
                  <a:txBody>
                    <a:bodyPr/>
                    <a:lstStyle/>
                    <a:p>
                      <a:pPr marL="0" algn="just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000" b="1" i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2.Показатели, характеризующие технический уровень производства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объем производственных фондов;</a:t>
                      </a:r>
                    </a:p>
                    <a:p>
                      <a:pPr marL="0" lvl="0" indent="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инвестиции;</a:t>
                      </a:r>
                    </a:p>
                    <a:p>
                      <a:pPr marL="0" lvl="0" indent="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фондоотдача;</a:t>
                      </a:r>
                    </a:p>
                    <a:p>
                      <a:pPr marL="0" lvl="0" indent="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err="1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фондоемкость</a:t>
                      </a: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;</a:t>
                      </a:r>
                    </a:p>
                    <a:p>
                      <a:pPr marL="0" lvl="0" indent="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материалоемкость;</a:t>
                      </a:r>
                    </a:p>
                    <a:p>
                      <a:pPr marL="0" lvl="0" indent="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энерговооруженность производства.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b="1" i="1" u="sng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Служат для определения:</a:t>
                      </a:r>
                    </a:p>
                    <a:p>
                      <a:pPr marL="342900" lvl="0" indent="-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промышленного потенциала страны;</a:t>
                      </a:r>
                    </a:p>
                    <a:p>
                      <a:pPr marL="342900" lvl="0" indent="-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темпов развития и обновления производственного потенциала;</a:t>
                      </a:r>
                    </a:p>
                    <a:p>
                      <a:pPr marL="342900" lvl="0" indent="-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технического уровня производства;</a:t>
                      </a:r>
                    </a:p>
                    <a:p>
                      <a:pPr marL="342900" lvl="0" indent="-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эффективности использования производственных фондов и материальных ресурсов;</a:t>
                      </a:r>
                    </a:p>
                    <a:p>
                      <a:pPr marL="342900" lvl="0" indent="-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уровня </a:t>
                      </a:r>
                      <a:r>
                        <a:rPr kumimoji="0" lang="ru-RU" sz="2400" b="1" kern="1200" dirty="0" err="1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наукоемкости</a:t>
                      </a: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 производства.</a:t>
                      </a:r>
                    </a:p>
                  </a:txBody>
                  <a:tcPr marL="68580" marR="68580" marT="0" marB="0"/>
                </a:tc>
              </a:tr>
              <a:tr h="4620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500" b="1" u="sng" dirty="0" smtClean="0">
                <a:solidFill>
                  <a:schemeClr val="accent3"/>
                </a:solidFill>
              </a:rPr>
              <a:t>    </a:t>
            </a:r>
            <a:r>
              <a:rPr lang="ru-RU" sz="3500" b="1" u="sng" dirty="0" smtClean="0">
                <a:solidFill>
                  <a:srgbClr val="C00000"/>
                </a:solidFill>
              </a:rPr>
              <a:t>Личный располагаемый доход (ЛРД) </a:t>
            </a:r>
            <a:r>
              <a:rPr lang="ru-RU" dirty="0" smtClean="0"/>
              <a:t>– 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это личный доход за вычетом личных расходов.  Личный располагаемый доход используется домашними хозяйствами на потребление и сбережения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Основное макроэкономическое тождество-это  РАВЕНСТВО ДОХОДОВ (</a:t>
            </a:r>
            <a:r>
              <a:rPr lang="en-US" b="1" i="1" dirty="0" smtClean="0">
                <a:solidFill>
                  <a:srgbClr val="C00000"/>
                </a:solidFill>
              </a:rPr>
              <a:t>Y</a:t>
            </a:r>
            <a:r>
              <a:rPr lang="ru-RU" b="1" i="1" dirty="0" smtClean="0">
                <a:solidFill>
                  <a:srgbClr val="C00000"/>
                </a:solidFill>
              </a:rPr>
              <a:t>) и расходов:</a:t>
            </a: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i="1" u="sng" dirty="0" smtClean="0"/>
              <a:t>   </a:t>
            </a:r>
            <a:r>
              <a:rPr lang="en-US" b="1" i="1" u="sng" dirty="0" smtClean="0"/>
              <a:t>Y</a:t>
            </a:r>
            <a:r>
              <a:rPr lang="ru-RU" b="1" i="1" u="sng" dirty="0" smtClean="0"/>
              <a:t> = потребительские расходы (С) + валовые инвестиционные расходы  (I)  +  государственные закупки (G) + чистый экспорт (</a:t>
            </a:r>
            <a:r>
              <a:rPr lang="en-US" b="1" i="1" u="sng" dirty="0" smtClean="0"/>
              <a:t>N</a:t>
            </a:r>
            <a:r>
              <a:rPr lang="ru-RU" b="1" i="1" u="sng" dirty="0" smtClean="0"/>
              <a:t>X)</a:t>
            </a:r>
            <a:endParaRPr lang="ru-RU" u="sng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8933688" cy="5962672"/>
          </a:xfrm>
        </p:spPr>
        <p:txBody>
          <a:bodyPr>
            <a:normAutofit lnSpcReduction="10000"/>
          </a:bodyPr>
          <a:lstStyle/>
          <a:p>
            <a:pPr lvl="0"/>
            <a:endParaRPr lang="ru-RU" sz="3500" b="1" u="sng" dirty="0" smtClean="0">
              <a:solidFill>
                <a:schemeClr val="accent3"/>
              </a:solidFill>
            </a:endParaRPr>
          </a:p>
          <a:p>
            <a:pPr lvl="0"/>
            <a:endParaRPr lang="ru-RU" sz="3500" b="1" u="sng" dirty="0" smtClean="0">
              <a:solidFill>
                <a:schemeClr val="accent3"/>
              </a:solidFill>
            </a:endParaRPr>
          </a:p>
          <a:p>
            <a:pPr lvl="0"/>
            <a:r>
              <a:rPr lang="ru-RU" sz="3500" b="1" u="sng" dirty="0" smtClean="0">
                <a:solidFill>
                  <a:srgbClr val="C00000"/>
                </a:solidFill>
              </a:rPr>
              <a:t>Национальное богатство (НБ)- </a:t>
            </a:r>
            <a:r>
              <a:rPr lang="ru-RU" sz="3000" b="1" dirty="0" smtClean="0">
                <a:solidFill>
                  <a:schemeClr val="tx2">
                    <a:satMod val="130000"/>
                  </a:schemeClr>
                </a:solidFill>
              </a:rPr>
              <a:t>совокупность материальных и нематериальных благ, созданных трудом предшествующих и нынешних поколений и вовлеченных в процесс воспроизводства природных ресурсов, которыми располагает общество на определенный момент времени.</a:t>
            </a:r>
          </a:p>
          <a:p>
            <a:pPr lvl="0"/>
            <a:r>
              <a:rPr lang="ru-RU" sz="3000" b="1" u="sng" dirty="0" smtClean="0">
                <a:solidFill>
                  <a:schemeClr val="tx2">
                    <a:satMod val="130000"/>
                  </a:schemeClr>
                </a:solidFill>
              </a:rPr>
              <a:t>НБ включает: </a:t>
            </a:r>
          </a:p>
          <a:p>
            <a:pPr lvl="0"/>
            <a:r>
              <a:rPr lang="ru-RU" sz="3000" b="1" dirty="0" smtClean="0">
                <a:solidFill>
                  <a:schemeClr val="tx2">
                    <a:satMod val="130000"/>
                  </a:schemeClr>
                </a:solidFill>
              </a:rPr>
              <a:t>1.естественное богатство;</a:t>
            </a:r>
          </a:p>
          <a:p>
            <a:pPr lvl="0"/>
            <a:r>
              <a:rPr lang="ru-RU" sz="3000" b="1" dirty="0" smtClean="0">
                <a:solidFill>
                  <a:schemeClr val="tx2">
                    <a:satMod val="130000"/>
                  </a:schemeClr>
                </a:solidFill>
              </a:rPr>
              <a:t>2.материальное богатство</a:t>
            </a:r>
          </a:p>
          <a:p>
            <a:pPr lvl="0"/>
            <a:r>
              <a:rPr lang="ru-RU" sz="3000" b="1" dirty="0" smtClean="0">
                <a:solidFill>
                  <a:schemeClr val="tx2">
                    <a:satMod val="130000"/>
                  </a:schemeClr>
                </a:solidFill>
              </a:rPr>
              <a:t>3.невещественное богатство.</a:t>
            </a:r>
          </a:p>
          <a:p>
            <a:pPr lvl="0"/>
            <a:endParaRPr lang="ru-RU" sz="3000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Нижний колонтитул 4"/>
          <p:cNvSpPr>
            <a:spLocks noGrp="1"/>
          </p:cNvSpPr>
          <p:nvPr>
            <p:ph type="ftr" sz="quarter" idx="11"/>
          </p:nvPr>
        </p:nvSpPr>
        <p:spPr>
          <a:xfrm flipV="1">
            <a:off x="3581400" y="1"/>
            <a:ext cx="2895600" cy="76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200" dirty="0" smtClean="0">
                <a:solidFill>
                  <a:srgbClr val="C00000"/>
                </a:solidFill>
              </a:rPr>
              <a:t>ВВП и «чистое экономическое  благосостояние» (ЧЭБ)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/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/>
              <a:t>       </a:t>
            </a: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Проблемы подсчета ВВП: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1. Учитывается не вся деловая активность ( нерыночная);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2. Не учитывается деятельность в сфере теневой экономики;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3. Не учитывается благосостояние общества, связанное со свободным временем;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4. Отсутствует денежная оценка негативных результатов деловой активности.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     Недооценку этих процессов учитывает показатель ЧЭБ: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ЧЭБ = ВВП – 4 + 1 + 2 + 3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Рассчитывается следующим </a:t>
            </a:r>
            <a:r>
              <a:rPr lang="ru-RU" dirty="0" smtClean="0"/>
              <a:t>образом: </a:t>
            </a:r>
          </a:p>
          <a:p>
            <a:pPr>
              <a:buNone/>
            </a:pPr>
            <a:r>
              <a:rPr lang="ru-RU" dirty="0" smtClean="0"/>
              <a:t>ВВП </a:t>
            </a:r>
            <a:r>
              <a:rPr lang="ru-RU" dirty="0"/>
              <a:t>страны делится на количество граждан. </a:t>
            </a:r>
            <a:endParaRPr lang="ru-RU" dirty="0" smtClean="0"/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ВВП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душу населения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является одним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 основных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показателей уровня жизни нации</a:t>
            </a:r>
            <a:r>
              <a:rPr lang="ru-RU" dirty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4067175"/>
            <a:ext cx="3429000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581" name="WordArt 5"/>
          <p:cNvSpPr>
            <a:spLocks noChangeArrowheads="1" noChangeShapeType="1" noTextEdit="1"/>
          </p:cNvSpPr>
          <p:nvPr/>
        </p:nvSpPr>
        <p:spPr bwMode="auto">
          <a:xfrm>
            <a:off x="457200" y="533400"/>
            <a:ext cx="8239125" cy="781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00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ВВП на душу населения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200" b="1" dirty="0" smtClean="0">
                <a:solidFill>
                  <a:srgbClr val="000000"/>
                </a:solidFill>
              </a:rPr>
              <a:t>Простая схема народнохозяйственного кругооборота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1945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715000" y="6643710"/>
            <a:ext cx="2895600" cy="13809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19461" name="Oval 4"/>
          <p:cNvSpPr>
            <a:spLocks noChangeArrowheads="1"/>
          </p:cNvSpPr>
          <p:nvPr/>
        </p:nvSpPr>
        <p:spPr bwMode="auto">
          <a:xfrm>
            <a:off x="3657600" y="1828800"/>
            <a:ext cx="16764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2" name="Oval 5"/>
          <p:cNvSpPr>
            <a:spLocks noChangeArrowheads="1"/>
          </p:cNvSpPr>
          <p:nvPr/>
        </p:nvSpPr>
        <p:spPr bwMode="auto">
          <a:xfrm>
            <a:off x="3657600" y="4419600"/>
            <a:ext cx="1828800" cy="1143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3" name="Rectangle 6"/>
          <p:cNvSpPr>
            <a:spLocks noChangeArrowheads="1"/>
          </p:cNvSpPr>
          <p:nvPr/>
        </p:nvSpPr>
        <p:spPr bwMode="auto">
          <a:xfrm>
            <a:off x="914400" y="2971800"/>
            <a:ext cx="16764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4" name="Rectangle 7"/>
          <p:cNvSpPr>
            <a:spLocks noChangeArrowheads="1"/>
          </p:cNvSpPr>
          <p:nvPr/>
        </p:nvSpPr>
        <p:spPr bwMode="auto">
          <a:xfrm>
            <a:off x="6629400" y="3048000"/>
            <a:ext cx="16764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5" name="AutoShape 8"/>
          <p:cNvSpPr>
            <a:spLocks noChangeArrowheads="1"/>
          </p:cNvSpPr>
          <p:nvPr/>
        </p:nvSpPr>
        <p:spPr bwMode="auto">
          <a:xfrm rot="-3955203">
            <a:off x="2274888" y="3821112"/>
            <a:ext cx="795338" cy="2906713"/>
          </a:xfrm>
          <a:prstGeom prst="curvedRightArrow">
            <a:avLst>
              <a:gd name="adj1" fmla="val 73094"/>
              <a:gd name="adj2" fmla="val 146188"/>
              <a:gd name="adj3" fmla="val 33333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6" name="AutoShape 9"/>
          <p:cNvSpPr>
            <a:spLocks noChangeArrowheads="1"/>
          </p:cNvSpPr>
          <p:nvPr/>
        </p:nvSpPr>
        <p:spPr bwMode="auto">
          <a:xfrm rot="6773922">
            <a:off x="6144419" y="713581"/>
            <a:ext cx="693738" cy="2924175"/>
          </a:xfrm>
          <a:prstGeom prst="curvedRightArrow">
            <a:avLst>
              <a:gd name="adj1" fmla="val 84302"/>
              <a:gd name="adj2" fmla="val 168604"/>
              <a:gd name="adj3" fmla="val 33333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7" name="AutoShape 10"/>
          <p:cNvSpPr>
            <a:spLocks noChangeArrowheads="1"/>
          </p:cNvSpPr>
          <p:nvPr/>
        </p:nvSpPr>
        <p:spPr bwMode="auto">
          <a:xfrm rot="3929868">
            <a:off x="1937543" y="881857"/>
            <a:ext cx="690563" cy="2736850"/>
          </a:xfrm>
          <a:prstGeom prst="curvedRightArrow">
            <a:avLst>
              <a:gd name="adj1" fmla="val 79264"/>
              <a:gd name="adj2" fmla="val 158529"/>
              <a:gd name="adj3" fmla="val 33333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8" name="AutoShape 11"/>
          <p:cNvSpPr>
            <a:spLocks noChangeArrowheads="1"/>
          </p:cNvSpPr>
          <p:nvPr/>
        </p:nvSpPr>
        <p:spPr bwMode="auto">
          <a:xfrm rot="-6807012">
            <a:off x="6470650" y="3848100"/>
            <a:ext cx="887413" cy="2532063"/>
          </a:xfrm>
          <a:prstGeom prst="curvedRightArrow">
            <a:avLst>
              <a:gd name="adj1" fmla="val 57066"/>
              <a:gd name="adj2" fmla="val 114132"/>
              <a:gd name="adj3" fmla="val 33333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9" name="Freeform 12"/>
          <p:cNvSpPr>
            <a:spLocks/>
          </p:cNvSpPr>
          <p:nvPr/>
        </p:nvSpPr>
        <p:spPr bwMode="auto">
          <a:xfrm>
            <a:off x="5486400" y="4343400"/>
            <a:ext cx="1524000" cy="546100"/>
          </a:xfrm>
          <a:custGeom>
            <a:avLst/>
            <a:gdLst>
              <a:gd name="T0" fmla="*/ 1524000 w 576"/>
              <a:gd name="T1" fmla="*/ 0 h 344"/>
              <a:gd name="T2" fmla="*/ 1143000 w 576"/>
              <a:gd name="T3" fmla="*/ 457200 h 344"/>
              <a:gd name="T4" fmla="*/ 0 w 576"/>
              <a:gd name="T5" fmla="*/ 533400 h 34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76" h="344">
                <a:moveTo>
                  <a:pt x="576" y="0"/>
                </a:moveTo>
                <a:cubicBezTo>
                  <a:pt x="552" y="116"/>
                  <a:pt x="528" y="232"/>
                  <a:pt x="432" y="288"/>
                </a:cubicBezTo>
                <a:cubicBezTo>
                  <a:pt x="336" y="344"/>
                  <a:pt x="168" y="340"/>
                  <a:pt x="0" y="336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70" name="Freeform 13"/>
          <p:cNvSpPr>
            <a:spLocks/>
          </p:cNvSpPr>
          <p:nvPr/>
        </p:nvSpPr>
        <p:spPr bwMode="auto">
          <a:xfrm rot="10705301">
            <a:off x="2057400" y="2368550"/>
            <a:ext cx="1600200" cy="546100"/>
          </a:xfrm>
          <a:custGeom>
            <a:avLst/>
            <a:gdLst>
              <a:gd name="T0" fmla="*/ 1600200 w 576"/>
              <a:gd name="T1" fmla="*/ 0 h 344"/>
              <a:gd name="T2" fmla="*/ 1200150 w 576"/>
              <a:gd name="T3" fmla="*/ 457200 h 344"/>
              <a:gd name="T4" fmla="*/ 0 w 576"/>
              <a:gd name="T5" fmla="*/ 533400 h 34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76" h="344">
                <a:moveTo>
                  <a:pt x="576" y="0"/>
                </a:moveTo>
                <a:cubicBezTo>
                  <a:pt x="552" y="116"/>
                  <a:pt x="528" y="232"/>
                  <a:pt x="432" y="288"/>
                </a:cubicBezTo>
                <a:cubicBezTo>
                  <a:pt x="336" y="344"/>
                  <a:pt x="168" y="340"/>
                  <a:pt x="0" y="336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71" name="Freeform 16"/>
          <p:cNvSpPr>
            <a:spLocks/>
          </p:cNvSpPr>
          <p:nvPr/>
        </p:nvSpPr>
        <p:spPr bwMode="auto">
          <a:xfrm>
            <a:off x="2057400" y="4267200"/>
            <a:ext cx="1600200" cy="635000"/>
          </a:xfrm>
          <a:custGeom>
            <a:avLst/>
            <a:gdLst>
              <a:gd name="T0" fmla="*/ 0 w 528"/>
              <a:gd name="T1" fmla="*/ 0 h 400"/>
              <a:gd name="T2" fmla="*/ 436418 w 528"/>
              <a:gd name="T3" fmla="*/ 533400 h 400"/>
              <a:gd name="T4" fmla="*/ 1600200 w 528"/>
              <a:gd name="T5" fmla="*/ 609600 h 4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28" h="400">
                <a:moveTo>
                  <a:pt x="0" y="0"/>
                </a:moveTo>
                <a:cubicBezTo>
                  <a:pt x="28" y="136"/>
                  <a:pt x="56" y="272"/>
                  <a:pt x="144" y="336"/>
                </a:cubicBezTo>
                <a:cubicBezTo>
                  <a:pt x="232" y="400"/>
                  <a:pt x="380" y="392"/>
                  <a:pt x="528" y="384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arrow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72" name="Freeform 17"/>
          <p:cNvSpPr>
            <a:spLocks/>
          </p:cNvSpPr>
          <p:nvPr/>
        </p:nvSpPr>
        <p:spPr bwMode="auto">
          <a:xfrm rot="-10762669">
            <a:off x="5329238" y="2365375"/>
            <a:ext cx="1679575" cy="635000"/>
          </a:xfrm>
          <a:custGeom>
            <a:avLst/>
            <a:gdLst>
              <a:gd name="T0" fmla="*/ 0 w 528"/>
              <a:gd name="T1" fmla="*/ 0 h 400"/>
              <a:gd name="T2" fmla="*/ 458066 w 528"/>
              <a:gd name="T3" fmla="*/ 533400 h 400"/>
              <a:gd name="T4" fmla="*/ 1679575 w 528"/>
              <a:gd name="T5" fmla="*/ 609600 h 4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28" h="400">
                <a:moveTo>
                  <a:pt x="0" y="0"/>
                </a:moveTo>
                <a:cubicBezTo>
                  <a:pt x="28" y="136"/>
                  <a:pt x="56" y="272"/>
                  <a:pt x="144" y="336"/>
                </a:cubicBezTo>
                <a:cubicBezTo>
                  <a:pt x="232" y="400"/>
                  <a:pt x="380" y="392"/>
                  <a:pt x="528" y="384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arrow" w="med" len="med"/>
            <a:tailEnd type="non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73" name="Text Box 18"/>
          <p:cNvSpPr txBox="1">
            <a:spLocks noChangeArrowheads="1"/>
          </p:cNvSpPr>
          <p:nvPr/>
        </p:nvSpPr>
        <p:spPr bwMode="auto">
          <a:xfrm>
            <a:off x="3810000" y="1981200"/>
            <a:ext cx="1371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2000">
                <a:latin typeface="Tahoma" charset="0"/>
              </a:rPr>
              <a:t>Рынок ресурсов</a:t>
            </a:r>
            <a:endParaRPr lang="ru-RU" sz="1400">
              <a:latin typeface="Tahoma" charset="0"/>
            </a:endParaRPr>
          </a:p>
        </p:txBody>
      </p:sp>
      <p:sp>
        <p:nvSpPr>
          <p:cNvPr id="19474" name="Text Box 19"/>
          <p:cNvSpPr txBox="1">
            <a:spLocks noChangeArrowheads="1"/>
          </p:cNvSpPr>
          <p:nvPr/>
        </p:nvSpPr>
        <p:spPr bwMode="auto">
          <a:xfrm>
            <a:off x="3810000" y="4648200"/>
            <a:ext cx="152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2000">
                <a:latin typeface="Tahoma" charset="0"/>
              </a:rPr>
              <a:t>Рынок продуктов</a:t>
            </a:r>
            <a:endParaRPr lang="ru-RU" sz="1400">
              <a:latin typeface="Tahoma" charset="0"/>
            </a:endParaRPr>
          </a:p>
        </p:txBody>
      </p:sp>
      <p:sp>
        <p:nvSpPr>
          <p:cNvPr id="19475" name="Text Box 20"/>
          <p:cNvSpPr txBox="1">
            <a:spLocks noChangeArrowheads="1"/>
          </p:cNvSpPr>
          <p:nvPr/>
        </p:nvSpPr>
        <p:spPr bwMode="auto">
          <a:xfrm>
            <a:off x="6705600" y="3276600"/>
            <a:ext cx="17526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000">
                <a:latin typeface="Tahoma" charset="0"/>
              </a:rPr>
              <a:t>Домашние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>
                <a:latin typeface="Tahoma" charset="0"/>
              </a:rPr>
              <a:t>хозяйства</a:t>
            </a:r>
          </a:p>
        </p:txBody>
      </p:sp>
      <p:sp>
        <p:nvSpPr>
          <p:cNvPr id="19476" name="Text Box 21"/>
          <p:cNvSpPr txBox="1">
            <a:spLocks noChangeArrowheads="1"/>
          </p:cNvSpPr>
          <p:nvPr/>
        </p:nvSpPr>
        <p:spPr bwMode="auto">
          <a:xfrm>
            <a:off x="685800" y="3124200"/>
            <a:ext cx="21336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2000">
                <a:latin typeface="Tahoma" charset="0"/>
              </a:rPr>
              <a:t>Предприятия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sz="2000">
                <a:latin typeface="Tahoma" charset="0"/>
              </a:rPr>
              <a:t>(фирмы)</a:t>
            </a:r>
          </a:p>
        </p:txBody>
      </p:sp>
      <p:sp>
        <p:nvSpPr>
          <p:cNvPr id="19477" name="Text Box 22"/>
          <p:cNvSpPr txBox="1">
            <a:spLocks noChangeArrowheads="1"/>
          </p:cNvSpPr>
          <p:nvPr/>
        </p:nvSpPr>
        <p:spPr bwMode="auto">
          <a:xfrm>
            <a:off x="914400" y="5486400"/>
            <a:ext cx="1371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000">
                <a:latin typeface="Tahoma" charset="0"/>
              </a:rPr>
              <a:t>продукты</a:t>
            </a:r>
          </a:p>
        </p:txBody>
      </p:sp>
      <p:sp>
        <p:nvSpPr>
          <p:cNvPr id="19478" name="Text Box 23"/>
          <p:cNvSpPr txBox="1">
            <a:spLocks noChangeArrowheads="1"/>
          </p:cNvSpPr>
          <p:nvPr/>
        </p:nvSpPr>
        <p:spPr bwMode="auto">
          <a:xfrm>
            <a:off x="7086600" y="5410200"/>
            <a:ext cx="1371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000">
                <a:latin typeface="Tahoma" charset="0"/>
              </a:rPr>
              <a:t>продукты</a:t>
            </a:r>
          </a:p>
        </p:txBody>
      </p:sp>
      <p:sp>
        <p:nvSpPr>
          <p:cNvPr id="19479" name="Text Box 24"/>
          <p:cNvSpPr txBox="1">
            <a:spLocks noChangeArrowheads="1"/>
          </p:cNvSpPr>
          <p:nvPr/>
        </p:nvSpPr>
        <p:spPr bwMode="auto">
          <a:xfrm>
            <a:off x="990600" y="1600200"/>
            <a:ext cx="1371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000">
                <a:latin typeface="Tahoma" charset="0"/>
              </a:rPr>
              <a:t>ресурсы</a:t>
            </a:r>
          </a:p>
        </p:txBody>
      </p:sp>
      <p:sp>
        <p:nvSpPr>
          <p:cNvPr id="19480" name="Text Box 25"/>
          <p:cNvSpPr txBox="1">
            <a:spLocks noChangeArrowheads="1"/>
          </p:cNvSpPr>
          <p:nvPr/>
        </p:nvSpPr>
        <p:spPr bwMode="auto">
          <a:xfrm>
            <a:off x="7162800" y="1676400"/>
            <a:ext cx="1371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000">
                <a:latin typeface="Tahoma" charset="0"/>
              </a:rPr>
              <a:t>ресурсы</a:t>
            </a:r>
          </a:p>
        </p:txBody>
      </p:sp>
      <p:sp>
        <p:nvSpPr>
          <p:cNvPr id="19481" name="Text Box 26"/>
          <p:cNvSpPr txBox="1">
            <a:spLocks noChangeArrowheads="1"/>
          </p:cNvSpPr>
          <p:nvPr/>
        </p:nvSpPr>
        <p:spPr bwMode="auto">
          <a:xfrm>
            <a:off x="2362200" y="2590800"/>
            <a:ext cx="1600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600" b="1">
                <a:latin typeface="Tahoma" charset="0"/>
              </a:rPr>
              <a:t>Расходы на ресурсы</a:t>
            </a:r>
          </a:p>
        </p:txBody>
      </p:sp>
      <p:sp>
        <p:nvSpPr>
          <p:cNvPr id="19482" name="Text Box 27"/>
          <p:cNvSpPr txBox="1">
            <a:spLocks noChangeArrowheads="1"/>
          </p:cNvSpPr>
          <p:nvPr/>
        </p:nvSpPr>
        <p:spPr bwMode="auto">
          <a:xfrm>
            <a:off x="5257800" y="2590800"/>
            <a:ext cx="1600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600" b="1">
                <a:latin typeface="Tahoma" charset="0"/>
              </a:rPr>
              <a:t>Доходы от ресурсов</a:t>
            </a:r>
          </a:p>
        </p:txBody>
      </p:sp>
      <p:sp>
        <p:nvSpPr>
          <p:cNvPr id="19483" name="Text Box 28"/>
          <p:cNvSpPr txBox="1">
            <a:spLocks noChangeArrowheads="1"/>
          </p:cNvSpPr>
          <p:nvPr/>
        </p:nvSpPr>
        <p:spPr bwMode="auto">
          <a:xfrm>
            <a:off x="2514600" y="4114800"/>
            <a:ext cx="1600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600" b="1">
                <a:latin typeface="Tahoma" charset="0"/>
              </a:rPr>
              <a:t>Доходы от продаж</a:t>
            </a:r>
          </a:p>
        </p:txBody>
      </p:sp>
      <p:sp>
        <p:nvSpPr>
          <p:cNvPr id="19484" name="Rectangle 29"/>
          <p:cNvSpPr>
            <a:spLocks noChangeArrowheads="1"/>
          </p:cNvSpPr>
          <p:nvPr/>
        </p:nvSpPr>
        <p:spPr bwMode="auto">
          <a:xfrm>
            <a:off x="5257800" y="4038600"/>
            <a:ext cx="1524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1600" b="1">
                <a:latin typeface="Tahoma" charset="0"/>
              </a:rPr>
              <a:t>Расходы на продукты</a:t>
            </a:r>
          </a:p>
        </p:txBody>
      </p:sp>
      <p:sp>
        <p:nvSpPr>
          <p:cNvPr id="19485" name="Comment 30"/>
          <p:cNvSpPr>
            <a:spLocks noChangeArrowheads="1"/>
          </p:cNvSpPr>
          <p:nvPr/>
        </p:nvSpPr>
        <p:spPr bwMode="auto">
          <a:xfrm>
            <a:off x="-563563" y="0"/>
            <a:ext cx="1127126" cy="346075"/>
          </a:xfrm>
          <a:prstGeom prst="rect">
            <a:avLst/>
          </a:prstGeom>
          <a:solidFill>
            <a:srgbClr val="FCFDC6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sz="16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285728"/>
            <a:ext cx="7498080" cy="70609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Кругооборот </a:t>
            </a:r>
            <a:r>
              <a:rPr lang="en-US" sz="3600" dirty="0" smtClean="0"/>
              <a:t>II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735903"/>
            <a:ext cx="2160240" cy="93610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Фирмы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363" y="1124743"/>
            <a:ext cx="2182813" cy="95726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6" name="Прямая соединительная линия 5"/>
          <p:cNvCxnSpPr/>
          <p:nvPr/>
        </p:nvCxnSpPr>
        <p:spPr>
          <a:xfrm>
            <a:off x="7524328" y="3682586"/>
            <a:ext cx="0" cy="112632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967413" y="5301208"/>
            <a:ext cx="2349003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7524328" y="1844824"/>
            <a:ext cx="0" cy="880499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967413" y="1268760"/>
            <a:ext cx="2349003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2123728" y="1844824"/>
            <a:ext cx="1660872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1259632" y="1412776"/>
            <a:ext cx="0" cy="131254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123728" y="3682586"/>
            <a:ext cx="0" cy="111456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1259632" y="5301208"/>
            <a:ext cx="2524968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1259632" y="1412776"/>
            <a:ext cx="2535731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8316416" y="1268760"/>
            <a:ext cx="0" cy="14565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5978176" y="1844824"/>
            <a:ext cx="154615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123728" y="1844824"/>
            <a:ext cx="0" cy="8804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1259632" y="3682586"/>
            <a:ext cx="0" cy="16186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49" name="Прямая со стрелкой 2048"/>
          <p:cNvCxnSpPr/>
          <p:nvPr/>
        </p:nvCxnSpPr>
        <p:spPr>
          <a:xfrm>
            <a:off x="2123728" y="4797152"/>
            <a:ext cx="166087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55" name="Прямая со стрелкой 2054"/>
          <p:cNvCxnSpPr/>
          <p:nvPr/>
        </p:nvCxnSpPr>
        <p:spPr>
          <a:xfrm flipH="1">
            <a:off x="5933859" y="4808910"/>
            <a:ext cx="159046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59" name="Прямая со стрелкой 2058"/>
          <p:cNvCxnSpPr/>
          <p:nvPr/>
        </p:nvCxnSpPr>
        <p:spPr>
          <a:xfrm flipV="1">
            <a:off x="8316416" y="3672008"/>
            <a:ext cx="0" cy="1629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068" name="TextBox 2067"/>
          <p:cNvSpPr txBox="1"/>
          <p:nvPr/>
        </p:nvSpPr>
        <p:spPr>
          <a:xfrm>
            <a:off x="3986179" y="1411854"/>
            <a:ext cx="1779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Рынок ресурсов</a:t>
            </a:r>
            <a:endParaRPr lang="ru-RU" dirty="0"/>
          </a:p>
        </p:txBody>
      </p:sp>
      <p:sp>
        <p:nvSpPr>
          <p:cNvPr id="2069" name="TextBox 2068"/>
          <p:cNvSpPr txBox="1"/>
          <p:nvPr/>
        </p:nvSpPr>
        <p:spPr>
          <a:xfrm>
            <a:off x="610039" y="1073300"/>
            <a:ext cx="32422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Платежи за ресурсы производства</a:t>
            </a:r>
            <a:endParaRPr lang="ru-RU" sz="1600" dirty="0"/>
          </a:p>
        </p:txBody>
      </p:sp>
      <p:sp>
        <p:nvSpPr>
          <p:cNvPr id="2070" name="TextBox 2069"/>
          <p:cNvSpPr txBox="1"/>
          <p:nvPr/>
        </p:nvSpPr>
        <p:spPr>
          <a:xfrm>
            <a:off x="6156176" y="930206"/>
            <a:ext cx="17200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Плата за ресурсы</a:t>
            </a:r>
            <a:endParaRPr lang="ru-RU" sz="1600" dirty="0"/>
          </a:p>
        </p:txBody>
      </p:sp>
      <p:sp>
        <p:nvSpPr>
          <p:cNvPr id="2071" name="TextBox 2070"/>
          <p:cNvSpPr txBox="1"/>
          <p:nvPr/>
        </p:nvSpPr>
        <p:spPr>
          <a:xfrm>
            <a:off x="2530519" y="1946519"/>
            <a:ext cx="914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Ресурсы</a:t>
            </a:r>
            <a:endParaRPr lang="ru-RU" sz="1600" dirty="0"/>
          </a:p>
        </p:txBody>
      </p:sp>
      <p:sp>
        <p:nvSpPr>
          <p:cNvPr id="2072" name="TextBox 2071"/>
          <p:cNvSpPr txBox="1"/>
          <p:nvPr/>
        </p:nvSpPr>
        <p:spPr>
          <a:xfrm>
            <a:off x="6003232" y="1912729"/>
            <a:ext cx="1485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Ресурсы (труд)</a:t>
            </a:r>
            <a:endParaRPr lang="ru-RU" sz="1600" dirty="0"/>
          </a:p>
        </p:txBody>
      </p:sp>
      <p:sp>
        <p:nvSpPr>
          <p:cNvPr id="2073" name="TextBox 2072"/>
          <p:cNvSpPr txBox="1"/>
          <p:nvPr/>
        </p:nvSpPr>
        <p:spPr>
          <a:xfrm>
            <a:off x="2810082" y="3721771"/>
            <a:ext cx="1270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Инвестиции</a:t>
            </a:r>
            <a:endParaRPr lang="ru-RU" sz="1600" dirty="0"/>
          </a:p>
        </p:txBody>
      </p:sp>
      <p:cxnSp>
        <p:nvCxnSpPr>
          <p:cNvPr id="2075" name="Прямая со стрелкой 2074"/>
          <p:cNvCxnSpPr>
            <a:endCxn id="4" idx="3"/>
          </p:cNvCxnSpPr>
          <p:nvPr/>
        </p:nvCxnSpPr>
        <p:spPr>
          <a:xfrm flipH="1" flipV="1">
            <a:off x="2987824" y="3203955"/>
            <a:ext cx="796776" cy="1175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77" name="Прямая со стрелкой 2076"/>
          <p:cNvCxnSpPr/>
          <p:nvPr/>
        </p:nvCxnSpPr>
        <p:spPr>
          <a:xfrm flipH="1">
            <a:off x="5967413" y="3202676"/>
            <a:ext cx="810158" cy="1431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081" name="TextBox 2080"/>
          <p:cNvSpPr txBox="1"/>
          <p:nvPr/>
        </p:nvSpPr>
        <p:spPr>
          <a:xfrm>
            <a:off x="5765833" y="3731059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Сбережения</a:t>
            </a:r>
            <a:endParaRPr lang="ru-RU" sz="1600" dirty="0"/>
          </a:p>
        </p:txBody>
      </p:sp>
      <p:sp>
        <p:nvSpPr>
          <p:cNvPr id="2082" name="TextBox 2081"/>
          <p:cNvSpPr txBox="1"/>
          <p:nvPr/>
        </p:nvSpPr>
        <p:spPr>
          <a:xfrm>
            <a:off x="2493268" y="4427820"/>
            <a:ext cx="8384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Товары</a:t>
            </a:r>
            <a:endParaRPr lang="ru-RU" sz="1600" dirty="0"/>
          </a:p>
        </p:txBody>
      </p:sp>
      <p:sp>
        <p:nvSpPr>
          <p:cNvPr id="2083" name="TextBox 2082"/>
          <p:cNvSpPr txBox="1"/>
          <p:nvPr/>
        </p:nvSpPr>
        <p:spPr>
          <a:xfrm>
            <a:off x="5977672" y="4458598"/>
            <a:ext cx="1599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Оплата товаров</a:t>
            </a:r>
            <a:endParaRPr lang="ru-RU" sz="1600" dirty="0"/>
          </a:p>
        </p:txBody>
      </p:sp>
      <p:sp>
        <p:nvSpPr>
          <p:cNvPr id="2086" name="TextBox 2085"/>
          <p:cNvSpPr txBox="1"/>
          <p:nvPr/>
        </p:nvSpPr>
        <p:spPr>
          <a:xfrm>
            <a:off x="1907704" y="5369114"/>
            <a:ext cx="14207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Доходы фирм</a:t>
            </a:r>
            <a:endParaRPr lang="ru-RU" sz="1600" dirty="0"/>
          </a:p>
        </p:txBody>
      </p:sp>
      <p:sp>
        <p:nvSpPr>
          <p:cNvPr id="2087" name="TextBox 2086"/>
          <p:cNvSpPr txBox="1"/>
          <p:nvPr/>
        </p:nvSpPr>
        <p:spPr>
          <a:xfrm>
            <a:off x="6156176" y="5353725"/>
            <a:ext cx="18553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Товары (продукты)</a:t>
            </a:r>
            <a:endParaRPr lang="ru-RU" sz="1600" dirty="0"/>
          </a:p>
        </p:txBody>
      </p:sp>
      <p:sp>
        <p:nvSpPr>
          <p:cNvPr id="2088" name="Прямоугольник 2087"/>
          <p:cNvSpPr/>
          <p:nvPr/>
        </p:nvSpPr>
        <p:spPr>
          <a:xfrm>
            <a:off x="3795363" y="2725323"/>
            <a:ext cx="2182813" cy="94668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Финансовые рынки</a:t>
            </a:r>
            <a:endParaRPr lang="ru-RU" dirty="0"/>
          </a:p>
        </p:txBody>
      </p:sp>
      <p:sp>
        <p:nvSpPr>
          <p:cNvPr id="2089" name="Прямоугольник 2088"/>
          <p:cNvSpPr/>
          <p:nvPr/>
        </p:nvSpPr>
        <p:spPr>
          <a:xfrm>
            <a:off x="6777571" y="2725323"/>
            <a:ext cx="2042901" cy="957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Домашние хозяйства</a:t>
            </a:r>
            <a:endParaRPr lang="ru-RU" dirty="0"/>
          </a:p>
        </p:txBody>
      </p:sp>
      <p:sp>
        <p:nvSpPr>
          <p:cNvPr id="2090" name="Прямоугольник 2089"/>
          <p:cNvSpPr/>
          <p:nvPr/>
        </p:nvSpPr>
        <p:spPr>
          <a:xfrm>
            <a:off x="3784600" y="4491897"/>
            <a:ext cx="2149259" cy="120038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Рынок товаров (продуктов)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062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7404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Кругооборот </a:t>
            </a:r>
            <a:r>
              <a:rPr lang="en-US" sz="3600" dirty="0" smtClean="0"/>
              <a:t>III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092280" y="2942946"/>
            <a:ext cx="1728192" cy="68407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Домашние хозяйства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94674" y="4551695"/>
            <a:ext cx="1944216" cy="648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Финансовые рынки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20773" y="2942946"/>
            <a:ext cx="1656184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Фирмы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061939" y="2942946"/>
            <a:ext cx="1944216" cy="68407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Государственные запасы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075794" y="5620917"/>
            <a:ext cx="1944216" cy="74436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Рынок товаров (продуктов)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048263" y="1628800"/>
            <a:ext cx="1944216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Государство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048263" y="756111"/>
            <a:ext cx="1944216" cy="50405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Рынок ресурсов (факторов)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H="1">
            <a:off x="2195736" y="1124744"/>
            <a:ext cx="185252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1331640" y="1008139"/>
            <a:ext cx="0" cy="193480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992479" y="836712"/>
            <a:ext cx="2395945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7668344" y="1109121"/>
            <a:ext cx="0" cy="181820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195736" y="3663026"/>
            <a:ext cx="0" cy="207023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1331640" y="6165304"/>
            <a:ext cx="2716623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020010" y="6165304"/>
            <a:ext cx="236841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24" name="Прямая соединительная линия 1023"/>
          <p:cNvCxnSpPr/>
          <p:nvPr/>
        </p:nvCxnSpPr>
        <p:spPr>
          <a:xfrm>
            <a:off x="7668344" y="3627022"/>
            <a:ext cx="0" cy="199389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28" name="Прямая со стрелкой 1027"/>
          <p:cNvCxnSpPr/>
          <p:nvPr/>
        </p:nvCxnSpPr>
        <p:spPr>
          <a:xfrm>
            <a:off x="8388424" y="836712"/>
            <a:ext cx="0" cy="21062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30" name="Прямая со стрелкой 1029"/>
          <p:cNvCxnSpPr/>
          <p:nvPr/>
        </p:nvCxnSpPr>
        <p:spPr>
          <a:xfrm flipH="1">
            <a:off x="5992480" y="1109121"/>
            <a:ext cx="1675864" cy="156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32" name="Прямая со стрелкой 1031"/>
          <p:cNvCxnSpPr>
            <a:endCxn id="12" idx="1"/>
          </p:cNvCxnSpPr>
          <p:nvPr/>
        </p:nvCxnSpPr>
        <p:spPr>
          <a:xfrm>
            <a:off x="1331640" y="1008139"/>
            <a:ext cx="271662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34" name="Прямая со стрелкой 1033"/>
          <p:cNvCxnSpPr/>
          <p:nvPr/>
        </p:nvCxnSpPr>
        <p:spPr>
          <a:xfrm>
            <a:off x="2195736" y="1124744"/>
            <a:ext cx="0" cy="18182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36" name="Прямая со стрелкой 1035"/>
          <p:cNvCxnSpPr/>
          <p:nvPr/>
        </p:nvCxnSpPr>
        <p:spPr>
          <a:xfrm>
            <a:off x="2195736" y="5733256"/>
            <a:ext cx="185252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38" name="Прямая со стрелкой 1037"/>
          <p:cNvCxnSpPr/>
          <p:nvPr/>
        </p:nvCxnSpPr>
        <p:spPr>
          <a:xfrm flipH="1">
            <a:off x="6038890" y="5620917"/>
            <a:ext cx="162945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40" name="Прямая со стрелкой 1039"/>
          <p:cNvCxnSpPr/>
          <p:nvPr/>
        </p:nvCxnSpPr>
        <p:spPr>
          <a:xfrm flipV="1">
            <a:off x="8388424" y="3663026"/>
            <a:ext cx="0" cy="250227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42" name="Прямая со стрелкой 1041"/>
          <p:cNvCxnSpPr/>
          <p:nvPr/>
        </p:nvCxnSpPr>
        <p:spPr>
          <a:xfrm flipV="1">
            <a:off x="1331640" y="3663026"/>
            <a:ext cx="0" cy="250227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44" name="Прямая со стрелкой 1043"/>
          <p:cNvCxnSpPr>
            <a:stCxn id="7" idx="1"/>
          </p:cNvCxnSpPr>
          <p:nvPr/>
        </p:nvCxnSpPr>
        <p:spPr>
          <a:xfrm flipH="1" flipV="1">
            <a:off x="2689951" y="3663026"/>
            <a:ext cx="1404723" cy="121270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46" name="Прямая со стрелкой 1045"/>
          <p:cNvCxnSpPr>
            <a:endCxn id="7" idx="3"/>
          </p:cNvCxnSpPr>
          <p:nvPr/>
        </p:nvCxnSpPr>
        <p:spPr>
          <a:xfrm flipH="1">
            <a:off x="6038890" y="3627022"/>
            <a:ext cx="1053390" cy="124870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48" name="Прямая со стрелкой 1047"/>
          <p:cNvCxnSpPr>
            <a:stCxn id="8" idx="3"/>
            <a:endCxn id="9" idx="1"/>
          </p:cNvCxnSpPr>
          <p:nvPr/>
        </p:nvCxnSpPr>
        <p:spPr>
          <a:xfrm flipV="1">
            <a:off x="2676957" y="3284984"/>
            <a:ext cx="1384982" cy="180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50" name="Прямая со стрелкой 1049"/>
          <p:cNvCxnSpPr>
            <a:stCxn id="6" idx="1"/>
            <a:endCxn id="9" idx="3"/>
          </p:cNvCxnSpPr>
          <p:nvPr/>
        </p:nvCxnSpPr>
        <p:spPr>
          <a:xfrm flipH="1">
            <a:off x="6006155" y="3284984"/>
            <a:ext cx="1086125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52" name="Прямая со стрелкой 1051"/>
          <p:cNvCxnSpPr/>
          <p:nvPr/>
        </p:nvCxnSpPr>
        <p:spPr>
          <a:xfrm flipH="1">
            <a:off x="2676957" y="1628800"/>
            <a:ext cx="1371306" cy="13141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54" name="Прямая со стрелкой 1053"/>
          <p:cNvCxnSpPr>
            <a:endCxn id="11" idx="1"/>
          </p:cNvCxnSpPr>
          <p:nvPr/>
        </p:nvCxnSpPr>
        <p:spPr>
          <a:xfrm flipV="1">
            <a:off x="2676957" y="1988840"/>
            <a:ext cx="1371306" cy="11521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56" name="Прямая со стрелкой 1055"/>
          <p:cNvCxnSpPr/>
          <p:nvPr/>
        </p:nvCxnSpPr>
        <p:spPr>
          <a:xfrm>
            <a:off x="6006155" y="1628800"/>
            <a:ext cx="1086125" cy="13141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 стрелкой 1057"/>
          <p:cNvCxnSpPr>
            <a:endCxn id="11" idx="3"/>
          </p:cNvCxnSpPr>
          <p:nvPr/>
        </p:nvCxnSpPr>
        <p:spPr>
          <a:xfrm flipH="1" flipV="1">
            <a:off x="5992479" y="1988840"/>
            <a:ext cx="1099801" cy="11521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60" name="Прямая со стрелкой 1059"/>
          <p:cNvCxnSpPr>
            <a:stCxn id="9" idx="2"/>
            <a:endCxn id="7" idx="0"/>
          </p:cNvCxnSpPr>
          <p:nvPr/>
        </p:nvCxnSpPr>
        <p:spPr>
          <a:xfrm>
            <a:off x="5034047" y="3627022"/>
            <a:ext cx="32735" cy="92467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62" name="Прямая со стрелкой 1061"/>
          <p:cNvCxnSpPr>
            <a:stCxn id="11" idx="2"/>
            <a:endCxn id="9" idx="0"/>
          </p:cNvCxnSpPr>
          <p:nvPr/>
        </p:nvCxnSpPr>
        <p:spPr>
          <a:xfrm>
            <a:off x="5020371" y="2348880"/>
            <a:ext cx="13676" cy="594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64" name="Прямая со стрелкой 1063"/>
          <p:cNvCxnSpPr>
            <a:stCxn id="11" idx="0"/>
            <a:endCxn id="12" idx="2"/>
          </p:cNvCxnSpPr>
          <p:nvPr/>
        </p:nvCxnSpPr>
        <p:spPr>
          <a:xfrm flipV="1">
            <a:off x="5020371" y="1260167"/>
            <a:ext cx="0" cy="3686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65" name="TextBox 1064"/>
          <p:cNvSpPr txBox="1"/>
          <p:nvPr/>
        </p:nvSpPr>
        <p:spPr>
          <a:xfrm>
            <a:off x="5898068" y="1124744"/>
            <a:ext cx="1485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Ресурсы (труд)</a:t>
            </a:r>
            <a:endParaRPr lang="ru-RU" sz="1600" dirty="0"/>
          </a:p>
        </p:txBody>
      </p:sp>
      <p:sp>
        <p:nvSpPr>
          <p:cNvPr id="1066" name="TextBox 1065"/>
          <p:cNvSpPr txBox="1"/>
          <p:nvPr/>
        </p:nvSpPr>
        <p:spPr>
          <a:xfrm>
            <a:off x="2664694" y="1142209"/>
            <a:ext cx="914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Ресурсы</a:t>
            </a:r>
            <a:endParaRPr lang="ru-RU" sz="1600" dirty="0"/>
          </a:p>
        </p:txBody>
      </p:sp>
      <p:sp>
        <p:nvSpPr>
          <p:cNvPr id="1067" name="TextBox 1066"/>
          <p:cNvSpPr txBox="1"/>
          <p:nvPr/>
        </p:nvSpPr>
        <p:spPr>
          <a:xfrm>
            <a:off x="725677" y="667435"/>
            <a:ext cx="32422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Платежи за ресурсы производства</a:t>
            </a:r>
            <a:endParaRPr lang="ru-RU" sz="1600" dirty="0"/>
          </a:p>
        </p:txBody>
      </p:sp>
      <p:sp>
        <p:nvSpPr>
          <p:cNvPr id="1068" name="TextBox 1067"/>
          <p:cNvSpPr txBox="1"/>
          <p:nvPr/>
        </p:nvSpPr>
        <p:spPr>
          <a:xfrm>
            <a:off x="5971728" y="498158"/>
            <a:ext cx="26847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Плата за ресурсы (зарплата)</a:t>
            </a:r>
            <a:endParaRPr lang="ru-RU" sz="1600" dirty="0"/>
          </a:p>
        </p:txBody>
      </p:sp>
      <p:sp>
        <p:nvSpPr>
          <p:cNvPr id="1069" name="TextBox 1068"/>
          <p:cNvSpPr txBox="1"/>
          <p:nvPr/>
        </p:nvSpPr>
        <p:spPr>
          <a:xfrm>
            <a:off x="3212778" y="2588769"/>
            <a:ext cx="8354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Налоги</a:t>
            </a:r>
            <a:endParaRPr lang="ru-RU" sz="1600" dirty="0"/>
          </a:p>
        </p:txBody>
      </p:sp>
      <p:pic>
        <p:nvPicPr>
          <p:cNvPr id="107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120" y="2509559"/>
            <a:ext cx="8905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1" name="TextBox 1070"/>
          <p:cNvSpPr txBox="1"/>
          <p:nvPr/>
        </p:nvSpPr>
        <p:spPr>
          <a:xfrm>
            <a:off x="2652087" y="5374633"/>
            <a:ext cx="8384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Товары</a:t>
            </a:r>
            <a:endParaRPr lang="ru-RU" sz="1600" dirty="0"/>
          </a:p>
        </p:txBody>
      </p:sp>
      <p:sp>
        <p:nvSpPr>
          <p:cNvPr id="1072" name="TextBox 1071"/>
          <p:cNvSpPr txBox="1"/>
          <p:nvPr/>
        </p:nvSpPr>
        <p:spPr>
          <a:xfrm>
            <a:off x="6020010" y="5300530"/>
            <a:ext cx="1599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Оплата товаров</a:t>
            </a:r>
            <a:endParaRPr lang="ru-RU" sz="1600" dirty="0"/>
          </a:p>
        </p:txBody>
      </p:sp>
      <p:sp>
        <p:nvSpPr>
          <p:cNvPr id="1076" name="TextBox 1075"/>
          <p:cNvSpPr txBox="1"/>
          <p:nvPr/>
        </p:nvSpPr>
        <p:spPr>
          <a:xfrm>
            <a:off x="1792004" y="6213617"/>
            <a:ext cx="14207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Доходы фирм</a:t>
            </a:r>
            <a:endParaRPr lang="ru-RU" sz="1600" dirty="0"/>
          </a:p>
        </p:txBody>
      </p:sp>
      <p:sp>
        <p:nvSpPr>
          <p:cNvPr id="1077" name="TextBox 1076"/>
          <p:cNvSpPr txBox="1"/>
          <p:nvPr/>
        </p:nvSpPr>
        <p:spPr>
          <a:xfrm>
            <a:off x="6276527" y="6213617"/>
            <a:ext cx="18553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Товары (продукты)</a:t>
            </a:r>
            <a:endParaRPr lang="ru-RU" sz="1600" dirty="0"/>
          </a:p>
        </p:txBody>
      </p:sp>
      <p:sp>
        <p:nvSpPr>
          <p:cNvPr id="1078" name="TextBox 1077"/>
          <p:cNvSpPr txBox="1"/>
          <p:nvPr/>
        </p:nvSpPr>
        <p:spPr>
          <a:xfrm>
            <a:off x="6446911" y="4280324"/>
            <a:ext cx="1290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Сбережения</a:t>
            </a:r>
            <a:endParaRPr lang="ru-RU" sz="1600" dirty="0"/>
          </a:p>
        </p:txBody>
      </p:sp>
      <p:sp>
        <p:nvSpPr>
          <p:cNvPr id="1079" name="TextBox 1078"/>
          <p:cNvSpPr txBox="1"/>
          <p:nvPr/>
        </p:nvSpPr>
        <p:spPr>
          <a:xfrm>
            <a:off x="2220495" y="4359587"/>
            <a:ext cx="1270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Инвестиции</a:t>
            </a:r>
            <a:endParaRPr lang="ru-RU" sz="1600" dirty="0"/>
          </a:p>
        </p:txBody>
      </p:sp>
      <p:sp>
        <p:nvSpPr>
          <p:cNvPr id="1080" name="TextBox 1079"/>
          <p:cNvSpPr txBox="1"/>
          <p:nvPr/>
        </p:nvSpPr>
        <p:spPr>
          <a:xfrm>
            <a:off x="2395414" y="1889829"/>
            <a:ext cx="1095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Госзаказы</a:t>
            </a:r>
            <a:endParaRPr lang="ru-RU" sz="1600" dirty="0"/>
          </a:p>
        </p:txBody>
      </p:sp>
      <p:sp>
        <p:nvSpPr>
          <p:cNvPr id="1081" name="TextBox 1080"/>
          <p:cNvSpPr txBox="1"/>
          <p:nvPr/>
        </p:nvSpPr>
        <p:spPr>
          <a:xfrm>
            <a:off x="6391520" y="1720552"/>
            <a:ext cx="12768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err="1" smtClean="0"/>
              <a:t>Соцвыплаты</a:t>
            </a:r>
            <a:endParaRPr lang="ru-RU" sz="1600" dirty="0"/>
          </a:p>
        </p:txBody>
      </p:sp>
      <p:sp>
        <p:nvSpPr>
          <p:cNvPr id="1082" name="TextBox 1081"/>
          <p:cNvSpPr txBox="1"/>
          <p:nvPr/>
        </p:nvSpPr>
        <p:spPr>
          <a:xfrm>
            <a:off x="2826704" y="3332435"/>
            <a:ext cx="11536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err="1" smtClean="0"/>
              <a:t>Госзакупки</a:t>
            </a:r>
            <a:endParaRPr lang="ru-RU" sz="1600" dirty="0"/>
          </a:p>
        </p:txBody>
      </p:sp>
      <p:sp>
        <p:nvSpPr>
          <p:cNvPr id="91" name="TextBox 90"/>
          <p:cNvSpPr txBox="1"/>
          <p:nvPr/>
        </p:nvSpPr>
        <p:spPr>
          <a:xfrm>
            <a:off x="5987611" y="3332435"/>
            <a:ext cx="11536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err="1" smtClean="0"/>
              <a:t>Госзакупки</a:t>
            </a:r>
            <a:endParaRPr lang="ru-RU" sz="16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7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ижний колонтитул 3"/>
          <p:cNvSpPr>
            <a:spLocks noGrp="1"/>
          </p:cNvSpPr>
          <p:nvPr>
            <p:ph type="ftr" sz="quarter" idx="11"/>
          </p:nvPr>
        </p:nvSpPr>
        <p:spPr>
          <a:xfrm flipV="1">
            <a:off x="3124200" y="1"/>
            <a:ext cx="3352800" cy="76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3379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                  </a:t>
            </a:r>
            <a:r>
              <a:rPr lang="ru-RU" dirty="0" smtClean="0">
                <a:solidFill>
                  <a:srgbClr val="C00000"/>
                </a:solidFill>
              </a:rPr>
              <a:t>«Дефлятор» ВВП</a:t>
            </a:r>
          </a:p>
        </p:txBody>
      </p:sp>
      <p:sp>
        <p:nvSpPr>
          <p:cNvPr id="33797" name="Text Box 1027"/>
          <p:cNvSpPr txBox="1">
            <a:spLocks noChangeArrowheads="1"/>
          </p:cNvSpPr>
          <p:nvPr/>
        </p:nvSpPr>
        <p:spPr bwMode="auto">
          <a:xfrm>
            <a:off x="900113" y="1916113"/>
            <a:ext cx="77724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2000" dirty="0" smtClean="0">
                <a:solidFill>
                  <a:srgbClr val="000000"/>
                </a:solidFill>
                <a:latin typeface="Tahoma" charset="0"/>
              </a:rPr>
              <a:t>Сравнивая номинальный и реальный ВВП можно получить измеритель инфляционных процессов в стране. Его принято называть </a:t>
            </a:r>
            <a:r>
              <a:rPr lang="ru-RU" sz="2000" b="1" i="1" u="sng" dirty="0" smtClean="0">
                <a:solidFill>
                  <a:srgbClr val="000000"/>
                </a:solidFill>
                <a:latin typeface="Tahoma" charset="0"/>
              </a:rPr>
              <a:t>дефлятором ВВП</a:t>
            </a:r>
            <a:r>
              <a:rPr lang="ru-RU" sz="2000" u="sng" dirty="0" smtClean="0">
                <a:solidFill>
                  <a:srgbClr val="000000"/>
                </a:solidFill>
                <a:latin typeface="Tahoma" charset="0"/>
              </a:rPr>
              <a:t>.</a:t>
            </a:r>
          </a:p>
          <a:p>
            <a:pPr eaLnBrk="1" hangingPunct="1"/>
            <a:endParaRPr lang="ru-RU" sz="2000" b="1" dirty="0" smtClean="0">
              <a:solidFill>
                <a:srgbClr val="000000"/>
              </a:solidFill>
              <a:latin typeface="Tahoma" charset="0"/>
            </a:endParaRPr>
          </a:p>
          <a:p>
            <a:pPr eaLnBrk="1" hangingPunct="1"/>
            <a:r>
              <a:rPr lang="ru-RU" sz="2000" b="1" dirty="0" smtClean="0">
                <a:solidFill>
                  <a:srgbClr val="000000"/>
                </a:solidFill>
                <a:latin typeface="Tahoma" charset="0"/>
              </a:rPr>
              <a:t>        </a:t>
            </a:r>
            <a:r>
              <a:rPr lang="ru-RU" sz="2000" b="1" dirty="0" smtClean="0">
                <a:solidFill>
                  <a:srgbClr val="C00000"/>
                </a:solidFill>
                <a:latin typeface="Tahoma" charset="0"/>
              </a:rPr>
              <a:t>Дефлятор ВВП = </a:t>
            </a:r>
            <a:r>
              <a:rPr lang="ru-RU" sz="2000" b="1" dirty="0" err="1" smtClean="0">
                <a:solidFill>
                  <a:srgbClr val="C00000"/>
                </a:solidFill>
                <a:latin typeface="Tahoma" charset="0"/>
              </a:rPr>
              <a:t>Yномин</a:t>
            </a:r>
            <a:r>
              <a:rPr lang="ru-RU" sz="2000" b="1" dirty="0" smtClean="0">
                <a:solidFill>
                  <a:srgbClr val="C00000"/>
                </a:solidFill>
                <a:latin typeface="Tahoma" charset="0"/>
              </a:rPr>
              <a:t> / </a:t>
            </a:r>
            <a:r>
              <a:rPr lang="ru-RU" sz="2000" b="1" dirty="0" err="1" smtClean="0">
                <a:solidFill>
                  <a:srgbClr val="C00000"/>
                </a:solidFill>
                <a:latin typeface="Tahoma" charset="0"/>
              </a:rPr>
              <a:t>Yреальн</a:t>
            </a:r>
            <a:r>
              <a:rPr lang="ru-RU" sz="2000" b="1" dirty="0" smtClean="0">
                <a:solidFill>
                  <a:srgbClr val="C00000"/>
                </a:solidFill>
                <a:latin typeface="Tahoma" charset="0"/>
              </a:rPr>
              <a:t> =</a:t>
            </a:r>
          </a:p>
          <a:p>
            <a:pPr eaLnBrk="1" hangingPunct="1"/>
            <a:r>
              <a:rPr lang="en-US" sz="2000" b="1" dirty="0">
                <a:solidFill>
                  <a:srgbClr val="C00000"/>
                </a:solidFill>
                <a:latin typeface="Tahoma" charset="0"/>
              </a:rPr>
              <a:t>	= </a:t>
            </a:r>
            <a:r>
              <a:rPr lang="ru-RU" sz="2000" b="1" dirty="0" smtClean="0">
                <a:solidFill>
                  <a:srgbClr val="C00000"/>
                </a:solidFill>
                <a:latin typeface="Tahoma" charset="0"/>
              </a:rPr>
              <a:t>У</a:t>
            </a:r>
            <a:r>
              <a:rPr lang="en-US" sz="2000" b="1" dirty="0" smtClean="0">
                <a:solidFill>
                  <a:srgbClr val="C00000"/>
                </a:solidFill>
                <a:latin typeface="Tahoma" charset="0"/>
              </a:rPr>
              <a:t> </a:t>
            </a:r>
            <a:r>
              <a:rPr lang="en-US" sz="2000" b="1" dirty="0" err="1">
                <a:solidFill>
                  <a:srgbClr val="C00000"/>
                </a:solidFill>
                <a:latin typeface="Tahoma" charset="0"/>
              </a:rPr>
              <a:t>Pt,i</a:t>
            </a:r>
            <a:r>
              <a:rPr lang="en-US" sz="2000" b="1" dirty="0">
                <a:solidFill>
                  <a:srgbClr val="C00000"/>
                </a:solidFill>
                <a:latin typeface="Tahoma" charset="0"/>
              </a:rPr>
              <a:t> </a:t>
            </a:r>
            <a:r>
              <a:rPr lang="ru-RU" sz="2000" b="1" dirty="0" err="1">
                <a:solidFill>
                  <a:srgbClr val="C00000"/>
                </a:solidFill>
                <a:latin typeface="Tahoma" charset="0"/>
              </a:rPr>
              <a:t>х</a:t>
            </a:r>
            <a:r>
              <a:rPr lang="en-US" sz="2000" b="1" dirty="0">
                <a:solidFill>
                  <a:srgbClr val="C00000"/>
                </a:solidFill>
                <a:latin typeface="Tahoma" charset="0"/>
              </a:rPr>
              <a:t> </a:t>
            </a:r>
            <a:r>
              <a:rPr lang="en-US" sz="2000" b="1" dirty="0" err="1">
                <a:solidFill>
                  <a:srgbClr val="C00000"/>
                </a:solidFill>
                <a:latin typeface="Tahoma" charset="0"/>
              </a:rPr>
              <a:t>Qt,i</a:t>
            </a:r>
            <a:r>
              <a:rPr lang="en-US" sz="2000" b="1" dirty="0">
                <a:solidFill>
                  <a:srgbClr val="C00000"/>
                </a:solidFill>
                <a:latin typeface="Tahoma" charset="0"/>
              </a:rPr>
              <a:t> / </a:t>
            </a:r>
            <a:r>
              <a:rPr lang="ru-RU" sz="2000" b="1" dirty="0" smtClean="0">
                <a:solidFill>
                  <a:srgbClr val="C00000"/>
                </a:solidFill>
                <a:latin typeface="Tahoma" charset="0"/>
              </a:rPr>
              <a:t>У</a:t>
            </a:r>
            <a:r>
              <a:rPr lang="en-US" sz="2000" b="1" dirty="0" err="1" smtClean="0">
                <a:solidFill>
                  <a:srgbClr val="C00000"/>
                </a:solidFill>
                <a:latin typeface="Tahoma" charset="0"/>
              </a:rPr>
              <a:t>Pconst,i</a:t>
            </a:r>
            <a:r>
              <a:rPr lang="en-US" sz="2000" b="1" dirty="0" smtClean="0">
                <a:solidFill>
                  <a:srgbClr val="C00000"/>
                </a:solidFill>
                <a:latin typeface="Tahoma" charset="0"/>
              </a:rPr>
              <a:t> </a:t>
            </a:r>
            <a:r>
              <a:rPr lang="ru-RU" sz="2000" b="1" dirty="0" err="1">
                <a:solidFill>
                  <a:srgbClr val="C00000"/>
                </a:solidFill>
                <a:latin typeface="Tahoma" charset="0"/>
              </a:rPr>
              <a:t>х</a:t>
            </a:r>
            <a:r>
              <a:rPr lang="en-US" sz="2000" b="1" dirty="0">
                <a:solidFill>
                  <a:srgbClr val="C00000"/>
                </a:solidFill>
                <a:latin typeface="Tahoma" charset="0"/>
              </a:rPr>
              <a:t> </a:t>
            </a:r>
            <a:r>
              <a:rPr lang="en-US" sz="2000" b="1" dirty="0" err="1">
                <a:solidFill>
                  <a:srgbClr val="C00000"/>
                </a:solidFill>
                <a:latin typeface="Tahoma" charset="0"/>
              </a:rPr>
              <a:t>Qt,i</a:t>
            </a:r>
            <a:endParaRPr lang="ru-RU" sz="2000" b="1" dirty="0">
              <a:solidFill>
                <a:srgbClr val="C00000"/>
              </a:solidFill>
              <a:latin typeface="Tahoma" charset="0"/>
            </a:endParaRPr>
          </a:p>
          <a:p>
            <a:pPr eaLnBrk="1" hangingPunct="1"/>
            <a:r>
              <a:rPr lang="ru-RU" sz="2000" dirty="0">
                <a:solidFill>
                  <a:srgbClr val="C00000"/>
                </a:solidFill>
                <a:latin typeface="Tahoma" charset="0"/>
              </a:rPr>
              <a:t>        </a:t>
            </a:r>
          </a:p>
          <a:p>
            <a:pPr eaLnBrk="1" hangingPunct="1"/>
            <a:r>
              <a:rPr lang="ru-RU" sz="2000" dirty="0">
                <a:solidFill>
                  <a:srgbClr val="000000"/>
                </a:solidFill>
                <a:latin typeface="Tahoma" charset="0"/>
              </a:rPr>
              <a:t>               </a:t>
            </a:r>
            <a:r>
              <a:rPr lang="ru-RU" sz="2000" b="1" dirty="0">
                <a:solidFill>
                  <a:srgbClr val="000000"/>
                </a:solidFill>
                <a:latin typeface="Tahoma" charset="0"/>
              </a:rPr>
              <a:t>Важнейшие особенности:</a:t>
            </a:r>
          </a:p>
          <a:p>
            <a:pPr eaLnBrk="1" hangingPunct="1"/>
            <a:r>
              <a:rPr lang="ru-RU" sz="2000" dirty="0">
                <a:solidFill>
                  <a:srgbClr val="000000"/>
                </a:solidFill>
                <a:latin typeface="Tahoma" charset="0"/>
              </a:rPr>
              <a:t>1.   Это единственный из показателей инфляции, учитывающий изменение цен </a:t>
            </a:r>
            <a:r>
              <a:rPr lang="ru-RU" sz="2000" i="1" dirty="0">
                <a:solidFill>
                  <a:srgbClr val="000000"/>
                </a:solidFill>
                <a:latin typeface="Tahoma" charset="0"/>
              </a:rPr>
              <a:t>всех</a:t>
            </a:r>
            <a:r>
              <a:rPr lang="ru-RU" sz="2000" dirty="0">
                <a:solidFill>
                  <a:srgbClr val="000000"/>
                </a:solidFill>
                <a:latin typeface="Tahoma" charset="0"/>
              </a:rPr>
              <a:t> производимых в стране товаров и услуг. </a:t>
            </a:r>
          </a:p>
          <a:p>
            <a:pPr eaLnBrk="1" hangingPunct="1"/>
            <a:r>
              <a:rPr lang="ru-RU" sz="2000" dirty="0">
                <a:solidFill>
                  <a:srgbClr val="000000"/>
                </a:solidFill>
                <a:latin typeface="Tahoma" charset="0"/>
              </a:rPr>
              <a:t>2.   Кроме изменений цен на величину дефлятора ВВП влияет изменение  товарной структуры ВВП.</a:t>
            </a:r>
          </a:p>
          <a:p>
            <a:pPr eaLnBrk="1" hangingPunct="1"/>
            <a:endParaRPr lang="ru-RU" sz="2400" dirty="0">
              <a:solidFill>
                <a:srgbClr val="000000"/>
              </a:solidFill>
            </a:endParaRPr>
          </a:p>
          <a:p>
            <a:pPr eaLnBrk="1" hangingPunct="1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Нижний колонтитул 5"/>
          <p:cNvSpPr>
            <a:spLocks noGrp="1"/>
          </p:cNvSpPr>
          <p:nvPr>
            <p:ph type="ftr" sz="quarter" idx="11"/>
          </p:nvPr>
        </p:nvSpPr>
        <p:spPr>
          <a:xfrm flipV="1">
            <a:off x="3124200" y="1"/>
            <a:ext cx="3352800" cy="76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dirty="0" smtClean="0"/>
              <a:t>                       </a:t>
            </a:r>
            <a:r>
              <a:rPr lang="ru-RU" sz="2400" dirty="0" smtClean="0">
                <a:solidFill>
                  <a:srgbClr val="C00000"/>
                </a:solidFill>
              </a:rPr>
              <a:t>Национальное богатство</a:t>
            </a:r>
          </a:p>
        </p:txBody>
      </p:sp>
      <p:sp>
        <p:nvSpPr>
          <p:cNvPr id="36869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ru-RU" sz="1800" dirty="0" smtClean="0"/>
              <a:t>           </a:t>
            </a:r>
            <a:r>
              <a:rPr lang="ru-RU" sz="2400" b="1" u="sng" dirty="0" smtClean="0"/>
              <a:t>Состав НБ: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/>
              <a:t>   -невоспроизводимое имущество;</a:t>
            </a:r>
            <a:br>
              <a:rPr lang="ru-RU" sz="2400" b="1" dirty="0" smtClean="0"/>
            </a:br>
            <a:r>
              <a:rPr lang="ru-RU" sz="2400" b="1" dirty="0" smtClean="0"/>
              <a:t>- воспроизводимое имущество;</a:t>
            </a:r>
            <a:br>
              <a:rPr lang="ru-RU" sz="2400" b="1" dirty="0" smtClean="0"/>
            </a:br>
            <a:r>
              <a:rPr lang="ru-RU" sz="2400" b="1" dirty="0" smtClean="0"/>
              <a:t>- нематериальное имущество;</a:t>
            </a:r>
            <a:br>
              <a:rPr lang="ru-RU" sz="2400" b="1" dirty="0" smtClean="0"/>
            </a:br>
            <a:r>
              <a:rPr lang="ru-RU" sz="2400" b="1" dirty="0" smtClean="0"/>
              <a:t>- сальдо обязательств и требований к загранице.</a:t>
            </a:r>
          </a:p>
        </p:txBody>
      </p:sp>
      <p:sp>
        <p:nvSpPr>
          <p:cNvPr id="36870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u="sng" dirty="0" smtClean="0"/>
              <a:t>На начало ХХ</a:t>
            </a:r>
            <a:r>
              <a:rPr lang="en-US" u="sng" dirty="0" smtClean="0"/>
              <a:t>I</a:t>
            </a:r>
            <a:r>
              <a:rPr lang="ru-RU" u="sng" dirty="0" smtClean="0"/>
              <a:t> века НБ России: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Человеческий капитал – 50%;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Природные ресурсы –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32%;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Воспроизводимые ресурсы – 18%.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" y="0"/>
          <a:ext cx="9144032" cy="6864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936"/>
                <a:gridCol w="3325319"/>
                <a:gridCol w="3714777"/>
              </a:tblGrid>
              <a:tr h="8587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</a:rPr>
                        <a:t>Группа показателей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0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</a:rPr>
                        <a:t>Важнейшие показатели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0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</a:rPr>
                        <a:t>Назначение показателей</a:t>
                      </a:r>
                    </a:p>
                  </a:txBody>
                  <a:tcPr marL="68580" marR="68580" marT="0" marB="0"/>
                </a:tc>
              </a:tr>
              <a:tr h="5544201">
                <a:tc>
                  <a:txBody>
                    <a:bodyPr/>
                    <a:lstStyle/>
                    <a:p>
                      <a:pPr marL="0" algn="just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000" b="1" i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3. Показатели, характеризующие трудовые ресурсы и их использование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общее количество трудовых ресурсов;</a:t>
                      </a:r>
                    </a:p>
                    <a:p>
                      <a:pPr marL="342900" lvl="0" indent="-342900" algn="just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занятость;</a:t>
                      </a:r>
                    </a:p>
                    <a:p>
                      <a:pPr marL="342900" lvl="0" indent="-342900" algn="just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производительность труда;</a:t>
                      </a:r>
                    </a:p>
                    <a:p>
                      <a:pPr marL="342900" lvl="0" indent="-342900" algn="just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трудоемкость;</a:t>
                      </a:r>
                    </a:p>
                    <a:p>
                      <a:pPr marL="342900" lvl="0" indent="-342900" algn="just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норма безработицы.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b="1" i="1" u="sng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Служат для определения:</a:t>
                      </a:r>
                    </a:p>
                    <a:p>
                      <a:pPr marL="342900" lvl="0" indent="-342900" algn="just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трудового потенциала страны;</a:t>
                      </a:r>
                    </a:p>
                    <a:p>
                      <a:pPr marL="342900" lvl="0" indent="-342900" algn="just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уровня занятости и безработицы;</a:t>
                      </a:r>
                    </a:p>
                    <a:p>
                      <a:pPr marL="342900" lvl="0" indent="-342900" algn="just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эффективности использования трудовых ресурсов;</a:t>
                      </a:r>
                    </a:p>
                    <a:p>
                      <a:pPr marL="342900" lvl="0" indent="-342900" algn="just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исчисления безработицы.</a:t>
                      </a:r>
                    </a:p>
                  </a:txBody>
                  <a:tcPr marL="68580" marR="68580" marT="0" marB="0"/>
                </a:tc>
              </a:tr>
              <a:tr h="4620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" y="0"/>
          <a:ext cx="9144032" cy="6864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936"/>
                <a:gridCol w="3325319"/>
                <a:gridCol w="3714777"/>
              </a:tblGrid>
              <a:tr h="8587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b="1" kern="1200" baseline="0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Группа показателей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0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</a:rPr>
                        <a:t>Важнейшие показатели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0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</a:rPr>
                        <a:t>Назначение показателей</a:t>
                      </a:r>
                    </a:p>
                  </a:txBody>
                  <a:tcPr marL="68580" marR="68580" marT="0" marB="0"/>
                </a:tc>
              </a:tr>
              <a:tr h="5544201">
                <a:tc>
                  <a:txBody>
                    <a:bodyPr/>
                    <a:lstStyle/>
                    <a:p>
                      <a:pPr marL="0" algn="just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000" b="1" i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effectLst/>
                          <a:latin typeface="+mj-lt"/>
                          <a:ea typeface="+mj-ea"/>
                          <a:cs typeface="+mj-cs"/>
                        </a:rPr>
                        <a:t>4. Показатели формирования и использования финансовых ресурсов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уровень цен;</a:t>
                      </a:r>
                    </a:p>
                    <a:p>
                      <a:pPr marL="342900" lvl="0" indent="-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индекс цен;</a:t>
                      </a:r>
                    </a:p>
                    <a:p>
                      <a:pPr marL="342900" lvl="0" indent="-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 инфляция;</a:t>
                      </a:r>
                    </a:p>
                    <a:p>
                      <a:pPr marL="342900" lvl="0" indent="-34290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номинальная и реальная процентные ставки.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b="1" i="1" u="sng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Служат для определения:</a:t>
                      </a:r>
                    </a:p>
                    <a:p>
                      <a:pPr marL="342900" lvl="0" indent="-342900" algn="just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среднего уровня цен;</a:t>
                      </a:r>
                    </a:p>
                    <a:p>
                      <a:pPr marL="342900" lvl="0" indent="-342900" algn="just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уровня инфляции;</a:t>
                      </a:r>
                    </a:p>
                    <a:p>
                      <a:pPr marL="342900" lvl="0" indent="-342900" algn="just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kumimoji="0" lang="ru-RU" sz="2400" b="1" kern="1200" dirty="0" smtClean="0">
                          <a:solidFill>
                            <a:schemeClr val="tx2">
                              <a:satMod val="130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характеристики издержек использования денежных средств.</a:t>
                      </a:r>
                    </a:p>
                  </a:txBody>
                  <a:tcPr marL="68580" marR="68580" marT="0" marB="0"/>
                </a:tc>
              </a:tr>
              <a:tr h="4620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274638"/>
            <a:ext cx="8291512" cy="1930400"/>
          </a:xfrm>
          <a:solidFill>
            <a:srgbClr val="FFCC00"/>
          </a:solidFill>
        </p:spPr>
        <p:txBody>
          <a:bodyPr/>
          <a:lstStyle/>
          <a:p>
            <a:pPr eaLnBrk="1" hangingPunct="1"/>
            <a:r>
              <a:rPr lang="ru-RU" sz="4000" smtClean="0"/>
              <a:t>Показатели результатов производства в СНС подразделяют на:</a:t>
            </a:r>
          </a:p>
        </p:txBody>
      </p:sp>
      <p:sp>
        <p:nvSpPr>
          <p:cNvPr id="38916" name="AutoShape 5"/>
          <p:cNvSpPr>
            <a:spLocks noChangeArrowheads="1"/>
          </p:cNvSpPr>
          <p:nvPr/>
        </p:nvSpPr>
        <p:spPr bwMode="auto">
          <a:xfrm>
            <a:off x="827088" y="2492375"/>
            <a:ext cx="2501900" cy="1481138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17" name="Text Box 6"/>
          <p:cNvSpPr txBox="1">
            <a:spLocks noChangeArrowheads="1"/>
          </p:cNvSpPr>
          <p:nvPr/>
        </p:nvSpPr>
        <p:spPr bwMode="auto">
          <a:xfrm>
            <a:off x="611188" y="4292600"/>
            <a:ext cx="29527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chemeClr val="tx2"/>
                </a:solidFill>
              </a:rPr>
              <a:t>показатели </a:t>
            </a:r>
          </a:p>
          <a:p>
            <a:pPr algn="ctr"/>
            <a:r>
              <a:rPr lang="ru-RU" sz="2800" b="1">
                <a:solidFill>
                  <a:schemeClr val="tx2"/>
                </a:solidFill>
              </a:rPr>
              <a:t>валовых</a:t>
            </a:r>
            <a:r>
              <a:rPr lang="ru-RU" sz="2800">
                <a:solidFill>
                  <a:schemeClr val="tx2"/>
                </a:solidFill>
              </a:rPr>
              <a:t> результатов</a:t>
            </a:r>
            <a:br>
              <a:rPr lang="ru-RU" sz="2800">
                <a:solidFill>
                  <a:schemeClr val="tx2"/>
                </a:solidFill>
              </a:rPr>
            </a:br>
            <a:endParaRPr lang="ru-RU" sz="2800">
              <a:solidFill>
                <a:schemeClr val="tx2"/>
              </a:solidFill>
            </a:endParaRPr>
          </a:p>
        </p:txBody>
      </p:sp>
      <p:sp>
        <p:nvSpPr>
          <p:cNvPr id="38918" name="Text Box 7"/>
          <p:cNvSpPr txBox="1">
            <a:spLocks noChangeArrowheads="1"/>
          </p:cNvSpPr>
          <p:nvPr/>
        </p:nvSpPr>
        <p:spPr bwMode="auto">
          <a:xfrm>
            <a:off x="5219700" y="4365625"/>
            <a:ext cx="2303463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chemeClr val="tx2"/>
                </a:solidFill>
              </a:rPr>
              <a:t>показатели </a:t>
            </a:r>
          </a:p>
          <a:p>
            <a:pPr algn="ctr"/>
            <a:r>
              <a:rPr lang="ru-RU" sz="2800" b="1">
                <a:solidFill>
                  <a:schemeClr val="tx2"/>
                </a:solidFill>
              </a:rPr>
              <a:t>чистых</a:t>
            </a:r>
            <a:r>
              <a:rPr lang="ru-RU" sz="2800">
                <a:solidFill>
                  <a:schemeClr val="tx2"/>
                </a:solidFill>
              </a:rPr>
              <a:t> результатов</a:t>
            </a:r>
          </a:p>
        </p:txBody>
      </p:sp>
      <p:sp>
        <p:nvSpPr>
          <p:cNvPr id="38919" name="AutoShape 8"/>
          <p:cNvSpPr>
            <a:spLocks noChangeArrowheads="1"/>
          </p:cNvSpPr>
          <p:nvPr/>
        </p:nvSpPr>
        <p:spPr bwMode="auto">
          <a:xfrm>
            <a:off x="5148263" y="2565400"/>
            <a:ext cx="2501900" cy="1481138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AutoShape 5"/>
          <p:cNvSpPr>
            <a:spLocks noChangeArrowheads="1"/>
          </p:cNvSpPr>
          <p:nvPr/>
        </p:nvSpPr>
        <p:spPr bwMode="auto">
          <a:xfrm>
            <a:off x="1187450" y="3860800"/>
            <a:ext cx="3816350" cy="2376488"/>
          </a:xfrm>
          <a:prstGeom prst="homePlate">
            <a:avLst>
              <a:gd name="adj" fmla="val 40147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/>
              <a:t>Чистые </a:t>
            </a:r>
          </a:p>
          <a:p>
            <a:pPr algn="ctr"/>
            <a:r>
              <a:rPr lang="ru-RU" sz="3200"/>
              <a:t>показатели</a:t>
            </a:r>
          </a:p>
        </p:txBody>
      </p:sp>
      <p:sp>
        <p:nvSpPr>
          <p:cNvPr id="39940" name="AutoShape 6"/>
          <p:cNvSpPr>
            <a:spLocks noChangeArrowheads="1"/>
          </p:cNvSpPr>
          <p:nvPr/>
        </p:nvSpPr>
        <p:spPr bwMode="auto">
          <a:xfrm>
            <a:off x="4572000" y="3860800"/>
            <a:ext cx="3816350" cy="2376488"/>
          </a:xfrm>
          <a:prstGeom prst="chevron">
            <a:avLst>
              <a:gd name="adj" fmla="val 40147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/>
              <a:t>	    Амортизация</a:t>
            </a:r>
          </a:p>
        </p:txBody>
      </p:sp>
      <p:sp>
        <p:nvSpPr>
          <p:cNvPr id="39941" name="AutoShape 7"/>
          <p:cNvSpPr>
            <a:spLocks noChangeArrowheads="1"/>
          </p:cNvSpPr>
          <p:nvPr/>
        </p:nvSpPr>
        <p:spPr bwMode="auto">
          <a:xfrm>
            <a:off x="1187450" y="1052513"/>
            <a:ext cx="7200900" cy="2520950"/>
          </a:xfrm>
          <a:prstGeom prst="homePlate">
            <a:avLst>
              <a:gd name="adj" fmla="val 71411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/>
              <a:t>Валовые показатели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5891212"/>
          </a:xfrm>
        </p:spPr>
        <p:txBody>
          <a:bodyPr/>
          <a:lstStyle/>
          <a:p>
            <a:pPr eaLnBrk="1" hangingPunct="1"/>
            <a:r>
              <a:rPr lang="ru-RU" smtClean="0"/>
              <a:t>В СНС </a:t>
            </a:r>
            <a:r>
              <a:rPr lang="ru-RU" smtClean="0">
                <a:solidFill>
                  <a:schemeClr val="folHlink"/>
                </a:solidFill>
              </a:rPr>
              <a:t>чистые показатели</a:t>
            </a:r>
            <a:r>
              <a:rPr lang="ru-RU" smtClean="0"/>
              <a:t> – это </a:t>
            </a:r>
            <a:r>
              <a:rPr lang="ru-RU" i="1" smtClean="0">
                <a:solidFill>
                  <a:schemeClr val="accent2"/>
                </a:solidFill>
              </a:rPr>
              <a:t>валовые показатели</a:t>
            </a:r>
            <a:r>
              <a:rPr lang="ru-RU" i="1" smtClean="0"/>
              <a:t> за минусом величины износа основного капитала, т.е. </a:t>
            </a:r>
            <a:r>
              <a:rPr lang="ru-RU" i="1" smtClean="0">
                <a:solidFill>
                  <a:srgbClr val="FF0000"/>
                </a:solidFill>
              </a:rPr>
              <a:t>величины амортизации</a:t>
            </a:r>
            <a:r>
              <a:rPr lang="ru-RU" i="1" smtClean="0"/>
              <a:t>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571</TotalTime>
  <Words>5016</Words>
  <Application>Microsoft Office PowerPoint</Application>
  <PresentationFormat>Екран (4:3)</PresentationFormat>
  <Paragraphs>854</Paragraphs>
  <Slides>49</Slides>
  <Notes>49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49</vt:i4>
      </vt:variant>
    </vt:vector>
  </HeadingPairs>
  <TitlesOfParts>
    <vt:vector size="51" baseType="lpstr">
      <vt:lpstr>Трек</vt:lpstr>
      <vt:lpstr>Диаграмма</vt:lpstr>
      <vt:lpstr>Модуль1. </vt:lpstr>
      <vt:lpstr>Модуль 1. Национальная экономика и общественное производство</vt:lpstr>
      <vt:lpstr>Презентація PowerPoint</vt:lpstr>
      <vt:lpstr>Презентація PowerPoint</vt:lpstr>
      <vt:lpstr>Презентація PowerPoint</vt:lpstr>
      <vt:lpstr>Презентація PowerPoint</vt:lpstr>
      <vt:lpstr>Показатели результатов производства в СНС подразделяют на:</vt:lpstr>
      <vt:lpstr>Презентація PowerPoint</vt:lpstr>
      <vt:lpstr>В СНС чистые показатели – это валовые показатели за минусом величины износа основного капитала, т.е. величины амортизации.</vt:lpstr>
      <vt:lpstr>Амортизация – это стоимостной эквивалент величины обесценивания (износа) основного (реального) капитала за рассматриваемый период.</vt:lpstr>
      <vt:lpstr> 2. ВВП как основной макроэкономический показатель СНС.   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Валовой национальный продукт не включает</vt:lpstr>
      <vt:lpstr>Презентація PowerPoint</vt:lpstr>
      <vt:lpstr>3.Методы подсчета ВВП. Индексы цен   ВВП:варианты подсчета</vt:lpstr>
      <vt:lpstr>ВВП по расходам  ВВП = С + I + G + Xn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Добавленная стоимость (ДС) – это разница между доходами фирмы и ее затратами</vt:lpstr>
      <vt:lpstr>Презентація PowerPoint</vt:lpstr>
      <vt:lpstr>Номинальный и реальный ВВП</vt:lpstr>
      <vt:lpstr>Презентація PowerPoint</vt:lpstr>
      <vt:lpstr>Презентація PowerPoint</vt:lpstr>
      <vt:lpstr>Презентація PowerPoint</vt:lpstr>
      <vt:lpstr>Отличие дефлятора ВВП от ИПЦ</vt:lpstr>
      <vt:lpstr>4. Макроэкономические Показатели дохода и  продукта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ВВП и «чистое экономическое  благосостояние» (ЧЭБ)</vt:lpstr>
      <vt:lpstr>Презентація PowerPoint</vt:lpstr>
      <vt:lpstr>Простая схема народнохозяйственного кругооборота </vt:lpstr>
      <vt:lpstr>Кругооборот II</vt:lpstr>
      <vt:lpstr>Кругооборот III</vt:lpstr>
      <vt:lpstr>                  «Дефлятор» ВВП</vt:lpstr>
      <vt:lpstr>                       Национальное богатство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Модуль1</dc:title>
  <dc:creator>Марина</dc:creator>
  <cp:lastModifiedBy>LEGION</cp:lastModifiedBy>
  <cp:revision>70</cp:revision>
  <dcterms:created xsi:type="dcterms:W3CDTF">2013-08-27T15:38:02Z</dcterms:created>
  <dcterms:modified xsi:type="dcterms:W3CDTF">2016-01-04T14:02:47Z</dcterms:modified>
</cp:coreProperties>
</file>