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64" r:id="rId3"/>
    <p:sldId id="257" r:id="rId4"/>
    <p:sldId id="259" r:id="rId5"/>
    <p:sldId id="261" r:id="rId6"/>
    <p:sldId id="265" r:id="rId7"/>
    <p:sldId id="266" r:id="rId8"/>
    <p:sldId id="269" r:id="rId9"/>
    <p:sldId id="267" r:id="rId10"/>
    <p:sldId id="270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8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3A3D22-9E3D-422F-8722-187BFE7CC4DF}" type="datetimeFigureOut">
              <a:rPr lang="uk-UA" smtClean="0"/>
              <a:t>04.01.2016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20EB43-79CF-4263-B383-252D3FA1067B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5634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СИСТЕМА НАЦИОНАЛЬНЫХ СЧЕТОВ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                        ДОКЛАДЧИК: АБДУРАЗАКОВА  ФАИЗА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СИСТЕМА НАЦИОНАЛЬНЫХ СЧЕТОВ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                            ДОКЛАДЧИК: АБДУРАЗАКОВА  ФАИЗА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61712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операций с капиталом отражает превращение сбережений в основной капитал, оборотный капитал и сокровище (приобретение ценностей) с учетом притока капитала извне и его оттока (так называемого чистого кредитования.</a:t>
            </a:r>
          </a:p>
          <a:p>
            <a:r>
              <a:rPr lang="ru-RU" smtClean="0"/>
              <a:t>Счет операций с капиталом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операций с капиталом отражает превращение сбережений в основной капитал, оборотный капитал и сокровище (приобретение ценностей) с учетом притока капитала извне и его оттока (так называемого чистого кредитования.</a:t>
            </a:r>
          </a:p>
          <a:p>
            <a:r>
              <a:rPr lang="ru-RU" smtClean="0"/>
              <a:t>Счет операций с капиталом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2029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Добавленная стоимость — это стоимость, созданная в процессе производства на данном предприятии и охватывающая его реальный вклад в создание стоимости конкретного продукта, т.е. заработную плату, прибыль и амортизацию.</a:t>
            </a:r>
          </a:p>
          <a:p>
            <a:r>
              <a:rPr lang="ru-RU" smtClean="0"/>
              <a:t>Поэтому стоимость потребленных сырья и материалов, которые приобретались у поставщиков в создании которых предприятие не принимало участия, в добавленную стоимость произведенного данным предприятием продукта не включается.</a:t>
            </a:r>
          </a:p>
          <a:p>
            <a:r>
              <a:rPr lang="ru-RU" smtClean="0"/>
              <a:t>Иначе говоря, добавленная стоимость — это валовая продукция предприятия (или рыночная цена выпущенной продукции) за минусом текущих материальных издержек, но с включением в нее отчислений на амортизацию (так как основные фонды предприятия принимают участие в создании новой стоимости производимой продукции). В советской практике этот показатель носил название условно чистой продукции.</a:t>
            </a:r>
          </a:p>
          <a:p>
            <a:endParaRPr lang="ru-RU" smtClean="0"/>
          </a:p>
          <a:p>
            <a:r>
              <a:rPr lang="ru-RU" smtClean="0"/>
              <a:t>ДОБАВЛЕННАЯ СТОИМОСТЬ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Добавленная стоимость — это стоимость, созданная в процессе производства на данном предприятии и охватывающая его реальный вклад в создание стоимости конкретного продукта, т.е. заработную плату, прибыль и амортизацию.</a:t>
            </a:r>
          </a:p>
          <a:p>
            <a:r>
              <a:rPr lang="ru-RU" smtClean="0"/>
              <a:t>Поэтому стоимость потребленных сырья и материалов, которые приобретались у поставщиков в создании которых предприятие не принимало участия, в добавленную стоимость произведенного данным предприятием продукта не включается.</a:t>
            </a:r>
          </a:p>
          <a:p>
            <a:r>
              <a:rPr lang="ru-RU" smtClean="0"/>
              <a:t>Иначе говоря, добавленная стоимость — это валовая продукция предприятия (или рыночная цена выпущенной продукции) за минусом текущих материальных издержек, но с включением в нее отчислений на амортизацию (так как основные фонды предприятия принимают участие в создании новой стоимости производимой продукции). В советской практике этот показатель носил название условно чистой продукции.</a:t>
            </a:r>
          </a:p>
          <a:p>
            <a:endParaRPr lang="ru-RU" smtClean="0"/>
          </a:p>
          <a:p>
            <a:r>
              <a:rPr lang="ru-RU" smtClean="0"/>
              <a:t>ДОБАВЛЕННАЯ СТОИМОСТЬ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0435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Эти величины добавленной стоимости при суммировании их по всем отраслям и производствам и дают итоговые показатели ВВП, свободные от повторного счета. В СНС в состав добавленной стоимости включаются амортизация,</a:t>
            </a:r>
          </a:p>
          <a:p>
            <a:endParaRPr lang="ru-RU" smtClean="0"/>
          </a:p>
          <a:p>
            <a:r>
              <a:rPr lang="ru-RU" smtClean="0"/>
              <a:t> заработная плата, прибыли предприятий, полученная ими рента, процент на ссудный капитал, а также так называемые чистые налоги или чистый экспорт.</a:t>
            </a:r>
          </a:p>
          <a:p>
            <a:r>
              <a:rPr lang="ru-RU" smtClean="0"/>
              <a:t>К чистым налогам на продукты и импорт относят косвенные налоги на эти товары и услуги, к чистому экспорту — экспорт товаров и услуг за вычетом их импорта.</a:t>
            </a:r>
          </a:p>
          <a:p>
            <a:r>
              <a:rPr lang="ru-RU" smtClean="0"/>
              <a:t>В СНС используются различные цены — цены потребителя, т.е. рыночные (включающие налоги на продукты и импорт за минусом субсидий), а также цены производителя, называемые основными (они меньше рыночных на величину косвенных налогов). Для перевода одних цен в другие их корректируют на косвенные налоги и субсидии.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Эти величины добавленной стоимости при суммировании их по всем отраслям и производствам и дают итоговые показатели ВВП, свободные от повторного счета. В СНС в состав добавленной стоимости включаются амортизация,</a:t>
            </a:r>
          </a:p>
          <a:p>
            <a:endParaRPr lang="ru-RU" smtClean="0"/>
          </a:p>
          <a:p>
            <a:r>
              <a:rPr lang="ru-RU" smtClean="0"/>
              <a:t> заработная плата, прибыли предприятий, полученная ими рента, процент на ссудный капитал, а также так называемые чистые налоги или чистый экспорт.</a:t>
            </a:r>
          </a:p>
          <a:p>
            <a:r>
              <a:rPr lang="ru-RU" smtClean="0"/>
              <a:t>К чистым налогам на продукты и импорт относят косвенные налоги на эти товары и услуги, к чистому экспорту — экспорт товаров и услуг за вычетом их импорта.</a:t>
            </a:r>
          </a:p>
          <a:p>
            <a:r>
              <a:rPr lang="ru-RU" smtClean="0"/>
              <a:t>В СНС используются различные цены — цены потребителя, т.е. рыночные (включающие налоги на продукты и импорт за минусом субсидий), а также цены производителя, называемые основными (они меньше рыночных на величину косвенных налогов). Для перевода одних цен в другие их корректируют на косвенные налоги и субсидии.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8374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Центральным показателем Системы национальных счетов является валовой внутренний продукт (ВВП). В статистике ряда зарубежных стран используется и более ранний макроэкономический показатель — валовой национальный продукт (ВНП). Оба эти показателя определяются как стоимость всего объема конечного производства товаров и услуг в экономике за один год (квартал, месяц). Они подсчитывают в ценах как текущих (действующих), так и постоянных (какого-либо базового года).</a:t>
            </a:r>
          </a:p>
          <a:p>
            <a:r>
              <a:rPr lang="ru-RU" smtClean="0"/>
              <a:t>Разница между ВНП и ВВП состоит в следующем: </a:t>
            </a:r>
          </a:p>
          <a:p>
            <a:r>
              <a:rPr lang="ru-RU" smtClean="0"/>
              <a:t>• ВВП подсчитывается по территориальному признаку. Это совокупная стоимость продукции сфер материального производства и услуг независимо от национальной принадлежности предприятий, расположенных на территории данной страны;</a:t>
            </a:r>
          </a:p>
          <a:p>
            <a:r>
              <a:rPr lang="ru-RU" smtClean="0"/>
              <a:t>• ВНП — это совокупная стоимость всего объема продукции и услуг в обеих сферах национальной экономики независимо от местонахождения национальных предприятий (в свой стране или за рубежом).</a:t>
            </a:r>
          </a:p>
          <a:p>
            <a:endParaRPr lang="ru-RU" smtClean="0"/>
          </a:p>
          <a:p>
            <a:r>
              <a:rPr lang="ru-RU" smtClean="0"/>
              <a:t>В макроэкономическом анализе применяется ряд статистических показателей.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Центральным показателем Системы национальных счетов является валовой внутренний продукт (ВВП). В статистике ряда зарубежных стран используется и более ранний макроэкономический показатель — валовой национальный продукт (ВНП). Оба эти показателя определяются как стоимость всего объема конечного производства товаров и услуг в экономике за один год (квартал, месяц). Они подсчитывают в ценах как текущих (действующих), так и постоянных (какого-либо базового года).</a:t>
            </a:r>
          </a:p>
          <a:p>
            <a:r>
              <a:rPr lang="ru-RU" smtClean="0"/>
              <a:t>Разница между ВНП и ВВП состоит в следующем: </a:t>
            </a:r>
          </a:p>
          <a:p>
            <a:r>
              <a:rPr lang="ru-RU" smtClean="0"/>
              <a:t>• ВВП подсчитывается по территориальному признаку. Это совокупная стоимость продукции сфер материального производства и услуг независимо от национальной принадлежности предприятий, расположенных на территории данной страны;</a:t>
            </a:r>
          </a:p>
          <a:p>
            <a:r>
              <a:rPr lang="ru-RU" smtClean="0"/>
              <a:t>• ВНП — это совокупная стоимость всего объема продукции и услуг в обеих сферах национальной экономики независимо от местонахождения национальных предприятий (в свой стране или за рубежом).</a:t>
            </a:r>
          </a:p>
          <a:p>
            <a:endParaRPr lang="ru-RU" smtClean="0"/>
          </a:p>
          <a:p>
            <a:r>
              <a:rPr lang="ru-RU" smtClean="0"/>
              <a:t>В макроэкономическом анализе применяется ряд статистических показателей.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96146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Таким образом, ВНП отличается от ВВП на сумму факторных доходов от использования ресурсов данной страны за рубежом (переведенная в страну прибыль от вложенного за рубежом капитала, имеющейся там собственности; переведенная в страну заработная плата граждан, работающих за рубежом) за минусом аналогичных вывезенных из страны доходов иностранцев. Эта разность весьма невелика: для ведущих стран Запада — не более 1 % от ВВП.</a:t>
            </a:r>
          </a:p>
          <a:p>
            <a:r>
              <a:rPr lang="ru-RU" smtClean="0"/>
              <a:t>В нашей стране переход к новым показателям — в начале ВНП, а затем ВВП — начался с 1988 г. Этот переход осуществляется путем пересчета валового общественного продукта (ВОП) и национального дохода (НД), представляющих собой соответственно суммы валовой продукции и чистой продукции отраслей материального производства.</a:t>
            </a:r>
          </a:p>
          <a:p>
            <a:endParaRPr lang="ru-RU" smtClean="0"/>
          </a:p>
          <a:p>
            <a:r>
              <a:rPr lang="ru-RU" smtClean="0"/>
              <a:t>ОТЛИЧИЯ 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Таким образом, ВНП отличается от ВВП на сумму факторных доходов от использования ресурсов данной страны за рубежом (переведенная в страну прибыль от вложенного за рубежом капитала, имеющейся там собственности; переведенная в страну заработная плата граждан, работающих за рубежом) за минусом аналогичных вывезенных из страны доходов иностранцев. Эта разность весьма невелика: для ведущих стран Запада — не более 1 % от ВВП.</a:t>
            </a:r>
          </a:p>
          <a:p>
            <a:r>
              <a:rPr lang="ru-RU" smtClean="0"/>
              <a:t>В нашей стране переход к новым показателям — в начале ВНП, а затем ВВП — начался с 1988 г. Этот переход осуществляется путем пересчета валового общественного продукта (ВОП) и национального дохода (НД), представляющих собой соответственно суммы валовой продукции и чистой продукции отраслей материального производства.</a:t>
            </a:r>
          </a:p>
          <a:p>
            <a:endParaRPr lang="ru-RU" smtClean="0"/>
          </a:p>
          <a:p>
            <a:r>
              <a:rPr lang="ru-RU" smtClean="0"/>
              <a:t>ОТЛИЧИЯ 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75476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 помощью показателей валового внутреннего продукта делается попытка измерить объем годового (квартального, месячного) выпуска товаров и услуг в экономике.</a:t>
            </a:r>
          </a:p>
          <a:p>
            <a:r>
              <a:rPr lang="ru-RU" smtClean="0"/>
              <a:t>Эта сводная величина валового продукта нас интересует, во-первых, с точки зрения того, из чего она откладывается, и, во-вторых, на что она расходуется.</a:t>
            </a:r>
          </a:p>
          <a:p>
            <a:r>
              <a:rPr lang="ru-RU" smtClean="0"/>
              <a:t>Следовательно, ВВП может быть определен одним из трех методов, путем суммирования:</a:t>
            </a:r>
          </a:p>
          <a:p>
            <a:r>
              <a:rPr lang="ru-RU" smtClean="0"/>
              <a:t>     • добавленной стоимости по всем отраслям национальной экономики (ВВП по производству, отраслям); всех расходов на покупку общего объема произведенной в данном году продукции (ВВП по расходам, по методам использования); всех доходов, полученных в стране от производства продукции в данном году (ВВП по источникам доходов).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 помощью показателей валового внутреннего продукта делается попытка измерить объем годового (квартального, месячного) выпуска товаров и услуг в экономике.</a:t>
            </a:r>
          </a:p>
          <a:p>
            <a:r>
              <a:rPr lang="ru-RU" smtClean="0"/>
              <a:t>Эта сводная величина валового продукта нас интересует, во-первых, с точки зрения того, из чего она откладывается, и, во-вторых, на что она расходуется.</a:t>
            </a:r>
          </a:p>
          <a:p>
            <a:r>
              <a:rPr lang="ru-RU" smtClean="0"/>
              <a:t>Следовательно, ВВП может быть определен одним из трех методов, путем суммирования:</a:t>
            </a:r>
          </a:p>
          <a:p>
            <a:r>
              <a:rPr lang="ru-RU" smtClean="0"/>
              <a:t>     • добавленной стоимости по всем отраслям национальной экономики (ВВП по производству, отраслям); всех расходов на покупку общего объема произведенной в данном году продукции (ВВП по расходам, по методам использования); всех доходов, полученных в стране от производства продукции в данном году (ВВП по источникам доходов).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585666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Состояние национальной экономики анализируется с помощью набора макроэкономических показателей, часто называемых макроэкономическими индикаторами. Большинство из них берется из СНС.</a:t>
            </a:r>
          </a:p>
          <a:p>
            <a:r>
              <a:rPr lang="ru-RU" smtClean="0"/>
              <a:t>Ведущие индикаторы. Прежде всего это динамика ВВП, т.е. агрегированный рост (сокращение) сферы материального производства (промышленности, сельского хозяйства, строительства) и сферы услуг (особенно торговли и транспорта).</a:t>
            </a:r>
          </a:p>
          <a:p>
            <a:r>
              <a:rPr lang="ru-RU" smtClean="0"/>
              <a:t>С динамикой ВВП тесно связаны и другие макроэкономические индикаторы, особенно норма безработицы и размеры инвестиций. Более того, последние во многом определяют будущую динамику ВВП. Обычно быстрый или медленный рост ВВП сопровождается соответствующей  динамикой доходов населения.</a:t>
            </a:r>
          </a:p>
          <a:p>
            <a:endParaRPr lang="ru-RU" smtClean="0"/>
          </a:p>
          <a:p>
            <a:r>
              <a:rPr lang="ru-RU" smtClean="0"/>
              <a:t>Макроэкономические индикаторы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Состояние национальной экономики анализируется с помощью набора макроэкономических показателей, часто называемых макроэкономическими индикаторами. Большинство из них берется из СНС.</a:t>
            </a:r>
          </a:p>
          <a:p>
            <a:r>
              <a:rPr lang="ru-RU" smtClean="0"/>
              <a:t>Ведущие индикаторы. Прежде всего это динамика ВВП, т.е. агрегированный рост (сокращение) сферы материального производства (промышленности, сельского хозяйства, строительства) и сферы услуг (особенно торговли и транспорта).</a:t>
            </a:r>
          </a:p>
          <a:p>
            <a:r>
              <a:rPr lang="ru-RU" smtClean="0"/>
              <a:t>С динамикой ВВП тесно связаны и другие макроэкономические индикаторы, особенно норма безработицы и размеры инвестиций. Более того, последние во многом определяют будущую динамику ВВП. Обычно быстрый или медленный рост ВВП сопровождается соответствующей  динамикой доходов населения.</a:t>
            </a:r>
          </a:p>
          <a:p>
            <a:endParaRPr lang="ru-RU" smtClean="0"/>
          </a:p>
          <a:p>
            <a:r>
              <a:rPr lang="ru-RU" smtClean="0"/>
              <a:t>Макроэкономические индикаторы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5493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Эта группа показателей свидетельствует о состоянии дел в финансовом секторе, хотя оно определяет и положение дел в реальном секторе. Прежде всего это такие показатели, как уровень инфляции, размеры дефицита бюджета, размеры и динамика денежной массы, учетная ставка, а также индекс (индексы) фондового рынка.</a:t>
            </a:r>
          </a:p>
          <a:p>
            <a:r>
              <a:rPr lang="ru-RU" smtClean="0"/>
              <a:t>Финансовые индикаторы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Эта группа показателей свидетельствует о состоянии дел в финансовом секторе, хотя оно определяет и положение дел в реальном секторе. Прежде всего это такие показатели, как уровень инфляции, размеры дефицита бюджета, размеры и динамика денежной массы, учетная ставка, а также индекс (индексы) фондового рынка.</a:t>
            </a:r>
          </a:p>
          <a:p>
            <a:r>
              <a:rPr lang="ru-RU" smtClean="0"/>
              <a:t>Финансовые индикаторы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4100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Состояние внешнеэкономической сферы во многом определяется сальдо внешней торговле (разницей между экспортом и импортом), сальдо платежного баланса и стабильностью обменного курса национальной валюты. Таким образом, Система национальных счетов, которая принята в мировой практике и переход к которой осуществляется в России, позволяет применять статистическую информацию для оценки и анализа макроэкономических процессов.</a:t>
            </a:r>
          </a:p>
          <a:p>
            <a:r>
              <a:rPr lang="ru-RU" smtClean="0"/>
              <a:t>Внешнеэкономические индикаторы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Состояние внешнеэкономической сферы во многом определяется сальдо внешней торговле (разницей между экспортом и импортом), сальдо платежного баланса и стабильностью обменного курса национальной валюты. Таким образом, Система национальных счетов, которая принята в мировой практике и переход к которой осуществляется в России, позволяет применять статистическую информацию для оценки и анализа макроэкономических процессов.</a:t>
            </a:r>
          </a:p>
          <a:p>
            <a:r>
              <a:rPr lang="ru-RU" smtClean="0"/>
              <a:t>Внешнеэкономические индикаторы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40472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условиях формирования и развития рыночных отношений для научного обоснования экономических реформ особое значение приобретает региональная экономика — область научных знаний о размещении производительных сил, социально-экономических процессах в тесной увязке с природно-экономическими условиями на отдельных территориях страны. Содержание региональной экономики способствует выработке рациональной, научно обоснованной региональной политики.</a:t>
            </a:r>
          </a:p>
          <a:p>
            <a:r>
              <a:rPr lang="ru-RU" smtClean="0"/>
              <a:t>Слово «регион» латинского происхождения, что в переводе означает страна, область, пространство.</a:t>
            </a:r>
          </a:p>
          <a:p>
            <a:r>
              <a:rPr lang="ru-RU" smtClean="0"/>
              <a:t>Всплеск исследования экономических отношений на уровне регионов проходится на 60-70-е годы прошедшего столетия. В соответствующей экономической литературе в научной оборот понятие «регион» было введено академиком Н.Н. Некрасовым.</a:t>
            </a:r>
          </a:p>
          <a:p>
            <a:r>
              <a:rPr lang="ru-RU" smtClean="0"/>
              <a:t>Часто регион отождествляют с понятием «район», географическая среда, объединяющая несколько национальных систем расселения.</a:t>
            </a:r>
          </a:p>
          <a:p>
            <a:endParaRPr lang="ru-RU" smtClean="0"/>
          </a:p>
          <a:p>
            <a:r>
              <a:rPr lang="ru-RU" smtClean="0"/>
              <a:t>Характеристики региона,региональной политики и экономики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условиях формирования и развития рыночных отношений для научного обоснования экономических реформ особое значение приобретает региональная экономика — область научных знаний о размещении производительных сил, социально-экономических процессах в тесной увязке с природно-экономическими условиями на отдельных территориях страны. Содержание региональной экономики способствует выработке рациональной, научно обоснованной региональной политики.</a:t>
            </a:r>
          </a:p>
          <a:p>
            <a:r>
              <a:rPr lang="ru-RU" smtClean="0"/>
              <a:t>Слово «регион» латинского происхождения, что в переводе означает страна, область, пространство.</a:t>
            </a:r>
          </a:p>
          <a:p>
            <a:r>
              <a:rPr lang="ru-RU" smtClean="0"/>
              <a:t>Всплеск исследования экономических отношений на уровне регионов проходится на 60-70-е годы прошедшего столетия. В соответствующей экономической литературе в научной оборот понятие «регион» было введено академиком Н.Н. Некрасовым.</a:t>
            </a:r>
          </a:p>
          <a:p>
            <a:r>
              <a:rPr lang="ru-RU" smtClean="0"/>
              <a:t>Часто регион отождествляют с понятием «район», географическая среда, объединяющая несколько национальных систем расселения.</a:t>
            </a:r>
          </a:p>
          <a:p>
            <a:endParaRPr lang="ru-RU" smtClean="0"/>
          </a:p>
          <a:p>
            <a:r>
              <a:rPr lang="ru-RU" smtClean="0"/>
              <a:t>Характеристики региона,региональной политики и экономики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37942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 СССР была создана система показателей и таблиц, называемая балансом народного хозяйства, которая использовалась уже при составлении первого пятилетнего плана развития народного хозяйства (1928-1932 гг.).</a:t>
            </a:r>
          </a:p>
          <a:p>
            <a:r>
              <a:rPr lang="ru-RU" smtClean="0"/>
              <a:t>На Западе разработка подобной системы началась после Великой депрессии 1929-1933 гг. Ряд важных принципов этой системы был сформулирован еще А. Маршалом, затем Дж. М. Кейнсом.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После Второй мировой войны к разработке системы макроэкономических показателей подключились международные экономические организации, и в 1953 г. в ООН был опубликован документ под названием «Система национальных счетов и вспомогательных таблиц», который можно рассматривать как первый международно признанный вариант системы макроэкономических показателей. Эта система пересматривалась, и ныне действует вариант 1993 г. С конца 80-х гг. на  неё начало переходит и Россия.</a:t>
            </a:r>
          </a:p>
          <a:p>
            <a:endParaRPr lang="ru-RU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  <a:p>
            <a:r>
              <a:rPr lang="ru-RU" smtClean="0"/>
              <a:t>В СССР была создана система показателей и таблиц, называемая балансом народного хозяйства, которая использовалась уже при составлении первого пятилетнего плана развития народного хозяйства (1928-1932 гг.).</a:t>
            </a:r>
          </a:p>
          <a:p>
            <a:r>
              <a:rPr lang="ru-RU" smtClean="0"/>
              <a:t>На Западе разработка подобной системы началась после Великой депрессии 1929-1933 гг. Ряд важных принципов этой системы был сформулирован еще А. Маршалом, затем Дж. М. Кейнсом.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r>
              <a:rPr lang="ru-RU" smtClean="0"/>
              <a:t>После Второй мировой войны к разработке системы макроэкономических показателей подключились международные экономические организации, и в 1953 г. в ООН был опубликован документ под названием «Система национальных счетов и вспомогательных таблиц», который можно рассматривать как первый международно признанный вариант системы макроэкономических показателей. Эта система пересматривалась, и ныне действует вариант 1993 г. С конца 80-х гг. на  неё начало переходит и Россия.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232098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• относительно обособленная воспроизводственная система;</a:t>
            </a:r>
          </a:p>
          <a:p>
            <a:r>
              <a:rPr lang="ru-RU" smtClean="0"/>
              <a:t>• относительно обособленная социально-экономическая система;</a:t>
            </a:r>
          </a:p>
          <a:p>
            <a:r>
              <a:rPr lang="ru-RU" smtClean="0"/>
              <a:t>• подсистема хозяйственных взаимосвязей с другими регионами, взаимообусловленность.</a:t>
            </a:r>
          </a:p>
          <a:p>
            <a:endParaRPr lang="ru-RU" smtClean="0"/>
          </a:p>
          <a:p>
            <a:r>
              <a:rPr lang="ru-RU" smtClean="0"/>
              <a:t>С позиции системного подхода регион есть: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• относительно обособленная воспроизводственная система;</a:t>
            </a:r>
          </a:p>
          <a:p>
            <a:r>
              <a:rPr lang="ru-RU" smtClean="0"/>
              <a:t>• относительно обособленная социально-экономическая система;</a:t>
            </a:r>
          </a:p>
          <a:p>
            <a:r>
              <a:rPr lang="ru-RU" smtClean="0"/>
              <a:t>• подсистема хозяйственных взаимосвязей с другими регионами, взаимообусловленность.</a:t>
            </a:r>
          </a:p>
          <a:p>
            <a:endParaRPr lang="ru-RU" smtClean="0"/>
          </a:p>
          <a:p>
            <a:r>
              <a:rPr lang="ru-RU" smtClean="0"/>
              <a:t>С позиции системного подхода регион есть: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587936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Регион как хозяйственная подсистема — более сложное образование, чем отрасль.</a:t>
            </a:r>
          </a:p>
          <a:p>
            <a:r>
              <a:rPr lang="ru-RU" smtClean="0"/>
              <a:t>Отрасль — совокупность предприятий и производств однотипных в технологическом отношении.</a:t>
            </a:r>
          </a:p>
          <a:p>
            <a:r>
              <a:rPr lang="ru-RU" smtClean="0"/>
              <a:t>Регион — совокупность самых различных отраслей, охватывающих производство, распределение, обмен и потребление благ и услуг.</a:t>
            </a:r>
          </a:p>
          <a:p>
            <a:r>
              <a:rPr lang="ru-RU" smtClean="0"/>
              <a:t>В настоящее время в связи с быстрым вхождением регионов в рынок высказывается новый критерий вычленения региона как субъекта рыночных отношений, а именно, что объем рынка неразрывно связан со степенью специализации общественного труда, т.е. разделением труда. Чем глубже общественное разделение труда, тем сильнее кооперационные связи между предприятиями какой-либо территории, тем глубже интеграция.</a:t>
            </a:r>
          </a:p>
          <a:p>
            <a:endParaRPr lang="ru-RU" smtClean="0"/>
          </a:p>
          <a:p>
            <a:r>
              <a:rPr lang="ru-RU" smtClean="0"/>
              <a:t>Регион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Регион как хозяйственная подсистема — более сложное образование, чем отрасль.</a:t>
            </a:r>
          </a:p>
          <a:p>
            <a:r>
              <a:rPr lang="ru-RU" smtClean="0"/>
              <a:t>Отрасль — совокупность предприятий и производств однотипных в технологическом отношении.</a:t>
            </a:r>
          </a:p>
          <a:p>
            <a:r>
              <a:rPr lang="ru-RU" smtClean="0"/>
              <a:t>Регион — совокупность самых различных отраслей, охватывающих производство, распределение, обмен и потребление благ и услуг.</a:t>
            </a:r>
          </a:p>
          <a:p>
            <a:r>
              <a:rPr lang="ru-RU" smtClean="0"/>
              <a:t>В настоящее время в связи с быстрым вхождением регионов в рынок высказывается новый критерий вычленения региона как субъекта рыночных отношений, а именно, что объем рынка неразрывно связан со степенью специализации общественного труда, т.е. разделением труда. Чем глубже общественное разделение труда, тем сильнее кооперационные связи между предприятиями какой-либо территории, тем глубже интеграция.</a:t>
            </a:r>
          </a:p>
          <a:p>
            <a:endParaRPr lang="ru-RU" smtClean="0"/>
          </a:p>
          <a:p>
            <a:r>
              <a:rPr lang="ru-RU" smtClean="0"/>
              <a:t>Регион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92585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Целью функционирования региональной экономики является обеспечение достаточно высокого уровня и качества жизни населения соответствующего региона.</a:t>
            </a:r>
          </a:p>
          <a:p>
            <a:r>
              <a:rPr lang="ru-RU" smtClean="0"/>
              <a:t>Региональная экономика должна базироваться на использовании трех основных принципов:</a:t>
            </a:r>
          </a:p>
          <a:p>
            <a:r>
              <a:rPr lang="ru-RU" smtClean="0"/>
              <a:t>1) тщательный учет потребностей населения региона, состояния и динамики формируемых рынков, интересов государства и отдельных предприятий;</a:t>
            </a:r>
          </a:p>
          <a:p>
            <a:r>
              <a:rPr lang="ru-RU" smtClean="0"/>
              <a:t>2) создание условий для максимального приспособления структуры экономики региона к внутренним и внешним факторам;</a:t>
            </a:r>
          </a:p>
          <a:p>
            <a:r>
              <a:rPr lang="ru-RU" smtClean="0"/>
              <a:t>3) активная реализация региональных интересов.</a:t>
            </a:r>
          </a:p>
          <a:p>
            <a:endParaRPr lang="ru-RU" smtClean="0"/>
          </a:p>
          <a:p>
            <a:r>
              <a:rPr lang="ru-RU" smtClean="0"/>
              <a:t>Основные принципы и функции рег-ой экономики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Целью функционирования региональной экономики является обеспечение достаточно высокого уровня и качества жизни населения соответствующего региона.</a:t>
            </a:r>
          </a:p>
          <a:p>
            <a:r>
              <a:rPr lang="ru-RU" smtClean="0"/>
              <a:t>Региональная экономика должна базироваться на использовании трех основных принципов:</a:t>
            </a:r>
          </a:p>
          <a:p>
            <a:r>
              <a:rPr lang="ru-RU" smtClean="0"/>
              <a:t>1) тщательный учет потребностей населения региона, состояния и динамики формируемых рынков, интересов государства и отдельных предприятий;</a:t>
            </a:r>
          </a:p>
          <a:p>
            <a:r>
              <a:rPr lang="ru-RU" smtClean="0"/>
              <a:t>2) создание условий для максимального приспособления структуры экономики региона к внутренним и внешним факторам;</a:t>
            </a:r>
          </a:p>
          <a:p>
            <a:r>
              <a:rPr lang="ru-RU" smtClean="0"/>
              <a:t>3) активная реализация региональных интересов.</a:t>
            </a:r>
          </a:p>
          <a:p>
            <a:endParaRPr lang="ru-RU" smtClean="0"/>
          </a:p>
          <a:p>
            <a:r>
              <a:rPr lang="ru-RU" smtClean="0"/>
              <a:t>Основные принципы и функции рег-ой экономики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07508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в области производства: производство продукции и услуг по региональным программам для внутреннего и внешнего рынков; производство общественных товаров (авиа-, железнодорожные, автомобильные линии и дороги, очистные установки, зеленые насаждения и т.д.); оказание общественных услуг (туризм, образование, медицина, жилье, культурные мероприятия и другие);</a:t>
            </a:r>
          </a:p>
          <a:p>
            <a:r>
              <a:rPr lang="ru-RU" smtClean="0"/>
              <a:t>    в области ценообразования: регулирование цен и тарифов, разработка всевозможных льгот и штрафных санкций, определение налоговой политики;</a:t>
            </a:r>
          </a:p>
          <a:p>
            <a:r>
              <a:rPr lang="ru-RU" smtClean="0"/>
              <a:t>    в области распределения: формирование региональных каналов распределение товаров и услуг;</a:t>
            </a:r>
          </a:p>
          <a:p>
            <a:r>
              <a:rPr lang="ru-RU" smtClean="0"/>
              <a:t>    в области обмена: стимулирование реализации товаров и услуг, послепродажного сервисное обслуживание, организация рекламы, формирование системы общественной информации, региональных систем телекоммуникаций, статистических баз данных и другое;</a:t>
            </a:r>
          </a:p>
          <a:p>
            <a:r>
              <a:rPr lang="ru-RU" smtClean="0"/>
              <a:t>   в  области потребления: обеспечение рационального уровня потребления</a:t>
            </a:r>
          </a:p>
          <a:p>
            <a:endParaRPr lang="ru-RU" smtClean="0"/>
          </a:p>
          <a:p>
            <a:r>
              <a:rPr lang="ru-RU" smtClean="0"/>
              <a:t>Функции региональной экономики следующие: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  в области производства: производство продукции и услуг по региональным программам для внутреннего и внешнего рынков; производство общественных товаров (авиа-, железнодорожные, автомобильные линии и дороги, очистные установки, зеленые насаждения и т.д.); оказание общественных услуг (туризм, образование, медицина, жилье, культурные мероприятия и другие);</a:t>
            </a:r>
          </a:p>
          <a:p>
            <a:r>
              <a:rPr lang="ru-RU" smtClean="0"/>
              <a:t>    в области ценообразования: регулирование цен и тарифов, разработка всевозможных льгот и штрафных санкций, определение налоговой политики;</a:t>
            </a:r>
          </a:p>
          <a:p>
            <a:r>
              <a:rPr lang="ru-RU" smtClean="0"/>
              <a:t>    в области распределения: формирование региональных каналов распределение товаров и услуг;</a:t>
            </a:r>
          </a:p>
          <a:p>
            <a:r>
              <a:rPr lang="ru-RU" smtClean="0"/>
              <a:t>    в области обмена: стимулирование реализации товаров и услуг, послепродажного сервисное обслуживание, организация рекламы, формирование системы общественной информации, региональных систем телекоммуникаций, статистических баз данных и другое;</a:t>
            </a:r>
          </a:p>
          <a:p>
            <a:r>
              <a:rPr lang="ru-RU" smtClean="0"/>
              <a:t>   в  области потребления: обеспечение рационального уровня потребления</a:t>
            </a:r>
          </a:p>
          <a:p>
            <a:endParaRPr lang="ru-RU" smtClean="0"/>
          </a:p>
          <a:p>
            <a:r>
              <a:rPr lang="ru-RU" smtClean="0"/>
              <a:t>Функции региональной экономики следующие: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61098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Успешное функционирование региональной экономики во многом зависит от возможностей и умений администрации регионов принимать оптимальные решения, учитывающие интересы центра и регионов. Лицо каждого региона определяется не формами собственности, а способами управления экономикой, социально-экономическими отношениями для рационального использования региональных преимуществ, поисков методов сочетания федеральных и региональных социально-экономических интересов, которые могут находиться в противоречии. Все это определяет разумную и действенную региональную экономическую политику.</a:t>
            </a:r>
          </a:p>
          <a:p>
            <a:r>
              <a:rPr lang="ru-RU" smtClean="0"/>
              <a:t>Региональная экономическая политика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Успешное функционирование региональной экономики во многом зависит от возможностей и умений администрации регионов принимать оптимальные решения, учитывающие интересы центра и регионов. Лицо каждого региона определяется не формами собственности, а способами управления экономикой, социально-экономическими отношениями для рационального использования региональных преимуществ, поисков методов сочетания федеральных и региональных социально-экономических интересов, которые могут находиться в противоречии. Все это определяет разумную и действенную региональную экономическую политику.</a:t>
            </a:r>
          </a:p>
          <a:p>
            <a:r>
              <a:rPr lang="ru-RU" smtClean="0"/>
              <a:t>Региональная экономическая политика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02374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Главная цель региональной политики заключается в сохранении единства и целостности России, недопущение ее распада на суверенные территории.</a:t>
            </a:r>
          </a:p>
          <a:p>
            <a:r>
              <a:rPr lang="ru-RU" smtClean="0"/>
              <a:t>Для выполнения этой цели в условиях становления и развития рыночных отношений региональная политика призвана выполнить следующие основные задачи: </a:t>
            </a:r>
          </a:p>
          <a:p>
            <a:endParaRPr lang="ru-RU" smtClean="0"/>
          </a:p>
          <a:p>
            <a:r>
              <a:rPr lang="ru-RU" smtClean="0"/>
              <a:t>Цели .  Выполнения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Главная цель региональной политики заключается в сохранении единства и целостности России, недопущение ее распада на суверенные территории.</a:t>
            </a:r>
          </a:p>
          <a:p>
            <a:r>
              <a:rPr lang="ru-RU" smtClean="0"/>
              <a:t>Для выполнения этой цели в условиях становления и развития рыночных отношений региональная политика призвана выполнить следующие основные задачи: </a:t>
            </a:r>
          </a:p>
          <a:p>
            <a:endParaRPr lang="ru-RU" smtClean="0"/>
          </a:p>
          <a:p>
            <a:r>
              <a:rPr lang="ru-RU" smtClean="0"/>
              <a:t>Цели .  Выполнения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60539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• сохранение единого внутреннего рынка России, единства инфраструктуры систем энергетики, транспорта, связей, общей денежно-кредитной системы, единой налоговой системы, общего контроля за экспортом и импортом продукции при наличии свободы экономических, научно-технических и других договорных отношений между предприятиями по всей территории России, свободной конкуренции производителей разных форм собственности, свободного движения товаров и капиталов;</a:t>
            </a:r>
          </a:p>
          <a:p>
            <a:r>
              <a:rPr lang="ru-RU" smtClean="0"/>
              <a:t>• обеспечение достойного уровня благосостояния населения в каждом регионе, постепенное выравнивание уровня жизни, исключение чрезмерных контрастов в социальных условиях на основе увеличения выпуска продукции для обеспечения повседневных нужд своего населения и устойчивой работы предприятия, расширения горизонтальных связей между регионами, формирование рынка труда и межрегионального регулирования занятости, создание рынка капиталов путем развития системы акционерных компаний, фондовых бирж, коммерческих банков и др.;</a:t>
            </a:r>
          </a:p>
          <a:p>
            <a:endParaRPr lang="ru-RU" smtClean="0"/>
          </a:p>
          <a:p>
            <a:r>
              <a:rPr lang="ru-RU" smtClean="0"/>
              <a:t>Задачи 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• сохранение единого внутреннего рынка России, единства инфраструктуры систем энергетики, транспорта, связей, общей денежно-кредитной системы, единой налоговой системы, общего контроля за экспортом и импортом продукции при наличии свободы экономических, научно-технических и других договорных отношений между предприятиями по всей территории России, свободной конкуренции производителей разных форм собственности, свободного движения товаров и капиталов;</a:t>
            </a:r>
          </a:p>
          <a:p>
            <a:r>
              <a:rPr lang="ru-RU" smtClean="0"/>
              <a:t>• обеспечение достойного уровня благосостояния населения в каждом регионе, постепенное выравнивание уровня жизни, исключение чрезмерных контрастов в социальных условиях на основе увеличения выпуска продукции для обеспечения повседневных нужд своего населения и устойчивой работы предприятия, расширения горизонтальных связей между регионами, формирование рынка труда и межрегионального регулирования занятости, создание рынка капиталов путем развития системы акционерных компаний, фондовых бирж, коммерческих банков и др.;</a:t>
            </a:r>
          </a:p>
          <a:p>
            <a:endParaRPr lang="ru-RU" smtClean="0"/>
          </a:p>
          <a:p>
            <a:r>
              <a:rPr lang="ru-RU" smtClean="0"/>
              <a:t>Задачи 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06945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• ряд срочных мер по реформированию экономики, модернизация инфраструктуры и восстановление жизненной среды в сельской местности путем развития разных форм собственности и предпринимательства, переспециализация новых пограничных районов, создание свободных экономических зон, упорядочение внешнеэкономических связей;</a:t>
            </a:r>
          </a:p>
          <a:p>
            <a:r>
              <a:rPr lang="ru-RU" smtClean="0"/>
              <a:t>• преодоление нестабильности в политическом отношении, межэтнической напряженности и противоречивости национально-государственного устройства России и др.</a:t>
            </a:r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• ряд срочных мер по реформированию экономики, модернизация инфраструктуры и восстановление жизненной среды в сельской местности путем развития разных форм собственности и предпринимательства, переспециализация новых пограничных районов, создание свободных экономических зон, упорядочение внешнеэкономических связей;</a:t>
            </a:r>
          </a:p>
          <a:p>
            <a:r>
              <a:rPr lang="ru-RU" smtClean="0"/>
              <a:t>• преодоление нестабильности в политическом отношении, межэтнической напряженности и противоречивости национально-государственного устройства России и др.</a:t>
            </a:r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14151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smtClean="0"/>
              <a:t>     СПАСИБО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uk-UA" smtClean="0"/>
              <a:t>     СПАСИБО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9277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Структура Системы национальных счетов исходит из того, что каждой стадии экономического кругооборота соответствует специальный счет или группа счетов. СНС России в настоящее время включает следующие счета: счет товаров и услуг, счет производства, счет образования доходов, счет вторичного распределения доходов, счет использования располагаемого дохода и счет скорректированного располагаемого доход, Счет операций с капиталом.</a:t>
            </a:r>
          </a:p>
          <a:p>
            <a:r>
              <a:rPr lang="ru-RU" smtClean="0"/>
              <a:t>Система национальных счетов (СНС) — это система взаимоувязанных показателей, применяемая для описания и анализа макроэкономических процессов. Она дает сведения о всех стадиях экономического кругооборота — производстве и обмене, первичном и вторичном распределении (перераспределении), потреблении и сбережении (накоплении).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Структура Системы национальных счетов исходит из того, что каждой стадии экономического кругооборота соответствует специальный счет или группа счетов. СНС России в настоящее время включает следующие счета: счет товаров и услуг, счет производства, счет образования доходов, счет вторичного распределения доходов, счет использования располагаемого дохода и счет скорректированного располагаемого доход, Счет операций с капиталом.</a:t>
            </a:r>
          </a:p>
          <a:p>
            <a:r>
              <a:rPr lang="ru-RU" smtClean="0"/>
              <a:t>Система национальных счетов (СНС) — это система взаимоувязанных показателей, применяемая для описания и анализа макроэкономических процессов. Она дает сведения о всех стадиях экономического кругооборота — производстве и обмене, первичном и вторичном распределении (перераспределении), потреблении и сбережении (накоплении).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3969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В СНС применяют два других обобщающих показателя: чистый внутренний продукт и национальный доход. Эти показатели получаются путем уменьшения ВВП на сумму амортизационных отчислений, начисленных за год.</a:t>
            </a:r>
          </a:p>
          <a:p>
            <a:r>
              <a:rPr lang="ru-RU" smtClean="0"/>
              <a:t>Чистый внутренний продукт показывает размер дохода поставщиков экономических ресурсов за предоставленные ими землю, рабочую силу, капитал, предпринимательские способности и знания, с помощью которых создан ЧВП.</a:t>
            </a:r>
          </a:p>
          <a:p>
            <a:r>
              <a:rPr lang="ru-RU" smtClean="0"/>
              <a:t>Если к ЧВП прибавить сальдо факторных доходов, то получим чистый национальный доход. Это сумма первичных доходов страны. Если к ним добавить сальдо тех доходов, которые в процессе перераспределения передаются в качестве трансфертов, то получим величину, называемую национальным располагаемым доходом.</a:t>
            </a:r>
          </a:p>
          <a:p>
            <a:endParaRPr lang="ru-RU" smtClean="0"/>
          </a:p>
          <a:p>
            <a:r>
              <a:rPr lang="ru-RU" smtClean="0"/>
              <a:t>ОСНОВНЫЕ ПОКАЗАТЕЛИ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В СНС применяют два других обобщающих показателя: чистый внутренний продукт и национальный доход. Эти показатели получаются путем уменьшения ВВП на сумму амортизационных отчислений, начисленных за год.</a:t>
            </a:r>
          </a:p>
          <a:p>
            <a:r>
              <a:rPr lang="ru-RU" smtClean="0"/>
              <a:t>Чистый внутренний продукт показывает размер дохода поставщиков экономических ресурсов за предоставленные ими землю, рабочую силу, капитал, предпринимательские способности и знания, с помощью которых создан ЧВП.</a:t>
            </a:r>
          </a:p>
          <a:p>
            <a:r>
              <a:rPr lang="ru-RU" smtClean="0"/>
              <a:t>Если к ЧВП прибавить сальдо факторных доходов, то получим чистый национальный доход. Это сумма первичных доходов страны. Если к ним добавить сальдо тех доходов, которые в процессе перераспределения передаются в качестве трансфертов, то получим величину, называемую национальным располагаемым доходом.</a:t>
            </a:r>
          </a:p>
          <a:p>
            <a:endParaRPr lang="ru-RU" smtClean="0"/>
          </a:p>
          <a:p>
            <a:r>
              <a:rPr lang="ru-RU" smtClean="0"/>
              <a:t>ОСНОВНЫЕ ПОКАЗАТЕЛИ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880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товаров и услуг, как и все другие счета СНС, состоит из двух частей. В части «Ресурсы» показываются выпуск и импорт продуктов причем в так называемых основных ценах (т.е. без учета косвенных налогов, но с учетом полученных субсидий), а также косвенные налоги и субсидии на произведенные продукты и импорт, что необходимо для приведения основных цен к рыночным. В части «Использование» отражаются объемы использования продукции на потребление, накопление и экспорт.</a:t>
            </a:r>
          </a:p>
          <a:p>
            <a:r>
              <a:rPr lang="ru-RU" smtClean="0"/>
              <a:t>ВЗАИМОСВЯЗЬ  ПОКАЗАТЕЛЕЙ  ЭКОНОМИЧЕСКОГО РАЗВИТИЯ ОБЩЕСТВА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товаров и услуг, как и все другие счета СНС, состоит из двух частей. В части «Ресурсы» показываются выпуск и импорт продуктов причем в так называемых основных ценах (т.е. без учета косвенных налогов, но с учетом полученных субсидий), а также косвенные налоги и субсидии на произведенные продукты и импорт, что необходимо для приведения основных цен к рыночным. В части «Использование» отражаются объемы использования продукции на потребление, накопление и экспорт.</a:t>
            </a:r>
          </a:p>
          <a:p>
            <a:r>
              <a:rPr lang="ru-RU" smtClean="0"/>
              <a:t>ВЗАИМОСВЯЗЬ  ПОКАЗАТЕЛЕЙ  ЭКОНОМИЧЕСКОГО РАЗВИТИЯ ОБЩЕСТВА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44117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производства схож со счетом товаров и услуг, но исключает импорт. Он является базой для определения валового внутреннего продукта по отраслям.</a:t>
            </a:r>
          </a:p>
          <a:p>
            <a:r>
              <a:rPr lang="ru-RU" smtClean="0"/>
              <a:t>СЧЕТ ПРОИЗВОДСТВА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производства схож со счетом товаров и услуг, но исключает импорт. Он является базой для определения валового внутреннего продукта по отраслям.</a:t>
            </a:r>
          </a:p>
          <a:p>
            <a:r>
              <a:rPr lang="ru-RU" smtClean="0"/>
              <a:t>СЧЕТ ПРОИЗВОДСТВА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2077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образования доходов и счет распределения первичных доходов отражают выплату доходов экономическим агентам — домашним хозяйствам, нефинансовым и финансовым предприятием, государственным учреждениям и некоммерческим организациям. На базе этих счетов возможно построение валового внутреннего продукта по доходам, а также национального дохода.</a:t>
            </a:r>
          </a:p>
          <a:p>
            <a:r>
              <a:rPr lang="ru-RU" smtClean="0"/>
              <a:t>Счет образования доходов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образования доходов и счет распределения первичных доходов отражают выплату доходов экономическим агентам — домашним хозяйствам, нефинансовым и финансовым предприятием, государственным учреждениям и некоммерческим организациям. На базе этих счетов возможно построение валового внутреннего продукта по доходам, а также национального дохода.</a:t>
            </a:r>
          </a:p>
          <a:p>
            <a:r>
              <a:rPr lang="ru-RU" smtClean="0"/>
              <a:t>Счет образования доходов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21596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использования располагаемого дохода и счет скорректированного располагаемого дохода отражают распределение полученного страной дохода на конечное потребление и сбережение. Они служат основой для расчета ВВП по использованию.</a:t>
            </a:r>
          </a:p>
          <a:p>
            <a:r>
              <a:rPr lang="ru-RU" smtClean="0"/>
              <a:t>Счет использования располагаемого дохода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использования располагаемого дохода и счет скорректированного располагаемого дохода отражают распределение полученного страной дохода на конечное потребление и сбережение. Они служат основой для расчета ВВП по использованию.</a:t>
            </a:r>
          </a:p>
          <a:p>
            <a:r>
              <a:rPr lang="ru-RU" smtClean="0"/>
              <a:t>Счет использования располагаемого дохода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3394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Счет вторичного распределения доходов учитывает поступление доходов извне и их перевод за рубеж.</a:t>
            </a:r>
          </a:p>
          <a:p>
            <a:r>
              <a:rPr lang="ru-RU" smtClean="0"/>
              <a:t>Счет вторичного распределения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Счет вторичного распределения доходов учитывает поступление доходов извне и их перевод за рубеж.</a:t>
            </a:r>
          </a:p>
          <a:p>
            <a:r>
              <a:rPr lang="ru-RU" smtClean="0"/>
              <a:t>Счет вторичного распределения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4279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7EAD85-A55E-4B88-993D-8DF76F19A0E1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268E-D9D8-4E10-B981-E01CA5CF037A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9D500-19A9-43DE-B174-3B32457A98AC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502A-17BE-4E4C-A72F-4CE387ACC1B7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CCCED-6F1B-4260-BF3E-A0581C55C679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ABB2-582C-47B6-B51F-DA9071238D83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0CA0E-1BF3-4C84-BEA6-CB2DB2F0D2C1}" type="datetime1">
              <a:rPr lang="ru-RU" smtClean="0"/>
              <a:t>04.01.2016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80397-82DF-45EA-A7D3-10143525B931}" type="datetime1">
              <a:rPr lang="ru-RU" smtClean="0"/>
              <a:t>04.01.2016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587B4-BADD-45ED-AA6C-96EEE1167DBD}" type="datetime1">
              <a:rPr lang="ru-RU" smtClean="0"/>
              <a:t>04.01.2016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D5B0B-5C7C-4725-BA71-4337E2DEF64D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CAAD-54CE-47B6-9F1A-FCCCAD9F5424}" type="datetime1">
              <a:rPr lang="ru-RU" smtClean="0"/>
              <a:t>04.01.2016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9BEB21E-19FF-4D49-B0A5-B46944881411}" type="datetime1">
              <a:rPr lang="ru-RU" smtClean="0"/>
              <a:t>04.01.2016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СИСТЕМА НАЦИОНАЛЬНЫХ СЧЕТОВ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r>
              <a:rPr lang="ru-RU" sz="1400" dirty="0" smtClean="0"/>
              <a:t>                            ДОКЛАДЧИК: АБДУРАЗАКОВА  ФАИЗА</a:t>
            </a:r>
            <a:endParaRPr lang="ru-RU" sz="1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39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Счет операций с капиталом отражает превращение сбережений в основной капитал, оборотный капитал и сокровище (приобретение ценностей) с учетом притока капитала извне и его оттока (так называемого чистого кредитования.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Счет операций с капиталом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93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Добавленная стоимость — это стоимость, созданная в процессе производства на данном предприятии и охватывающая его реальный вклад в создание стоимости конкретного продукта, т.е. заработную плату, прибыль и амортизацию.</a:t>
            </a:r>
          </a:p>
          <a:p>
            <a:r>
              <a:rPr lang="ru-RU" dirty="0"/>
              <a:t>Поэтому стоимость потребленных сырья и материалов, которые приобретались у поставщиков в создании которых предприятие не принимало участия, в добавленную стоимость произведенного данным предприятием продукта не включается.</a:t>
            </a:r>
          </a:p>
          <a:p>
            <a:r>
              <a:rPr lang="ru-RU" dirty="0"/>
              <a:t>Иначе говоря, добавленная стоимость — это валовая продукция предприятия (или рыночная цена выпущенной продукции) за минусом текущих материальных издержек, но с включением в нее отчислений на амортизацию (так как основные фонды предприятия принимают участие в создании новой стоимости производимой продукции). В советской практике этот показатель носил название условно чистой продукции.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ДОБАВЛЕННАЯ СТОИМОСТЬ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6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620689"/>
            <a:ext cx="7745505" cy="496855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Эти величины добавленной стоимости при суммировании их по всем отраслям и производствам и дают итоговые показатели ВВП, свободные от повторного счета. В СНС в состав добавленной стоимости включаются амортизация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заработная плата, прибыли предприятий, полученная ими рента, процент на ссудный капитал, а также так называемые чистые налоги или чистый экспорт.</a:t>
            </a:r>
          </a:p>
          <a:p>
            <a:pPr marL="0" indent="0">
              <a:buNone/>
            </a:pPr>
            <a:r>
              <a:rPr lang="ru-RU" dirty="0"/>
              <a:t>К чистым налогам на продукты и импорт относят косвенные налоги на эти товары и услуги, к чистому экспорту — экспорт товаров и услуг за вычетом их импорта.</a:t>
            </a:r>
          </a:p>
          <a:p>
            <a:pPr marL="0" indent="0">
              <a:buNone/>
            </a:pPr>
            <a:r>
              <a:rPr lang="ru-RU" dirty="0"/>
              <a:t>В СНС используются различные цены — цены потребителя, т.е. рыночные (включающие налоги на продукты и импорт за минусом субсидий), а также цены производителя, называемые основными (они меньше рыночных на величину косвенных налогов). Для перевода одних цен в другие их корректируют на косвенные налоги и субсидии.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74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Центральным показателем Системы национальных счетов является валовой внутренний продукт (ВВП). В статистике ряда зарубежных стран используется и более ранний макроэкономический показатель — валовой национальный продукт (ВНП). Оба эти показателя определяются как стоимость всего объема конечного производства товаров и услуг в экономике за один год (квартал, месяц). Они подсчитывают в ценах как текущих (действующих), так и постоянных (какого-либо базового года).</a:t>
            </a:r>
          </a:p>
          <a:p>
            <a:r>
              <a:rPr lang="ru-RU" dirty="0"/>
              <a:t>Разница между ВНП и ВВП состоит в следующем: </a:t>
            </a:r>
          </a:p>
          <a:p>
            <a:r>
              <a:rPr lang="ru-RU" dirty="0"/>
              <a:t>• ВВП подсчитывается по территориальному признаку. Это совокупная стоимость продукции сфер материального производства и услуг независимо от национальной принадлежности предприятий, расположенных на территории данной страны;</a:t>
            </a:r>
          </a:p>
          <a:p>
            <a:r>
              <a:rPr lang="ru-RU" dirty="0"/>
              <a:t>• ВНП — это совокупная стоимость всего объема продукции и услуг в обеих сферах национальной экономики независимо от местонахождения национальных предприятий (в свой стране или за рубежом).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В макроэкономическом анализе применяется ряд статистических показателей.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7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Таким образом, ВНП отличается от ВВП на сумму факторных доходов от использования ресурсов данной страны за рубежом (переведенная в страну прибыль от вложенного за рубежом капитала, имеющейся там собственности; переведенная в страну заработная плата граждан, работающих за рубежом) за минусом аналогичных вывезенных из страны доходов иностранцев. Эта разность весьма невелика: для ведущих стран Запада — не более 1 % от ВВП.</a:t>
            </a:r>
          </a:p>
          <a:p>
            <a:r>
              <a:rPr lang="ru-RU" dirty="0"/>
              <a:t>В нашей стране переход к новым показателям — в начале ВНП, а затем ВВП — начался с 1988 г. Этот переход осуществляется путем пересчета валового общественного продукта (ВОП) и национального дохода (НД), представляющих собой соответственно суммы валовой продукции и чистой продукции отраслей материального производства.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: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13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 помощью показателей валового внутреннего продукта делается попытка измерить объем годового (квартального, месячного) выпуска товаров и услуг в экономике.</a:t>
            </a:r>
          </a:p>
          <a:p>
            <a:r>
              <a:rPr lang="ru-RU" dirty="0"/>
              <a:t>Эта сводная величина валового продукта нас интересует, во-первых, с точки зрения того, из чего она откладывается, и, во-вторых, на что она расходуется.</a:t>
            </a:r>
          </a:p>
          <a:p>
            <a:r>
              <a:rPr lang="ru-RU" dirty="0"/>
              <a:t>Следовательно, ВВП может быть определен одним из трех методов, путем суммирования:</a:t>
            </a:r>
          </a:p>
          <a:p>
            <a:pPr marL="0" indent="0">
              <a:buNone/>
            </a:pPr>
            <a:r>
              <a:rPr lang="ru-RU" dirty="0" smtClean="0"/>
              <a:t>     • </a:t>
            </a:r>
            <a:r>
              <a:rPr lang="ru-RU" dirty="0"/>
              <a:t>добавленной стоимости по всем отраслям национальной экономики (ВВП по производству, отраслям</a:t>
            </a:r>
            <a:r>
              <a:rPr lang="ru-RU" dirty="0" smtClean="0"/>
              <a:t>); всех </a:t>
            </a:r>
            <a:r>
              <a:rPr lang="ru-RU" dirty="0"/>
              <a:t>расходов на покупку общего объема произведенной в данном году продукции (ВВП по расходам, по методам использования</a:t>
            </a:r>
            <a:r>
              <a:rPr lang="ru-RU" dirty="0" smtClean="0"/>
              <a:t>); всех </a:t>
            </a:r>
            <a:r>
              <a:rPr lang="ru-RU" dirty="0"/>
              <a:t>доходов, полученных в стране от производства продукции в данном году (ВВП по источникам доходов).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Состояние национальной экономики анализируется с помощью набора макроэкономических показателей, часто называемых макроэкономическими индикаторами. Большинство из них берется из СНС.</a:t>
            </a:r>
          </a:p>
          <a:p>
            <a:r>
              <a:rPr lang="ru-RU" dirty="0"/>
              <a:t>Ведущие индикаторы. Прежде всего это динамика ВВП, т.е. агрегированный рост (сокращение) сферы материального производства (промышленности, сельского хозяйства, строительства) и сферы услуг (особенно торговли и транспорта).</a:t>
            </a:r>
          </a:p>
          <a:p>
            <a:r>
              <a:rPr lang="ru-RU" dirty="0"/>
              <a:t>С динамикой ВВП тесно связаны и другие макроэкономические индикаторы, особенно норма безработицы и размеры инвестиций. Более того, последние во многом определяют будущую динамику ВВП. Обычно быстрый или медленный рост ВВП сопровождается соответствующей  динамикой доходов населения.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Макроэкономические индикаторы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33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Эта </a:t>
            </a:r>
            <a:r>
              <a:rPr lang="ru-RU" dirty="0"/>
              <a:t>группа показателей свидетельствует о состоянии дел в финансовом секторе, хотя оно определяет и положение дел в реальном секторе. Прежде всего это такие показатели, как уровень инфляции, размеры дефицита бюджета, размеры и динамика денежной массы, учетная ставка, а также индекс (индексы) фондового рынка.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56263" cy="1054250"/>
          </a:xfrm>
        </p:spPr>
        <p:txBody>
          <a:bodyPr/>
          <a:lstStyle/>
          <a:p>
            <a:r>
              <a:rPr lang="ru-RU" sz="4400" dirty="0" smtClean="0"/>
              <a:t>Финансовые индикаторы</a:t>
            </a:r>
            <a:endParaRPr lang="ru-RU" sz="4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78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Состояние </a:t>
            </a:r>
            <a:r>
              <a:rPr lang="ru-RU" dirty="0"/>
              <a:t>внешнеэкономической сферы во многом определяется сальдо внешней торговле (разницей между экспортом и импортом), сальдо платежного баланса и стабильностью обменного курса национальной валюты. Таким образом, Система национальных счетов, которая принята в мировой практике и переход к которой осуществляется в России, позволяет применять статистическую информацию для оценки и анализа макроэкономических процессов.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7756263" cy="1054250"/>
          </a:xfrm>
        </p:spPr>
        <p:txBody>
          <a:bodyPr/>
          <a:lstStyle/>
          <a:p>
            <a:r>
              <a:rPr lang="ru-RU" sz="4800" dirty="0"/>
              <a:t>Внешнеэкономические индикаторы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40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условиях формирования и развития рыночных отношений для научного обоснования экономических реформ особое значение приобретает региональная экономика — область научных знаний о размещении производительных сил, социально-экономических процессах в тесной увязке с природно-экономическими условиями на отдельных территориях страны. Содержание региональной экономики способствует выработке рациональной, научно обоснованной региональной политики.</a:t>
            </a:r>
          </a:p>
          <a:p>
            <a:r>
              <a:rPr lang="ru-RU" dirty="0"/>
              <a:t>Слово «регион» латинского происхождения, что в переводе означает страна, область, пространство.</a:t>
            </a:r>
          </a:p>
          <a:p>
            <a:r>
              <a:rPr lang="ru-RU" dirty="0"/>
              <a:t>Всплеск исследования экономических отношений на уровне регионов проходится на 60-70-е годы прошедшего столетия. В соответствующей экономической литературе в научной оборот понятие «регион» было введено академиком Н.Н. Некрасовым.</a:t>
            </a:r>
          </a:p>
          <a:p>
            <a:r>
              <a:rPr lang="ru-RU" dirty="0"/>
              <a:t>Часто регион отождествляют с понятием «район», географическая среда, объединяющая несколько национальных систем расселения.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Характеристики </a:t>
            </a:r>
            <a:r>
              <a:rPr lang="ru-RU" sz="3200" dirty="0" err="1" smtClean="0"/>
              <a:t>региона,региональной</a:t>
            </a:r>
            <a:r>
              <a:rPr lang="ru-RU" sz="3200" dirty="0" smtClean="0"/>
              <a:t> политики и экономики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60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933056"/>
            <a:ext cx="6777318" cy="173198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6672"/>
            <a:ext cx="6728792" cy="2664296"/>
          </a:xfrm>
        </p:spPr>
        <p:txBody>
          <a:bodyPr>
            <a:noAutofit/>
          </a:bodyPr>
          <a:lstStyle/>
          <a:p>
            <a:endParaRPr lang="ru-RU" sz="1400" b="1" dirty="0" smtClean="0"/>
          </a:p>
          <a:p>
            <a:endParaRPr lang="ru-RU" sz="1400" b="1" dirty="0"/>
          </a:p>
          <a:p>
            <a:r>
              <a:rPr lang="ru-RU" sz="1600" b="1" dirty="0" smtClean="0"/>
              <a:t>В </a:t>
            </a:r>
            <a:r>
              <a:rPr lang="ru-RU" sz="1600" b="1" dirty="0"/>
              <a:t>СССР была создана система показателей и таблиц, называемая балансом народного хозяйства, которая использовалась уже при составлении первого пятилетнего плана развития народного хозяйства (1928-1932 гг.).</a:t>
            </a:r>
          </a:p>
          <a:p>
            <a:r>
              <a:rPr lang="ru-RU" sz="1600" b="1" dirty="0"/>
              <a:t>На Западе разработка подобной системы началась после Великой депрессии 1929-1933 гг. Ряд важных принципов этой системы был сформулирован еще А. Маршалом, затем Дж. М. </a:t>
            </a:r>
            <a:r>
              <a:rPr lang="ru-RU" sz="1600" b="1" dirty="0" err="1"/>
              <a:t>Кейнсом</a:t>
            </a:r>
            <a:r>
              <a:rPr lang="ru-RU" sz="1600" b="1" dirty="0" smtClean="0"/>
              <a:t>.</a:t>
            </a:r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endParaRPr lang="ru-RU" sz="1400" b="1" dirty="0" smtClean="0"/>
          </a:p>
          <a:p>
            <a:endParaRPr lang="ru-RU" sz="1400" b="1" dirty="0"/>
          </a:p>
          <a:p>
            <a:r>
              <a:rPr lang="ru-RU" sz="1600" b="1" dirty="0" smtClean="0"/>
              <a:t>После </a:t>
            </a:r>
            <a:r>
              <a:rPr lang="ru-RU" sz="1600" b="1" dirty="0"/>
              <a:t>Второй мировой войны к разработке системы макроэкономических показателей подключились международные экономические организации, и в 1953 г. в ООН был опубликован документ под названием «Система национальных счетов и вспомогательных таблиц», который можно рассматривать как первый </a:t>
            </a:r>
            <a:r>
              <a:rPr lang="ru-RU" sz="1600" b="1" dirty="0" err="1"/>
              <a:t>международно</a:t>
            </a:r>
            <a:r>
              <a:rPr lang="ru-RU" sz="1600" b="1" dirty="0"/>
              <a:t> признанный вариант системы макроэкономических показателей. Эта система пересматривалась, и ныне действует вариант 1993 г. С конца 80-х гг. на  неё начало переходит и Россия.</a:t>
            </a:r>
          </a:p>
          <a:p>
            <a:endParaRPr lang="ru-RU" sz="1400" b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06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• относительно обособленная воспроизводственная система;</a:t>
            </a:r>
          </a:p>
          <a:p>
            <a:r>
              <a:rPr lang="ru-RU" dirty="0"/>
              <a:t>• относительно обособленная социально-экономическая система;</a:t>
            </a:r>
          </a:p>
          <a:p>
            <a:r>
              <a:rPr lang="ru-RU" dirty="0"/>
              <a:t>• подсистема хозяйственных взаимосвязей с другими регионами, взаимообусловленность.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С позиции системного подхода регион есть: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4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04864"/>
            <a:ext cx="7745505" cy="3877815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Регион как хозяйственная подсистема — более сложное образование, чем отрасль.</a:t>
            </a:r>
          </a:p>
          <a:p>
            <a:r>
              <a:rPr lang="ru-RU" dirty="0"/>
              <a:t>Отрасль — совокупность предприятий и производств однотипных в технологическом отношении.</a:t>
            </a:r>
          </a:p>
          <a:p>
            <a:r>
              <a:rPr lang="ru-RU" dirty="0"/>
              <a:t>Регион — совокупность самых различных отраслей, охватывающих производство, распределение, обмен и потребление благ и услуг.</a:t>
            </a:r>
          </a:p>
          <a:p>
            <a:r>
              <a:rPr lang="ru-RU" dirty="0"/>
              <a:t>В настоящее время в связи с быстрым вхождением регионов в рынок высказывается новый критерий вычленения региона как субъекта рыночных отношений, а именно, что объем рынка неразрывно связан со степенью специализации общественного труда, т.е. разделением труда. Чем глубже общественное разделение труда, тем сильнее кооперационные связи между предприятиями какой-либо территории, тем глубже интеграция.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Регион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40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Целью функционирования региональной экономики является </a:t>
            </a:r>
            <a:r>
              <a:rPr lang="ru-RU" b="1" dirty="0"/>
              <a:t>обеспечение достаточно высокого уровня и качества жизни населения соответствующего региона</a:t>
            </a:r>
            <a:r>
              <a:rPr lang="ru-RU" dirty="0"/>
              <a:t>.</a:t>
            </a:r>
          </a:p>
          <a:p>
            <a:r>
              <a:rPr lang="ru-RU" dirty="0"/>
              <a:t>Региональная экономика должна базироваться на использовании трех основных принципов:</a:t>
            </a:r>
          </a:p>
          <a:p>
            <a:r>
              <a:rPr lang="ru-RU" dirty="0"/>
              <a:t>1) тщательный учет потребностей населения региона, состояния и динамики формируемых рынков, интересов государства и отдельных предприятий;</a:t>
            </a:r>
          </a:p>
          <a:p>
            <a:r>
              <a:rPr lang="ru-RU" dirty="0"/>
              <a:t>2) создание условий для максимального приспособления структуры экономики региона к внутренним и внешним факторам;</a:t>
            </a:r>
          </a:p>
          <a:p>
            <a:r>
              <a:rPr lang="ru-RU" dirty="0"/>
              <a:t>3) активная реализация региональных интересов.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Основные принципы и функции </a:t>
            </a:r>
            <a:r>
              <a:rPr lang="ru-RU" sz="4000" dirty="0" err="1" smtClean="0"/>
              <a:t>рег</a:t>
            </a:r>
            <a:r>
              <a:rPr lang="ru-RU" sz="4000" dirty="0" smtClean="0"/>
              <a:t>-ой экономики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94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 в </a:t>
            </a:r>
            <a:r>
              <a:rPr lang="ru-RU" dirty="0"/>
              <a:t>области производства: производство продукции и услуг по региональным программам для внутреннего и внешнего рынков; производство общественных товаров (авиа-, железнодорожные, автомобильные линии и дороги, очистные установки, зеленые насаждения и т.д.); оказание общественных услуг (туризм, образование, медицина, жилье, культурные мероприятия и другие);</a:t>
            </a:r>
          </a:p>
          <a:p>
            <a:r>
              <a:rPr lang="ru-RU" dirty="0" smtClean="0"/>
              <a:t>    в </a:t>
            </a:r>
            <a:r>
              <a:rPr lang="ru-RU" dirty="0"/>
              <a:t>области ценообразования: регулирование цен и тарифов, разработка всевозможных льгот и штрафных санкций, определение налоговой политики;</a:t>
            </a:r>
          </a:p>
          <a:p>
            <a:r>
              <a:rPr lang="ru-RU" dirty="0" smtClean="0"/>
              <a:t>    в </a:t>
            </a:r>
            <a:r>
              <a:rPr lang="ru-RU" dirty="0"/>
              <a:t>области распределения: формирование региональных каналов распределение товаров и услуг;</a:t>
            </a:r>
          </a:p>
          <a:p>
            <a:r>
              <a:rPr lang="ru-RU" dirty="0" smtClean="0"/>
              <a:t>    в </a:t>
            </a:r>
            <a:r>
              <a:rPr lang="ru-RU" dirty="0"/>
              <a:t>области обмена: стимулирование реализации товаров и услуг, </a:t>
            </a:r>
            <a:r>
              <a:rPr lang="ru-RU" dirty="0" smtClean="0"/>
              <a:t>послепродажного </a:t>
            </a:r>
            <a:r>
              <a:rPr lang="ru-RU" dirty="0"/>
              <a:t>сервисное обслуживание, организация рекламы, формирование системы общественной информации, региональных систем телекоммуникаций, статистических баз данных и другое;</a:t>
            </a:r>
          </a:p>
          <a:p>
            <a:r>
              <a:rPr lang="ru-RU" dirty="0" smtClean="0"/>
              <a:t>   в  </a:t>
            </a:r>
            <a:r>
              <a:rPr lang="ru-RU" dirty="0"/>
              <a:t>области потребления: обеспечение рационального уровня потребления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Функции региональной экономики </a:t>
            </a:r>
            <a:r>
              <a:rPr lang="ru-RU" sz="3600" dirty="0" smtClean="0"/>
              <a:t>следующие</a:t>
            </a:r>
            <a:r>
              <a:rPr lang="ru-RU" sz="4000" dirty="0"/>
              <a:t>: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65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Успешное функционирование региональной экономики во многом зависит от возможностей и умений администрации регионов принимать оптимальные решения, учитывающие интересы центра и регионов. Лицо каждого региона определяется не формами собственности, а способами управления экономикой, социально-экономическими отношениями для рационального использования региональных преимуществ, поисков методов сочетания федеральных и региональных социально-экономических интересов, которые могут находиться в противоречии. Все это определяет разумную и действенную региональную экономическую политику.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56263" cy="1054250"/>
          </a:xfrm>
        </p:spPr>
        <p:txBody>
          <a:bodyPr/>
          <a:lstStyle/>
          <a:p>
            <a:r>
              <a:rPr lang="ru-RU" sz="4800" dirty="0" smtClean="0"/>
              <a:t>Региональная экономическая политика</a:t>
            </a:r>
            <a:endParaRPr lang="ru-RU" sz="4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3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Главная цель </a:t>
            </a:r>
            <a:r>
              <a:rPr lang="ru-RU" dirty="0"/>
              <a:t>региональной политики заключается в сохранении единства и целостности России, недопущение ее распада на суверенные территории.</a:t>
            </a:r>
          </a:p>
          <a:p>
            <a:r>
              <a:rPr lang="ru-RU" dirty="0"/>
              <a:t>Для выполнения этой цели в условиях становления и развития рыночных отношений региональная политика призвана </a:t>
            </a:r>
            <a:r>
              <a:rPr lang="ru-RU" b="1" dirty="0"/>
              <a:t>выполнить</a:t>
            </a:r>
            <a:r>
              <a:rPr lang="ru-RU" dirty="0"/>
              <a:t> следующие основные задачи: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.  Выполнения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6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• сохранение единого внутреннего рынка России, единства инфраструктуры систем энергетики, транспорта, связей, общей денежно-кредитной системы, единой налоговой системы, общего контроля за экспортом и импортом продукции при наличии свободы экономических, научно-технических и других договорных отношений между предприятиями по всей территории России, свободной конкуренции производителей разных форм собственности, свободного движения товаров и капиталов;</a:t>
            </a:r>
          </a:p>
          <a:p>
            <a:r>
              <a:rPr lang="ru-RU" dirty="0"/>
              <a:t>• обеспечение достойного уровня благосостояния населения в каждом регионе, постепенное выравнивание уровня жизни, исключение чрезмерных контрастов в социальных условиях на основе увеличения выпуска продукции для обеспечения повседневных нужд своего населения и устойчивой работы предприятия, расширения горизонтальных связей между регионами, формирование рынка труда и межрегионального регулирования занятости, создание рынка капиталов путем развития системы акционерных компаний, фондовых бирж, коммерческих банков и др.;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: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6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204864"/>
            <a:ext cx="7745505" cy="3877815"/>
          </a:xfrm>
        </p:spPr>
        <p:txBody>
          <a:bodyPr>
            <a:normAutofit fontScale="92500"/>
          </a:bodyPr>
          <a:lstStyle/>
          <a:p>
            <a:r>
              <a:rPr lang="ru-RU" dirty="0"/>
              <a:t>• ряд срочных мер по реформированию экономики, модернизация инфраструктуры и восстановление жизненной среды в сельской местности путем развития разных форм собственности и предпринимательства, </a:t>
            </a:r>
            <a:r>
              <a:rPr lang="ru-RU" dirty="0" err="1"/>
              <a:t>переспециализация</a:t>
            </a:r>
            <a:r>
              <a:rPr lang="ru-RU" dirty="0"/>
              <a:t> новых пограничных районов, создание свободных экономических зон, упорядочение внешнеэкономических связей;</a:t>
            </a:r>
          </a:p>
          <a:p>
            <a:r>
              <a:rPr lang="ru-RU" dirty="0"/>
              <a:t>• преодоление нестабильности в политическом отношении, межэтнической напряженности и противоречивости национально-государственного устройства России и др.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smtClean="0"/>
              <a:t>     СПАСИБО</a:t>
            </a:r>
            <a:endParaRPr lang="ru-RU" sz="6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933056"/>
            <a:ext cx="6993342" cy="1440160"/>
          </a:xfrm>
        </p:spPr>
        <p:txBody>
          <a:bodyPr/>
          <a:lstStyle/>
          <a:p>
            <a:r>
              <a:rPr lang="ru-RU" sz="1400" dirty="0"/>
              <a:t>Структура Системы национальных счетов исходит из того, что каждой стадии экономического кругооборота соответствует специальный счет или группа счетов. СНС России в настоящее время включает следующие счета: счет товаров и услуг, счет производства, счет образования доходов, счет вторичного распределения доходов, счет использования располагаемого дохода и счет скорректированного располагаемого доход, Счет операций с капиталом.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2088232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Система национальных счетов (СНС) — это система взаимоувязанных показателей, применяемая для описания и анализа макроэкономических процессов. Она дает сведения о всех стадиях экономического кругооборота — производстве и обмене, первичном и вторичном распределении (перераспределении), потреблении и сбережении (накоплении).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9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В СНС </a:t>
            </a:r>
            <a:r>
              <a:rPr lang="ru-RU" dirty="0" smtClean="0"/>
              <a:t>применяют два </a:t>
            </a:r>
            <a:r>
              <a:rPr lang="ru-RU" dirty="0"/>
              <a:t>других обобщающих показателя: чистый внутренний продукт и национальный доход. Эти показатели получаются путем уменьшения ВВП на сумму амортизационных отчислений, начисленных за год.</a:t>
            </a:r>
          </a:p>
          <a:p>
            <a:pPr marL="0" indent="0">
              <a:buNone/>
            </a:pPr>
            <a:r>
              <a:rPr lang="ru-RU" dirty="0"/>
              <a:t>Чистый внутренний продукт показывает размер дохода поставщиков экономических ресурсов за предоставленные ими землю, рабочую силу, капитал, предпринимательские способности и знания, с помощью которых создан ЧВП.</a:t>
            </a:r>
          </a:p>
          <a:p>
            <a:pPr marL="0" indent="0">
              <a:buNone/>
            </a:pPr>
            <a:r>
              <a:rPr lang="ru-RU" dirty="0"/>
              <a:t>Если к ЧВП прибавить сальдо факторных доходов, то получим чистый национальный доход. Это сумма первичных доходов страны. Если к ним добавить сальдо тех доходов, которые в процессе перераспределения передаются в качестве трансфертов, то получим величину, называемую национальным располагаемым доходом.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ОСНОВНЫЕ ПОКАЗАТЕЛИ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0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Счет товаров и услуг</a:t>
            </a:r>
            <a:r>
              <a:rPr lang="ru-RU" dirty="0"/>
              <a:t>, как и все другие счета СНС, состоит из двух частей. В части «Ресурсы» показываются выпуск и импорт продуктов причем в так называемых основных ценах (т.е. без учета косвенных налогов, но с учетом полученных субсидий), а также косвенные налоги и субсидии на произведенные продукты и импорт, что необходимо для приведения основных цен к рыночным. В части «Использование» отражаются объемы использования продукции на потребление, накопление и экспорт.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dirty="0" smtClean="0"/>
              <a:t>ВЗАИМОСВЯЗЬ  ПОКАЗАТЕЛЕЙ  ЭКОНОМИЧЕСКОГО РАЗВИТИЯ ОБЩЕСТВА</a:t>
            </a:r>
            <a:endParaRPr lang="ru-RU" sz="1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39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Счет производства схож со счетом товаров и услуг, но исключает импорт. Он является базой для определения валового внутреннего продукта по отраслям.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СЧЕТ ПРОИЗВОДСТВА</a:t>
            </a:r>
            <a:endParaRPr lang="ru-RU" sz="4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5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Счет образования доходов и счет распределения первичных доходов отражают выплату доходов экономическим агентам — домашним хозяйствам, нефинансовым и финансовым предприятием, государственным учреждениям и некоммерческим организациям. На базе этих счетов возможно построение валового внутреннего продукта по доходам, а также национального дохода.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Счет образования доходов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35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Счет использования располагаемого дохода и счет скорректированного располагаемого дохода отражают распределение полученного страной дохода на конечное потребление и сбережение. Они служат основой для расчета ВВП по использованию.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Счет использования располагаемого дохода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1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Счет вторичного распределения доходов учитывает поступление доходов извне и их перевод за рубеж.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Счет вторичного распределения </a:t>
            </a: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72</TotalTime>
  <Words>6721</Words>
  <Application>Microsoft Office PowerPoint</Application>
  <PresentationFormat>Екран (4:3)</PresentationFormat>
  <Paragraphs>352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28</vt:i4>
      </vt:variant>
    </vt:vector>
  </HeadingPairs>
  <TitlesOfParts>
    <vt:vector size="29" baseType="lpstr">
      <vt:lpstr>Твердый переплет</vt:lpstr>
      <vt:lpstr>СИСТЕМА НАЦИОНАЛЬНЫХ СЧЕТОВ</vt:lpstr>
      <vt:lpstr>Презентація PowerPoint</vt:lpstr>
      <vt:lpstr>Структура Системы национальных счетов исходит из того, что каждой стадии экономического кругооборота соответствует специальный счет или группа счетов. СНС России в настоящее время включает следующие счета: счет товаров и услуг, счет производства, счет образования доходов, счет вторичного распределения доходов, счет использования располагаемого дохода и счет скорректированного располагаемого доход, Счет операций с капиталом.</vt:lpstr>
      <vt:lpstr>ОСНОВНЫЕ ПОКАЗАТЕЛИ</vt:lpstr>
      <vt:lpstr>ВЗАИМОСВЯЗЬ  ПОКАЗАТЕЛЕЙ  ЭКОНОМИЧЕСКОГО РАЗВИТИЯ ОБЩЕСТВА</vt:lpstr>
      <vt:lpstr>СЧЕТ ПРОИЗВОДСТВА</vt:lpstr>
      <vt:lpstr>Счет образования доходов </vt:lpstr>
      <vt:lpstr>Счет использования располагаемого дохода </vt:lpstr>
      <vt:lpstr>Счет вторичного распределения </vt:lpstr>
      <vt:lpstr>Счет операций с капиталом </vt:lpstr>
      <vt:lpstr>ДОБАВЛЕННАЯ СТОИМОСТЬ</vt:lpstr>
      <vt:lpstr>Презентація PowerPoint</vt:lpstr>
      <vt:lpstr>В макроэкономическом анализе применяется ряд статистических показателей.</vt:lpstr>
      <vt:lpstr>ОТЛИЧИЯ :</vt:lpstr>
      <vt:lpstr>Презентація PowerPoint</vt:lpstr>
      <vt:lpstr>Макроэкономические индикаторы</vt:lpstr>
      <vt:lpstr>Финансовые индикаторы</vt:lpstr>
      <vt:lpstr>Внешнеэкономические индикаторы</vt:lpstr>
      <vt:lpstr>Характеристики региона,региональной политики и экономики</vt:lpstr>
      <vt:lpstr>С позиции системного подхода регион есть:</vt:lpstr>
      <vt:lpstr>Регион </vt:lpstr>
      <vt:lpstr>Основные принципы и функции рег-ой экономики</vt:lpstr>
      <vt:lpstr>Функции региональной экономики следующие:</vt:lpstr>
      <vt:lpstr>Региональная экономическая политика</vt:lpstr>
      <vt:lpstr>Цели .  Выполнения</vt:lpstr>
      <vt:lpstr>Задачи :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национальных счетов</dc:title>
  <dc:creator>5</dc:creator>
  <cp:lastModifiedBy>LEGION</cp:lastModifiedBy>
  <cp:revision>14</cp:revision>
  <dcterms:created xsi:type="dcterms:W3CDTF">2013-06-04T09:15:08Z</dcterms:created>
  <dcterms:modified xsi:type="dcterms:W3CDTF">2016-01-04T14:04:16Z</dcterms:modified>
</cp:coreProperties>
</file>