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9" r:id="rId4"/>
    <p:sldId id="258" r:id="rId5"/>
    <p:sldId id="275" r:id="rId6"/>
    <p:sldId id="261" r:id="rId7"/>
    <p:sldId id="262" r:id="rId8"/>
    <p:sldId id="263" r:id="rId9"/>
    <p:sldId id="260" r:id="rId10"/>
    <p:sldId id="271" r:id="rId11"/>
    <p:sldId id="278" r:id="rId12"/>
    <p:sldId id="276" r:id="rId13"/>
    <p:sldId id="273" r:id="rId14"/>
    <p:sldId id="264" r:id="rId15"/>
    <p:sldId id="274" r:id="rId16"/>
    <p:sldId id="265" r:id="rId17"/>
    <p:sldId id="266" r:id="rId18"/>
    <p:sldId id="26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38" autoAdjust="0"/>
    <p:restoredTop sz="94660"/>
  </p:normalViewPr>
  <p:slideViewPr>
    <p:cSldViewPr>
      <p:cViewPr>
        <p:scale>
          <a:sx n="66" d="100"/>
          <a:sy n="66" d="100"/>
        </p:scale>
        <p:origin x="-2982" y="-10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8452E8-79CE-4A12-9B73-DB175E0EB11F}" type="datetimeFigureOut">
              <a:rPr lang="ru-RU" smtClean="0"/>
              <a:pPr/>
              <a:t>05.01.2016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DCDB46-6FAF-4F71-8DE5-5F1C8C3086E8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3953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РОО «Рубль», http://rooRuble.org</a:t>
            </a:r>
          </a:p>
          <a:p>
            <a:r>
              <a:rPr lang="ru-RU" smtClean="0"/>
              <a:t>Сильный рубль – </a:t>
            </a:r>
            <a:br>
              <a:rPr lang="ru-RU" smtClean="0"/>
            </a:br>
            <a:r>
              <a:rPr lang="ru-RU" smtClean="0"/>
              <a:t>основа российской государственности </a:t>
            </a:r>
            <a:br>
              <a:rPr lang="ru-RU" smtClean="0"/>
            </a:br>
            <a:r>
              <a:rPr lang="ru-RU" smtClean="0"/>
              <a:t>и экономики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РОО «Рубль», http://rooRuble.org</a:t>
            </a:r>
          </a:p>
          <a:p>
            <a:r>
              <a:rPr lang="ru-RU" smtClean="0"/>
              <a:t>Сильный рубль – </a:t>
            </a:r>
            <a:br>
              <a:rPr lang="ru-RU" smtClean="0"/>
            </a:br>
            <a:r>
              <a:rPr lang="ru-RU" smtClean="0"/>
              <a:t>основа российской государственности </a:t>
            </a:r>
            <a:br>
              <a:rPr lang="ru-RU" smtClean="0"/>
            </a:br>
            <a:r>
              <a:rPr lang="ru-RU" smtClean="0"/>
              <a:t>и экономики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74826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6.1. Пример экономической борьбы</a:t>
            </a:r>
          </a:p>
          <a:p>
            <a:r>
              <a:rPr lang="ru-RU" smtClean="0"/>
              <a:t>В 2011 году Банк России активно покупал иностранную валюту, чем переломил тенденцию рубля к укреплению, см. график: Коммерсантъ, 24.09.2011, http://www.kommersant.ru/doc-y/1781003 </a:t>
            </a:r>
          </a:p>
          <a:p>
            <a:r>
              <a:rPr lang="ru-RU" smtClean="0"/>
              <a:t>10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6.1. Пример экономической борьбы</a:t>
            </a:r>
          </a:p>
          <a:p>
            <a:r>
              <a:rPr lang="ru-RU" smtClean="0"/>
              <a:t>В 2011 году Банк России активно покупал иностранную валюту, чем переломил тенденцию рубля к укреплению, см. график: Коммерсантъ, 24.09.2011, http://www.kommersant.ru/doc-y/1781003 </a:t>
            </a:r>
          </a:p>
          <a:p>
            <a:r>
              <a:rPr lang="ru-RU" smtClean="0"/>
              <a:t>10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46787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11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11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99011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6.2. Пример политической борьбы</a:t>
            </a:r>
          </a:p>
          <a:p>
            <a:r>
              <a:rPr lang="ru-RU" smtClean="0"/>
              <a:t>Федеральный закон №95-ФЗ «О политических партиях» (2001 г.)</a:t>
            </a:r>
          </a:p>
          <a:p>
            <a:r>
              <a:rPr lang="ru-RU" smtClean="0"/>
              <a:t>Статья 9. Ограничения на создание и деятельность политических партий</a:t>
            </a:r>
          </a:p>
          <a:p>
            <a:r>
              <a:rPr lang="ru-RU" smtClean="0"/>
              <a:t>«3. Не допускается создание политических партий по признакам профессиональной, расовой, национальной или религиозной принадлежности.</a:t>
            </a:r>
          </a:p>
          <a:p>
            <a:r>
              <a:rPr lang="ru-RU" smtClean="0"/>
              <a:t>Под признаками профессиональной, расовой, национальной или религиозной принадлежности в настоящем Федеральном законе понимается указание в уставе и программе политической партии целей защиты профессиональных, расовых, национальных или религиозных интересов, а также отражение указанных целей в наименовании политической партии.</a:t>
            </a:r>
          </a:p>
          <a:p>
            <a:r>
              <a:rPr lang="ru-RU" smtClean="0"/>
              <a:t>Политическая партия не должна состоять из лиц одной профессии».</a:t>
            </a:r>
          </a:p>
          <a:p>
            <a:r>
              <a:rPr lang="ru-RU" smtClean="0"/>
              <a:t>Поэтому зарегистрировать партию сильного рубля как национального интереса невозможно, а все 7 зарегистрированных партий в России – это не партии наших национальных интересов, а партии экспортеров, партии доллара.</a:t>
            </a:r>
          </a:p>
          <a:p>
            <a:endParaRPr lang="ru-RU" smtClean="0"/>
          </a:p>
          <a:p>
            <a:r>
              <a:rPr lang="ru-RU" smtClean="0"/>
              <a:t>12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6.2. Пример политической борьбы</a:t>
            </a:r>
          </a:p>
          <a:p>
            <a:r>
              <a:rPr lang="ru-RU" smtClean="0"/>
              <a:t>Федеральный закон №95-ФЗ «О политических партиях» (2001 г.)</a:t>
            </a:r>
          </a:p>
          <a:p>
            <a:r>
              <a:rPr lang="ru-RU" smtClean="0"/>
              <a:t>Статья 9. Ограничения на создание и деятельность политических партий</a:t>
            </a:r>
          </a:p>
          <a:p>
            <a:r>
              <a:rPr lang="ru-RU" smtClean="0"/>
              <a:t>«3. Не допускается создание политических партий по признакам профессиональной, расовой, национальной или религиозной принадлежности.</a:t>
            </a:r>
          </a:p>
          <a:p>
            <a:r>
              <a:rPr lang="ru-RU" smtClean="0"/>
              <a:t>Под признаками профессиональной, расовой, национальной или религиозной принадлежности в настоящем Федеральном законе понимается указание в уставе и программе политической партии целей защиты профессиональных, расовых, национальных или религиозных интересов, а также отражение указанных целей в наименовании политической партии.</a:t>
            </a:r>
          </a:p>
          <a:p>
            <a:r>
              <a:rPr lang="ru-RU" smtClean="0"/>
              <a:t>Политическая партия не должна состоять из лиц одной профессии».</a:t>
            </a:r>
          </a:p>
          <a:p>
            <a:r>
              <a:rPr lang="ru-RU" smtClean="0"/>
              <a:t>Поэтому зарегистрировать партию сильного рубля как национального интереса невозможно, а все 7 зарегистрированных партий в России – это не партии наших национальных интересов, а партии экспортеров, партии доллара.</a:t>
            </a:r>
          </a:p>
          <a:p>
            <a:endParaRPr lang="ru-RU" smtClean="0"/>
          </a:p>
          <a:p>
            <a:r>
              <a:rPr lang="ru-RU" smtClean="0"/>
              <a:t>12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10701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13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13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90154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7. Как Сталин боролся за сильный рубль</a:t>
            </a:r>
          </a:p>
          <a:p>
            <a:r>
              <a:rPr lang="ru-RU" smtClean="0"/>
              <a:t>Судьба руководителей центробанка в 1917-1941 годах:</a:t>
            </a:r>
          </a:p>
          <a:p>
            <a:r>
              <a:rPr lang="ru-RU" smtClean="0"/>
              <a:t>1. Пестковский С.С. 1917 г.  Расстрелян в 1937 г.</a:t>
            </a:r>
          </a:p>
          <a:p>
            <a:r>
              <a:rPr lang="ru-RU" smtClean="0"/>
              <a:t>2. Оболенский В.В. 1917 г.  Расстрелян в 1938 г.</a:t>
            </a:r>
          </a:p>
          <a:p>
            <a:r>
              <a:rPr lang="ru-RU" smtClean="0"/>
              <a:t>3. Пятаков Г.Л. 1917-1918 гг., 1929-1930 гг. Расстрелян в 1937 г.</a:t>
            </a:r>
          </a:p>
          <a:p>
            <a:r>
              <a:rPr lang="ru-RU" smtClean="0"/>
              <a:t>4. Спунде А.П. 1918 г. Умер в 1962 г.</a:t>
            </a:r>
          </a:p>
          <a:p>
            <a:r>
              <a:rPr lang="ru-RU" smtClean="0"/>
              <a:t>5. Попов Т.И. 1918 г. Погиб в 1919 г. </a:t>
            </a:r>
          </a:p>
          <a:p>
            <a:r>
              <a:rPr lang="ru-RU" smtClean="0"/>
              <a:t>6. Ганецкий Я.С. 1918–1920 гг. Расстрелян в 1937 г. </a:t>
            </a:r>
          </a:p>
          <a:p>
            <a:r>
              <a:rPr lang="ru-RU" smtClean="0"/>
              <a:t>7. Шейнман А.Л. 1921-1924 гг., 1926-1929 гг. Бежал за рубеж, умер в 1944 г.</a:t>
            </a:r>
          </a:p>
          <a:p>
            <a:r>
              <a:rPr lang="ru-RU" smtClean="0"/>
              <a:t>8. Туманов Н.Г. 1924-1926 гг. Расстрелян в 1936 г.</a:t>
            </a:r>
          </a:p>
          <a:p>
            <a:r>
              <a:rPr lang="ru-RU" smtClean="0"/>
              <a:t>9. Калманович М.И. 1930-1934 гг. Расстрелян в 1937 г. </a:t>
            </a:r>
          </a:p>
          <a:p>
            <a:r>
              <a:rPr lang="ru-RU" smtClean="0"/>
              <a:t>10. Марьясин Л.Е. 1934-1936 гг. Расстрелян в 1938 г. </a:t>
            </a:r>
          </a:p>
          <a:p>
            <a:r>
              <a:rPr lang="ru-RU" smtClean="0"/>
              <a:t>11. Кругликов С.Л. 1936-1937 гг. Расстрелян в 1938 г. </a:t>
            </a:r>
          </a:p>
          <a:p>
            <a:r>
              <a:rPr lang="ru-RU" smtClean="0"/>
              <a:t>12. Гричманов А.П. 1937-1938 гг. Расстрелян в 1939 г. </a:t>
            </a:r>
          </a:p>
          <a:p>
            <a:r>
              <a:rPr lang="ru-RU" smtClean="0"/>
              <a:t>13. Булганин Н.А. 1938-1940 гг., 1940-1945 гг., 1958 г. Умер в 1975 г. </a:t>
            </a:r>
          </a:p>
          <a:p>
            <a:r>
              <a:rPr lang="ru-RU" smtClean="0"/>
              <a:t>14. Соколов Н.К. 1940 г. Расстрелян в 1941 г.</a:t>
            </a:r>
          </a:p>
          <a:p>
            <a:endParaRPr lang="ru-RU" smtClean="0"/>
          </a:p>
          <a:p>
            <a:r>
              <a:rPr lang="ru-RU" smtClean="0"/>
              <a:t>14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7. Как Сталин боролся за сильный рубль</a:t>
            </a:r>
          </a:p>
          <a:p>
            <a:r>
              <a:rPr lang="ru-RU" smtClean="0"/>
              <a:t>Судьба руководителей центробанка в 1917-1941 годах:</a:t>
            </a:r>
          </a:p>
          <a:p>
            <a:r>
              <a:rPr lang="ru-RU" smtClean="0"/>
              <a:t>1. Пестковский С.С. 1917 г.  Расстрелян в 1937 г.</a:t>
            </a:r>
          </a:p>
          <a:p>
            <a:r>
              <a:rPr lang="ru-RU" smtClean="0"/>
              <a:t>2. Оболенский В.В. 1917 г.  Расстрелян в 1938 г.</a:t>
            </a:r>
          </a:p>
          <a:p>
            <a:r>
              <a:rPr lang="ru-RU" smtClean="0"/>
              <a:t>3. Пятаков Г.Л. 1917-1918 гг., 1929-1930 гг. Расстрелян в 1937 г.</a:t>
            </a:r>
          </a:p>
          <a:p>
            <a:r>
              <a:rPr lang="ru-RU" smtClean="0"/>
              <a:t>4. Спунде А.П. 1918 г. Умер в 1962 г.</a:t>
            </a:r>
          </a:p>
          <a:p>
            <a:r>
              <a:rPr lang="ru-RU" smtClean="0"/>
              <a:t>5. Попов Т.И. 1918 г. Погиб в 1919 г. </a:t>
            </a:r>
          </a:p>
          <a:p>
            <a:r>
              <a:rPr lang="ru-RU" smtClean="0"/>
              <a:t>6. Ганецкий Я.С. 1918–1920 гг. Расстрелян в 1937 г. </a:t>
            </a:r>
          </a:p>
          <a:p>
            <a:r>
              <a:rPr lang="ru-RU" smtClean="0"/>
              <a:t>7. Шейнман А.Л. 1921-1924 гг., 1926-1929 гг. Бежал за рубеж, умер в 1944 г.</a:t>
            </a:r>
          </a:p>
          <a:p>
            <a:r>
              <a:rPr lang="ru-RU" smtClean="0"/>
              <a:t>8. Туманов Н.Г. 1924-1926 гг. Расстрелян в 1936 г.</a:t>
            </a:r>
          </a:p>
          <a:p>
            <a:r>
              <a:rPr lang="ru-RU" smtClean="0"/>
              <a:t>9. Калманович М.И. 1930-1934 гг. Расстрелян в 1937 г. </a:t>
            </a:r>
          </a:p>
          <a:p>
            <a:r>
              <a:rPr lang="ru-RU" smtClean="0"/>
              <a:t>10. Марьясин Л.Е. 1934-1936 гг. Расстрелян в 1938 г. </a:t>
            </a:r>
          </a:p>
          <a:p>
            <a:r>
              <a:rPr lang="ru-RU" smtClean="0"/>
              <a:t>11. Кругликов С.Л. 1936-1937 гг. Расстрелян в 1938 г. </a:t>
            </a:r>
          </a:p>
          <a:p>
            <a:r>
              <a:rPr lang="ru-RU" smtClean="0"/>
              <a:t>12. Гричманов А.П. 1937-1938 гг. Расстрелян в 1939 г. </a:t>
            </a:r>
          </a:p>
          <a:p>
            <a:r>
              <a:rPr lang="ru-RU" smtClean="0"/>
              <a:t>13. Булганин Н.А. 1938-1940 гг., 1940-1945 гг., 1958 г. Умер в 1975 г. </a:t>
            </a:r>
          </a:p>
          <a:p>
            <a:r>
              <a:rPr lang="ru-RU" smtClean="0"/>
              <a:t>14. Соколов Н.К. 1940 г. Расстрелян в 1941 г.</a:t>
            </a:r>
          </a:p>
          <a:p>
            <a:endParaRPr lang="ru-RU" smtClean="0"/>
          </a:p>
          <a:p>
            <a:r>
              <a:rPr lang="ru-RU" smtClean="0"/>
              <a:t>14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43100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7.1. Пример: Арон Львович Шейнман</a:t>
            </a:r>
          </a:p>
          <a:p>
            <a:r>
              <a:rPr lang="ru-RU" smtClean="0"/>
              <a:t>Воспоминания жены известного деятеля Коминтерна Отто Куусинена, Айно:</a:t>
            </a:r>
          </a:p>
          <a:p>
            <a:r>
              <a:rPr lang="ru-RU" smtClean="0"/>
              <a:t>Ленин считал стабилизацию рубля настолько важным моментом, что однажды сказал: «Если мы не сможем стабилизировать нашу валюту, мы обречены на неудачу и провал». Шейнман часто выезжал за границу. Проработав несколько лет, он в 1927 году попросил разрешения взять с собой за границу жену и детей. Иначе коллеги на Западе ехидничают, что члены семьи остаются во время его поездок как бы заложниками. Разрешение было получено, семья выехала за границу. Вскоре из Праги пришло письмо, в котором Шейнман сообщал, что никогда, к сожалению, не сможет стабилизировать рубль. Поэтому больше не может возглавлять банк и в Россию не вернется. Что собирается делать, не сообщил.</a:t>
            </a:r>
          </a:p>
          <a:p>
            <a:r>
              <a:rPr lang="ru-RU" smtClean="0"/>
              <a:t>Вскрыли сейфы — на это имели право только руководители страны — они были опустошены. </a:t>
            </a:r>
          </a:p>
          <a:p>
            <a:r>
              <a:rPr lang="ru-RU" smtClean="0"/>
              <a:t>Куусинен А. Господь низвергает своих ангелов: Воспоминания, 1919-1965. - Петрозаводск: Карелия, 1991. С. 60.</a:t>
            </a:r>
          </a:p>
          <a:p>
            <a:r>
              <a:rPr lang="ru-RU" smtClean="0"/>
              <a:t>15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7.1. Пример: Арон Львович Шейнман</a:t>
            </a:r>
          </a:p>
          <a:p>
            <a:r>
              <a:rPr lang="ru-RU" smtClean="0"/>
              <a:t>Воспоминания жены известного деятеля Коминтерна Отто Куусинена, Айно:</a:t>
            </a:r>
          </a:p>
          <a:p>
            <a:r>
              <a:rPr lang="ru-RU" smtClean="0"/>
              <a:t>Ленин считал стабилизацию рубля настолько важным моментом, что однажды сказал: «Если мы не сможем стабилизировать нашу валюту, мы обречены на неудачу и провал». Шейнман часто выезжал за границу. Проработав несколько лет, он в 1927 году попросил разрешения взять с собой за границу жену и детей. Иначе коллеги на Западе ехидничают, что члены семьи остаются во время его поездок как бы заложниками. Разрешение было получено, семья выехала за границу. Вскоре из Праги пришло письмо, в котором Шейнман сообщал, что никогда, к сожалению, не сможет стабилизировать рубль. Поэтому больше не может возглавлять банк и в Россию не вернется. Что собирается делать, не сообщил.</a:t>
            </a:r>
          </a:p>
          <a:p>
            <a:r>
              <a:rPr lang="ru-RU" smtClean="0"/>
              <a:t>Вскрыли сейфы — на это имели право только руководители страны — они были опустошены. </a:t>
            </a:r>
          </a:p>
          <a:p>
            <a:r>
              <a:rPr lang="ru-RU" smtClean="0"/>
              <a:t>Куусинен А. Господь низвергает своих ангелов: Воспоминания, 1919-1965. - Петрозаводск: Карелия, 1991. С. 60.</a:t>
            </a:r>
          </a:p>
          <a:p>
            <a:r>
              <a:rPr lang="ru-RU" smtClean="0"/>
              <a:t>15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36841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8. Пути окончания нынешней 20-летней политики слабого рубля</a:t>
            </a:r>
          </a:p>
          <a:p>
            <a:r>
              <a:rPr lang="ru-RU" smtClean="0"/>
              <a:t>Вариант 1: Распад государства. Такой вариант имел место в 1917 и 1991 годах, в результате царский рубль и рубль СССР прекратили существование и были заменены новыми валютами. Аналогичные события произойдут и в случае распада РФ.</a:t>
            </a:r>
          </a:p>
          <a:p>
            <a:r>
              <a:rPr lang="ru-RU" smtClean="0"/>
              <a:t>Вариант 2: Революция. Аналог – 1917 год. Если пришедшая к власти оппозиция сохранит территориальное единство РФ и валюту российский рубль, она будет вынуждена ввести политику сильного рубля, чтобы удержаться у власти. </a:t>
            </a:r>
          </a:p>
          <a:p>
            <a:r>
              <a:rPr lang="ru-RU" smtClean="0"/>
              <a:t>Вариант 3: Мирная замена политики слабого рубля политикой сильного рубля. Нынешняя политическая элита может принять решение о развороте денежно-кредитной политики, у нее есть для этого необходимый интеллектуальный и административный ресурс. </a:t>
            </a:r>
          </a:p>
          <a:p>
            <a:endParaRPr lang="ru-RU" smtClean="0"/>
          </a:p>
          <a:p>
            <a:endParaRPr lang="ru-RU" smtClean="0"/>
          </a:p>
          <a:p>
            <a:r>
              <a:rPr lang="ru-RU" smtClean="0"/>
              <a:t>16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8. Пути окончания нынешней 20-летней политики слабого рубля</a:t>
            </a:r>
          </a:p>
          <a:p>
            <a:r>
              <a:rPr lang="ru-RU" smtClean="0"/>
              <a:t>Вариант 1: Распад государства. Такой вариант имел место в 1917 и 1991 годах, в результате царский рубль и рубль СССР прекратили существование и были заменены новыми валютами. Аналогичные события произойдут и в случае распада РФ.</a:t>
            </a:r>
          </a:p>
          <a:p>
            <a:r>
              <a:rPr lang="ru-RU" smtClean="0"/>
              <a:t>Вариант 2: Революция. Аналог – 1917 год. Если пришедшая к власти оппозиция сохранит территориальное единство РФ и валюту российский рубль, она будет вынуждена ввести политику сильного рубля, чтобы удержаться у власти. </a:t>
            </a:r>
          </a:p>
          <a:p>
            <a:r>
              <a:rPr lang="ru-RU" smtClean="0"/>
              <a:t>Вариант 3: Мирная замена политики слабого рубля политикой сильного рубля. Нынешняя политическая элита может принять решение о развороте денежно-кредитной политики, у нее есть для этого необходимый интеллектуальный и административный ресурс. </a:t>
            </a:r>
          </a:p>
          <a:p>
            <a:endParaRPr lang="ru-RU" smtClean="0"/>
          </a:p>
          <a:p>
            <a:endParaRPr lang="ru-RU" smtClean="0"/>
          </a:p>
          <a:p>
            <a:r>
              <a:rPr lang="ru-RU" smtClean="0"/>
              <a:t>16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457092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9. Проект предложений в Банк России</a:t>
            </a:r>
          </a:p>
          <a:p>
            <a:r>
              <a:rPr lang="ru-RU" smtClean="0"/>
              <a:t>Инициировать законодательное закрепление Банку России задачи укрепления российского рубля путем внесения следующего дополнения в статью 3 Федерального закона «О Центральном банке Российской Федерации (Банке России)»: Целями деятельности Банка России являются: укрепление, защита и обеспечение устойчивости рубля... </a:t>
            </a:r>
          </a:p>
          <a:p>
            <a:r>
              <a:rPr lang="ru-RU" smtClean="0"/>
              <a:t>Снизить ставку рефинансирования до 2,9%.</a:t>
            </a:r>
          </a:p>
          <a:p>
            <a:r>
              <a:rPr lang="ru-RU" smtClean="0"/>
              <a:t>Прекратить покупку резервных активов в иностранной валюте в международные резервы Банка России. </a:t>
            </a:r>
          </a:p>
          <a:p>
            <a:r>
              <a:rPr lang="ru-RU" smtClean="0"/>
              <a:t>Отказаться от бивалютной корзины как внутридневного операционного ориентира курсовой политики Банка России.</a:t>
            </a:r>
          </a:p>
          <a:p>
            <a:r>
              <a:rPr lang="ru-RU" smtClean="0"/>
              <a:t>Вынести проекты знака российского рубля на общественное обсуждение.</a:t>
            </a:r>
          </a:p>
          <a:p>
            <a:endParaRPr lang="ru-RU" smtClean="0"/>
          </a:p>
          <a:p>
            <a:r>
              <a:rPr lang="ru-RU" smtClean="0"/>
              <a:t>17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9. Проект предложений в Банк России</a:t>
            </a:r>
          </a:p>
          <a:p>
            <a:r>
              <a:rPr lang="ru-RU" smtClean="0"/>
              <a:t>Инициировать законодательное закрепление Банку России задачи укрепления российского рубля путем внесения следующего дополнения в статью 3 Федерального закона «О Центральном банке Российской Федерации (Банке России)»: Целями деятельности Банка России являются: укрепление, защита и обеспечение устойчивости рубля... </a:t>
            </a:r>
          </a:p>
          <a:p>
            <a:r>
              <a:rPr lang="ru-RU" smtClean="0"/>
              <a:t>Снизить ставку рефинансирования до 2,9%.</a:t>
            </a:r>
          </a:p>
          <a:p>
            <a:r>
              <a:rPr lang="ru-RU" smtClean="0"/>
              <a:t>Прекратить покупку резервных активов в иностранной валюте в международные резервы Банка России. </a:t>
            </a:r>
          </a:p>
          <a:p>
            <a:r>
              <a:rPr lang="ru-RU" smtClean="0"/>
              <a:t>Отказаться от бивалютной корзины как внутридневного операционного ориентира курсовой политики Банка России.</a:t>
            </a:r>
          </a:p>
          <a:p>
            <a:r>
              <a:rPr lang="ru-RU" smtClean="0"/>
              <a:t>Вынести проекты знака российского рубля на общественное обсуждение.</a:t>
            </a:r>
          </a:p>
          <a:p>
            <a:endParaRPr lang="ru-RU" smtClean="0"/>
          </a:p>
          <a:p>
            <a:r>
              <a:rPr lang="ru-RU" smtClean="0"/>
              <a:t>17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79520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10. Выводы</a:t>
            </a:r>
          </a:p>
          <a:p>
            <a:r>
              <a:rPr lang="ru-RU" smtClean="0"/>
              <a:t>Сильный рубль с его низкой инфляцией и высоким курсом мотивирует граждан к труду, повышает их жизненный уровень и обеспечивает укрепление российской государственности и экономики.</a:t>
            </a:r>
          </a:p>
          <a:p>
            <a:r>
              <a:rPr lang="ru-RU" smtClean="0"/>
              <a:t>Политику сильного рубля поддерживают 99% граждан Российской Федерации, поскольку она им выгодна. Эта идея уже овладела массами и стала материальной силой.</a:t>
            </a:r>
          </a:p>
          <a:p>
            <a:r>
              <a:rPr lang="ru-RU" smtClean="0"/>
              <a:t>Гражданам России нужна партия рубля, так как все 7 зарегистрированных партий являются партиями доллара и не защищают национальные интересы россиян.</a:t>
            </a:r>
          </a:p>
          <a:p>
            <a:r>
              <a:rPr lang="ru-RU" smtClean="0"/>
              <a:t>Чтобы преодолеть негативные тенденции 20-ти лет политики слабого рубля, руководству страны необходимо ввести политику сильного рубля в России. </a:t>
            </a:r>
          </a:p>
          <a:p>
            <a:endParaRPr lang="ru-RU" smtClean="0"/>
          </a:p>
          <a:p>
            <a:endParaRPr lang="ru-RU" smtClean="0"/>
          </a:p>
          <a:p>
            <a:r>
              <a:rPr lang="ru-RU" smtClean="0"/>
              <a:t>18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10. Выводы</a:t>
            </a:r>
          </a:p>
          <a:p>
            <a:r>
              <a:rPr lang="ru-RU" smtClean="0"/>
              <a:t>Сильный рубль с его низкой инфляцией и высоким курсом мотивирует граждан к труду, повышает их жизненный уровень и обеспечивает укрепление российской государственности и экономики.</a:t>
            </a:r>
          </a:p>
          <a:p>
            <a:r>
              <a:rPr lang="ru-RU" smtClean="0"/>
              <a:t>Политику сильного рубля поддерживают 99% граждан Российской Федерации, поскольку она им выгодна. Эта идея уже овладела массами и стала материальной силой.</a:t>
            </a:r>
          </a:p>
          <a:p>
            <a:r>
              <a:rPr lang="ru-RU" smtClean="0"/>
              <a:t>Гражданам России нужна партия рубля, так как все 7 зарегистрированных партий являются партиями доллара и не защищают национальные интересы россиян.</a:t>
            </a:r>
          </a:p>
          <a:p>
            <a:r>
              <a:rPr lang="ru-RU" smtClean="0"/>
              <a:t>Чтобы преодолеть негативные тенденции 20-ти лет политики слабого рубля, руководству страны необходимо ввести политику сильного рубля в России. </a:t>
            </a:r>
          </a:p>
          <a:p>
            <a:endParaRPr lang="ru-RU" smtClean="0"/>
          </a:p>
          <a:p>
            <a:endParaRPr lang="ru-RU" smtClean="0"/>
          </a:p>
          <a:p>
            <a:r>
              <a:rPr lang="ru-RU" smtClean="0"/>
              <a:t>18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31948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СОДЕРЖАНИЕ</a:t>
            </a:r>
          </a:p>
          <a:p>
            <a:r>
              <a:rPr lang="ru-RU" smtClean="0"/>
              <a:t>Аксиома мировых финансов: «Хочешь убить страну – убей валюту».</a:t>
            </a:r>
          </a:p>
          <a:p>
            <a:r>
              <a:rPr lang="ru-RU" smtClean="0"/>
              <a:t>Что такое сильный рубль?</a:t>
            </a:r>
          </a:p>
          <a:p>
            <a:r>
              <a:rPr lang="ru-RU" smtClean="0"/>
              <a:t>Причины высокой инфляции в России. Инфляция как налог на бедных. </a:t>
            </a:r>
          </a:p>
          <a:p>
            <a:r>
              <a:rPr lang="ru-RU" smtClean="0"/>
              <a:t>Цель политики сильного рубля.</a:t>
            </a:r>
          </a:p>
          <a:p>
            <a:r>
              <a:rPr lang="ru-RU" smtClean="0"/>
              <a:t>Первичность сильного рубля по отношению к сильной экономике.</a:t>
            </a:r>
          </a:p>
          <a:p>
            <a:r>
              <a:rPr lang="ru-RU" smtClean="0"/>
              <a:t>Конфликт сторонников сильного рубля и экспортеров по вопросу о курсе рубля.</a:t>
            </a:r>
          </a:p>
          <a:p>
            <a:r>
              <a:rPr lang="ru-RU" smtClean="0"/>
              <a:t>Как Сталин боролся за сильный рубль.</a:t>
            </a:r>
          </a:p>
          <a:p>
            <a:r>
              <a:rPr lang="ru-RU" smtClean="0"/>
              <a:t>Пути окончания нынешней 20-летней политики слабого рубля.</a:t>
            </a:r>
          </a:p>
          <a:p>
            <a:r>
              <a:rPr lang="ru-RU" smtClean="0"/>
              <a:t>Проект предложений в Банк России.</a:t>
            </a:r>
          </a:p>
          <a:p>
            <a:r>
              <a:rPr lang="ru-RU" smtClean="0"/>
              <a:t>Выводы.</a:t>
            </a:r>
          </a:p>
          <a:p>
            <a:r>
              <a:rPr lang="ru-RU" smtClean="0"/>
              <a:t>2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СОДЕРЖАНИЕ</a:t>
            </a:r>
          </a:p>
          <a:p>
            <a:r>
              <a:rPr lang="ru-RU" smtClean="0"/>
              <a:t>Аксиома мировых финансов: «Хочешь убить страну – убей валюту».</a:t>
            </a:r>
          </a:p>
          <a:p>
            <a:r>
              <a:rPr lang="ru-RU" smtClean="0"/>
              <a:t>Что такое сильный рубль?</a:t>
            </a:r>
          </a:p>
          <a:p>
            <a:r>
              <a:rPr lang="ru-RU" smtClean="0"/>
              <a:t>Причины высокой инфляции в России. Инфляция как налог на бедных. </a:t>
            </a:r>
          </a:p>
          <a:p>
            <a:r>
              <a:rPr lang="ru-RU" smtClean="0"/>
              <a:t>Цель политики сильного рубля.</a:t>
            </a:r>
          </a:p>
          <a:p>
            <a:r>
              <a:rPr lang="ru-RU" smtClean="0"/>
              <a:t>Первичность сильного рубля по отношению к сильной экономике.</a:t>
            </a:r>
          </a:p>
          <a:p>
            <a:r>
              <a:rPr lang="ru-RU" smtClean="0"/>
              <a:t>Конфликт сторонников сильного рубля и экспортеров по вопросу о курсе рубля.</a:t>
            </a:r>
          </a:p>
          <a:p>
            <a:r>
              <a:rPr lang="ru-RU" smtClean="0"/>
              <a:t>Как Сталин боролся за сильный рубль.</a:t>
            </a:r>
          </a:p>
          <a:p>
            <a:r>
              <a:rPr lang="ru-RU" smtClean="0"/>
              <a:t>Пути окончания нынешней 20-летней политики слабого рубля.</a:t>
            </a:r>
          </a:p>
          <a:p>
            <a:r>
              <a:rPr lang="ru-RU" smtClean="0"/>
              <a:t>Проект предложений в Банк России.</a:t>
            </a:r>
          </a:p>
          <a:p>
            <a:r>
              <a:rPr lang="ru-RU" smtClean="0"/>
              <a:t>Выводы.</a:t>
            </a:r>
          </a:p>
          <a:p>
            <a:r>
              <a:rPr lang="ru-RU" smtClean="0"/>
              <a:t>2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1394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1. Аксиома мировых финансов: </a:t>
            </a:r>
            <a:br>
              <a:rPr lang="ru-RU" smtClean="0"/>
            </a:br>
            <a:r>
              <a:rPr lang="ru-RU" smtClean="0"/>
              <a:t>«Хочешь убить страну – убей валюту»</a:t>
            </a:r>
          </a:p>
          <a:p>
            <a:r>
              <a:rPr lang="ru-RU" smtClean="0"/>
              <a:t>Деньги, являясь всеобщим эквивалентом, обеспечивают товарообменный оборот внутри государства, являются «кровью» экономического организма, без которой организм погибает. </a:t>
            </a:r>
          </a:p>
          <a:p>
            <a:r>
              <a:rPr lang="ru-RU" smtClean="0"/>
              <a:t>Поэтому укрепление государственной валюты является методом укрепления государства, а ее резкое ослабление или ликвидация является методом ликвидации государства.</a:t>
            </a:r>
          </a:p>
          <a:p>
            <a:r>
              <a:rPr lang="ru-RU" smtClean="0"/>
              <a:t>Тот, кто контролирует денежно-кредитную политику государства – контролирует не только экономику, но и само государство. </a:t>
            </a:r>
          </a:p>
          <a:p>
            <a:r>
              <a:rPr lang="ru-RU" smtClean="0"/>
              <a:t>Примеры в России: </a:t>
            </a:r>
          </a:p>
          <a:p>
            <a:r>
              <a:rPr lang="ru-RU" smtClean="0"/>
              <a:t>Ослабление российского рубля в 1914-1917 годах привело к революции и падению Российской империи в феврале 1917 г.;</a:t>
            </a:r>
          </a:p>
          <a:p>
            <a:r>
              <a:rPr lang="ru-RU" smtClean="0"/>
              <a:t>Неудачная «павловская» денежная реформа в январе-апреле 1991 г. привела к распаду СССР уже в декабре 1991 г.</a:t>
            </a:r>
          </a:p>
          <a:p>
            <a:r>
              <a:rPr lang="ru-RU" smtClean="0"/>
              <a:t>Вывод: Защита и укрепление российского рубля – важнейшая задача государственной безопасности и долг каждого гражданина Российской Федерации.</a:t>
            </a:r>
          </a:p>
          <a:p>
            <a:endParaRPr lang="ru-RU" smtClean="0"/>
          </a:p>
          <a:p>
            <a:endParaRPr lang="ru-RU" smtClean="0"/>
          </a:p>
          <a:p>
            <a:r>
              <a:rPr lang="ru-RU" smtClean="0"/>
              <a:t>3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1. Аксиома мировых финансов: </a:t>
            </a:r>
            <a:br>
              <a:rPr lang="ru-RU" smtClean="0"/>
            </a:br>
            <a:r>
              <a:rPr lang="ru-RU" smtClean="0"/>
              <a:t>«Хочешь убить страну – убей валюту»</a:t>
            </a:r>
          </a:p>
          <a:p>
            <a:r>
              <a:rPr lang="ru-RU" smtClean="0"/>
              <a:t>Деньги, являясь всеобщим эквивалентом, обеспечивают товарообменный оборот внутри государства, являются «кровью» экономического организма, без которой организм погибает. </a:t>
            </a:r>
          </a:p>
          <a:p>
            <a:r>
              <a:rPr lang="ru-RU" smtClean="0"/>
              <a:t>Поэтому укрепление государственной валюты является методом укрепления государства, а ее резкое ослабление или ликвидация является методом ликвидации государства.</a:t>
            </a:r>
          </a:p>
          <a:p>
            <a:r>
              <a:rPr lang="ru-RU" smtClean="0"/>
              <a:t>Тот, кто контролирует денежно-кредитную политику государства – контролирует не только экономику, но и само государство. </a:t>
            </a:r>
          </a:p>
          <a:p>
            <a:r>
              <a:rPr lang="ru-RU" smtClean="0"/>
              <a:t>Примеры в России: </a:t>
            </a:r>
          </a:p>
          <a:p>
            <a:r>
              <a:rPr lang="ru-RU" smtClean="0"/>
              <a:t>Ослабление российского рубля в 1914-1917 годах привело к революции и падению Российской империи в феврале 1917 г.;</a:t>
            </a:r>
          </a:p>
          <a:p>
            <a:r>
              <a:rPr lang="ru-RU" smtClean="0"/>
              <a:t>Неудачная «павловская» денежная реформа в январе-апреле 1991 г. привела к распаду СССР уже в декабре 1991 г.</a:t>
            </a:r>
          </a:p>
          <a:p>
            <a:r>
              <a:rPr lang="ru-RU" smtClean="0"/>
              <a:t>Вывод: Защита и укрепление российского рубля – важнейшая задача государственной безопасности и долг каждого гражданина Российской Федерации.</a:t>
            </a:r>
          </a:p>
          <a:p>
            <a:endParaRPr lang="ru-RU" smtClean="0"/>
          </a:p>
          <a:p>
            <a:endParaRPr lang="ru-RU" smtClean="0"/>
          </a:p>
          <a:p>
            <a:r>
              <a:rPr lang="ru-RU" smtClean="0"/>
              <a:t>3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98970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2. Что такое сильный рубль?</a:t>
            </a:r>
          </a:p>
          <a:p>
            <a:r>
              <a:rPr lang="ru-RU" smtClean="0"/>
              <a:t>Сила любой валюты оценивается по двум основным показателям:</a:t>
            </a:r>
          </a:p>
          <a:p>
            <a:r>
              <a:rPr lang="ru-RU" smtClean="0"/>
              <a:t>1. По отношению к самой себе во времени </a:t>
            </a:r>
          </a:p>
          <a:p>
            <a:r>
              <a:rPr lang="ru-RU" smtClean="0"/>
              <a:t>	(показатель измеряется приростом потребительских цен – 	инфляцией или их снижением – дефляцией);</a:t>
            </a:r>
          </a:p>
          <a:p>
            <a:r>
              <a:rPr lang="ru-RU" smtClean="0"/>
              <a:t>2. По отношению к другим валютам в данный момент времени</a:t>
            </a:r>
          </a:p>
          <a:p>
            <a:r>
              <a:rPr lang="ru-RU" smtClean="0"/>
              <a:t>	(валютный курс, например: курс USDRUB 30 руб. за 1 	доллар США).</a:t>
            </a:r>
          </a:p>
          <a:p>
            <a:r>
              <a:rPr lang="ru-RU" smtClean="0"/>
              <a:t>Сильная валюта = Низкая инфляция + Высокий курс</a:t>
            </a:r>
          </a:p>
          <a:p>
            <a:r>
              <a:rPr lang="ru-RU" smtClean="0"/>
              <a:t>Cильный рубль – это государственная валюта РФ с низкой инфляцией (до 3% в год) и высоким курсом по отношению к ведущим валютам мира (в целых числах, например, 9 рублей за 1 доллар США).</a:t>
            </a:r>
          </a:p>
          <a:p>
            <a:r>
              <a:rPr lang="ru-RU" smtClean="0"/>
              <a:t>3% - потому что средние темпы развития мировой экономики 2-3% в год, что несет с собой такую же инфляцию и с этим приходится мириться.</a:t>
            </a:r>
          </a:p>
          <a:p>
            <a:r>
              <a:rPr lang="ru-RU" smtClean="0"/>
              <a:t>4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2. Что такое сильный рубль?</a:t>
            </a:r>
          </a:p>
          <a:p>
            <a:r>
              <a:rPr lang="ru-RU" smtClean="0"/>
              <a:t>Сила любой валюты оценивается по двум основным показателям:</a:t>
            </a:r>
          </a:p>
          <a:p>
            <a:r>
              <a:rPr lang="ru-RU" smtClean="0"/>
              <a:t>1. По отношению к самой себе во времени </a:t>
            </a:r>
          </a:p>
          <a:p>
            <a:r>
              <a:rPr lang="ru-RU" smtClean="0"/>
              <a:t>	(показатель измеряется приростом потребительских цен – 	инфляцией или их снижением – дефляцией);</a:t>
            </a:r>
          </a:p>
          <a:p>
            <a:r>
              <a:rPr lang="ru-RU" smtClean="0"/>
              <a:t>2. По отношению к другим валютам в данный момент времени</a:t>
            </a:r>
          </a:p>
          <a:p>
            <a:r>
              <a:rPr lang="ru-RU" smtClean="0"/>
              <a:t>	(валютный курс, например: курс USDRUB 30 руб. за 1 	доллар США).</a:t>
            </a:r>
          </a:p>
          <a:p>
            <a:r>
              <a:rPr lang="ru-RU" smtClean="0"/>
              <a:t>Сильная валюта = Низкая инфляция + Высокий курс</a:t>
            </a:r>
          </a:p>
          <a:p>
            <a:r>
              <a:rPr lang="ru-RU" smtClean="0"/>
              <a:t>Cильный рубль – это государственная валюта РФ с низкой инфляцией (до 3% в год) и высоким курсом по отношению к ведущим валютам мира (в целых числах, например, 9 рублей за 1 доллар США).</a:t>
            </a:r>
          </a:p>
          <a:p>
            <a:r>
              <a:rPr lang="ru-RU" smtClean="0"/>
              <a:t>3% - потому что средние темпы развития мировой экономики 2-3% в год, что несет с собой такую же инфляцию и с этим приходится мириться.</a:t>
            </a:r>
          </a:p>
          <a:p>
            <a:r>
              <a:rPr lang="ru-RU" smtClean="0"/>
              <a:t>4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11320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2.1. Стереотип полезности слабого рубля</a:t>
            </a:r>
          </a:p>
          <a:p>
            <a:r>
              <a:rPr lang="ru-RU" smtClean="0"/>
              <a:t>Стереотип полезности слабого рубля был навязан нам в 90-х годах прошлого века экспортерами сырьевых ресурсов (нефти, газа, металлов и др.) с целью снижения курса рубля по отношению к мировым валютам и обеспечения максимального дохода экспортеров от продажи их валютной выручки. </a:t>
            </a:r>
          </a:p>
          <a:p>
            <a:r>
              <a:rPr lang="ru-RU" smtClean="0"/>
              <a:t>Главная ложь заключается в том, что идея слабого рубля подается как стимул развития экономики, хотя на самом деле прямыми следствиями ослабления рубля являются высокая инфляция, снижение покупательной способности и жизненного уровня населения, падение экономики и рост безработицы.</a:t>
            </a:r>
          </a:p>
          <a:p>
            <a:r>
              <a:rPr lang="ru-RU" smtClean="0"/>
              <a:t>Таким образом, этот стереотип работает только в интересах экспортеров и группы связанных с ними лиц, т.е., около 1% населения, и прямо противоречит национальным интересам 99% населения России.</a:t>
            </a:r>
          </a:p>
          <a:p>
            <a:endParaRPr lang="ru-RU" smtClean="0"/>
          </a:p>
          <a:p>
            <a:endParaRPr lang="ru-RU" smtClean="0"/>
          </a:p>
          <a:p>
            <a:r>
              <a:rPr lang="ru-RU" smtClean="0"/>
              <a:t>5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2.1. Стереотип полезности слабого рубля</a:t>
            </a:r>
          </a:p>
          <a:p>
            <a:r>
              <a:rPr lang="ru-RU" smtClean="0"/>
              <a:t>Стереотип полезности слабого рубля был навязан нам в 90-х годах прошлого века экспортерами сырьевых ресурсов (нефти, газа, металлов и др.) с целью снижения курса рубля по отношению к мировым валютам и обеспечения максимального дохода экспортеров от продажи их валютной выручки. </a:t>
            </a:r>
          </a:p>
          <a:p>
            <a:r>
              <a:rPr lang="ru-RU" smtClean="0"/>
              <a:t>Главная ложь заключается в том, что идея слабого рубля подается как стимул развития экономики, хотя на самом деле прямыми следствиями ослабления рубля являются высокая инфляция, снижение покупательной способности и жизненного уровня населения, падение экономики и рост безработицы.</a:t>
            </a:r>
          </a:p>
          <a:p>
            <a:r>
              <a:rPr lang="ru-RU" smtClean="0"/>
              <a:t>Таким образом, этот стереотип работает только в интересах экспортеров и группы связанных с ними лиц, т.е., около 1% населения, и прямо противоречит национальным интересам 99% населения России.</a:t>
            </a:r>
          </a:p>
          <a:p>
            <a:endParaRPr lang="ru-RU" smtClean="0"/>
          </a:p>
          <a:p>
            <a:endParaRPr lang="ru-RU" smtClean="0"/>
          </a:p>
          <a:p>
            <a:r>
              <a:rPr lang="ru-RU" smtClean="0"/>
              <a:t>5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31118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3. Причины высокой инфляции в России.</a:t>
            </a:r>
            <a:br>
              <a:rPr lang="ru-RU" smtClean="0"/>
            </a:br>
            <a:r>
              <a:rPr lang="ru-RU" smtClean="0"/>
              <a:t>Инфляция как налог на бедных</a:t>
            </a:r>
          </a:p>
          <a:p>
            <a:r>
              <a:rPr lang="ru-RU" smtClean="0"/>
              <a:t>Инфляция – это прирост индекса потребительских цен, который измеряется Росстатом за неделю, месяц и год.</a:t>
            </a:r>
          </a:p>
          <a:p>
            <a:r>
              <a:rPr lang="ru-RU" smtClean="0"/>
              <a:t>Основные причины высокой инфляции в РФ:</a:t>
            </a:r>
          </a:p>
          <a:p>
            <a:r>
              <a:rPr lang="ru-RU" smtClean="0"/>
              <a:t>Покупка иностранной валюты Банком России;</a:t>
            </a:r>
          </a:p>
          <a:p>
            <a:r>
              <a:rPr lang="ru-RU" smtClean="0"/>
              <a:t>Рост тарифов естественных монополий (Газпром, РЖД, энергетические компании);</a:t>
            </a:r>
          </a:p>
          <a:p>
            <a:r>
              <a:rPr lang="ru-RU" smtClean="0"/>
              <a:t>Рост государственных расходов.</a:t>
            </a:r>
          </a:p>
          <a:p>
            <a:r>
              <a:rPr lang="ru-RU" smtClean="0"/>
              <a:t>Рост потребления экспортеров и чиновников ведет к росту цен на предметы первой необходимости для бедных, поскольку сырьевые ресурсы ограничены. Поэтому инфляция – это налог на бедных.</a:t>
            </a:r>
          </a:p>
          <a:p>
            <a:r>
              <a:rPr lang="ru-RU" smtClean="0"/>
              <a:t>Инфляция за неделю 30 августа-5 сентября: 0%, с начала года:  4,7%.</a:t>
            </a:r>
          </a:p>
          <a:p>
            <a:r>
              <a:rPr lang="ru-RU" smtClean="0"/>
              <a:t>Информация подготовлена на основе еженедельной регистрации потребительских цен на 62 вида важнейших товаров и услуг, которая осуществляется в 271 городе России, см. подробнее</a:t>
            </a:r>
          </a:p>
          <a:p>
            <a:r>
              <a:rPr lang="ru-RU" smtClean="0"/>
              <a:t>http://www.gks.ru/bgd/free/b04_03/IssWWW.exe/Stg/d02/191ozen7.htm </a:t>
            </a:r>
          </a:p>
          <a:p>
            <a:r>
              <a:rPr lang="ru-RU" smtClean="0"/>
              <a:t>Кризис доверия цифрам Росстата – как в 1991 году!</a:t>
            </a:r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r>
              <a:rPr lang="ru-RU" smtClean="0"/>
              <a:t>6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3. Причины высокой инфляции в России.</a:t>
            </a:r>
            <a:br>
              <a:rPr lang="ru-RU" smtClean="0"/>
            </a:br>
            <a:r>
              <a:rPr lang="ru-RU" smtClean="0"/>
              <a:t>Инфляция как налог на бедных</a:t>
            </a:r>
          </a:p>
          <a:p>
            <a:r>
              <a:rPr lang="ru-RU" smtClean="0"/>
              <a:t>Инфляция – это прирост индекса потребительских цен, который измеряется Росстатом за неделю, месяц и год.</a:t>
            </a:r>
          </a:p>
          <a:p>
            <a:r>
              <a:rPr lang="ru-RU" smtClean="0"/>
              <a:t>Основные причины высокой инфляции в РФ:</a:t>
            </a:r>
          </a:p>
          <a:p>
            <a:r>
              <a:rPr lang="ru-RU" smtClean="0"/>
              <a:t>Покупка иностранной валюты Банком России;</a:t>
            </a:r>
          </a:p>
          <a:p>
            <a:r>
              <a:rPr lang="ru-RU" smtClean="0"/>
              <a:t>Рост тарифов естественных монополий (Газпром, РЖД, энергетические компании);</a:t>
            </a:r>
          </a:p>
          <a:p>
            <a:r>
              <a:rPr lang="ru-RU" smtClean="0"/>
              <a:t>Рост государственных расходов.</a:t>
            </a:r>
          </a:p>
          <a:p>
            <a:r>
              <a:rPr lang="ru-RU" smtClean="0"/>
              <a:t>Рост потребления экспортеров и чиновников ведет к росту цен на предметы первой необходимости для бедных, поскольку сырьевые ресурсы ограничены. Поэтому инфляция – это налог на бедных.</a:t>
            </a:r>
          </a:p>
          <a:p>
            <a:r>
              <a:rPr lang="ru-RU" smtClean="0"/>
              <a:t>Инфляция за неделю 30 августа-5 сентября: 0%, с начала года:  4,7%.</a:t>
            </a:r>
          </a:p>
          <a:p>
            <a:r>
              <a:rPr lang="ru-RU" smtClean="0"/>
              <a:t>Информация подготовлена на основе еженедельной регистрации потребительских цен на 62 вида важнейших товаров и услуг, которая осуществляется в 271 городе России, см. подробнее</a:t>
            </a:r>
          </a:p>
          <a:p>
            <a:r>
              <a:rPr lang="ru-RU" smtClean="0"/>
              <a:t>http://www.gks.ru/bgd/free/b04_03/IssWWW.exe/Stg/d02/191ozen7.htm </a:t>
            </a:r>
          </a:p>
          <a:p>
            <a:r>
              <a:rPr lang="ru-RU" smtClean="0"/>
              <a:t>Кризис доверия цифрам Росстата – как в 1991 году!</a:t>
            </a:r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r>
              <a:rPr lang="ru-RU" smtClean="0"/>
              <a:t>6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48898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4. Цель политики сильного рубля</a:t>
            </a:r>
          </a:p>
          <a:p>
            <a:r>
              <a:rPr lang="ru-RU" smtClean="0"/>
              <a:t>Мотивация к труду и повышение жизненного уровня граждан</a:t>
            </a:r>
          </a:p>
          <a:p>
            <a:r>
              <a:rPr lang="ru-RU" smtClean="0"/>
              <a:t>Рядовым гражданам нужен сильный рубль потому, что он позволяет покупать больше товаров и услуг на каждый рубль, т.е., повышает их жизненный уровень и дает смысл работать.</a:t>
            </a:r>
          </a:p>
          <a:p>
            <a:r>
              <a:rPr lang="ru-RU" smtClean="0"/>
              <a:t>Предпринимателям нужен сильный рубль, чтобы развивать бизнес на основе долгосрочного планирования и бюджетирования. В стране с падающей валютой это невозможно. </a:t>
            </a:r>
          </a:p>
          <a:p>
            <a:r>
              <a:rPr lang="ru-RU" smtClean="0"/>
              <a:t>Примеры стран, выросших на растущей валюте: </a:t>
            </a:r>
          </a:p>
          <a:p>
            <a:r>
              <a:rPr lang="ru-RU" smtClean="0"/>
              <a:t>Япония – курс доллар/йена: 1949 г. = 360; 2011 г. = 80;</a:t>
            </a:r>
          </a:p>
          <a:p>
            <a:r>
              <a:rPr lang="ru-RU" smtClean="0"/>
              <a:t>Китай – курс доллар/юань: 2005 г. = 8,28; 2011 г. = 6,39.</a:t>
            </a:r>
          </a:p>
          <a:p>
            <a:r>
              <a:rPr lang="ru-RU" smtClean="0"/>
              <a:t>7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4. Цель политики сильного рубля</a:t>
            </a:r>
          </a:p>
          <a:p>
            <a:r>
              <a:rPr lang="ru-RU" smtClean="0"/>
              <a:t>Мотивация к труду и повышение жизненного уровня граждан</a:t>
            </a:r>
          </a:p>
          <a:p>
            <a:r>
              <a:rPr lang="ru-RU" smtClean="0"/>
              <a:t>Рядовым гражданам нужен сильный рубль потому, что он позволяет покупать больше товаров и услуг на каждый рубль, т.е., повышает их жизненный уровень и дает смысл работать.</a:t>
            </a:r>
          </a:p>
          <a:p>
            <a:r>
              <a:rPr lang="ru-RU" smtClean="0"/>
              <a:t>Предпринимателям нужен сильный рубль, чтобы развивать бизнес на основе долгосрочного планирования и бюджетирования. В стране с падающей валютой это невозможно. </a:t>
            </a:r>
          </a:p>
          <a:p>
            <a:r>
              <a:rPr lang="ru-RU" smtClean="0"/>
              <a:t>Примеры стран, выросших на растущей валюте: </a:t>
            </a:r>
          </a:p>
          <a:p>
            <a:r>
              <a:rPr lang="ru-RU" smtClean="0"/>
              <a:t>Япония – курс доллар/йена: 1949 г. = 360; 2011 г. = 80;</a:t>
            </a:r>
          </a:p>
          <a:p>
            <a:r>
              <a:rPr lang="ru-RU" smtClean="0"/>
              <a:t>Китай – курс доллар/юань: 2005 г. = 8,28; 2011 г. = 6,39.</a:t>
            </a:r>
          </a:p>
          <a:p>
            <a:r>
              <a:rPr lang="ru-RU" smtClean="0"/>
              <a:t>7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58344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5. Первичность сильного рубля по отношению к сильной экономике</a:t>
            </a:r>
          </a:p>
          <a:p>
            <a:r>
              <a:rPr lang="ru-RU" smtClean="0"/>
              <a:t>Сильная валюта мотивирует работников к труду, в результате которого они создают сильную экономику. При слабой валюте может быть только краткосрочный рост, основанный на грабительском экспорте национальных сырьевых ресурсов и зверской эксплуатации населения, но он заканчивается как только заканчивается дешевое сырье. Поэтому утверждение, что сильный рубль возможен только после создания сильной экономики, является ложным.</a:t>
            </a:r>
          </a:p>
          <a:p>
            <a:r>
              <a:rPr lang="ru-RU" smtClean="0"/>
              <a:t>Это подтверждается всем ходом развития России, например: </a:t>
            </a:r>
          </a:p>
          <a:p>
            <a:r>
              <a:rPr lang="ru-RU" smtClean="0"/>
              <a:t>в 2003-2008 годах рос рубль, росла и наша экономика; </a:t>
            </a:r>
          </a:p>
          <a:p>
            <a:r>
              <a:rPr lang="ru-RU" smtClean="0"/>
              <a:t>в конце 2008 – начале 2009 года курс рубля к доллару США снизился на 57%, при этом в 2008 году инфляция выросла до 13,3%, а в 2009 году индекс физического объема ВВП России снизился до 92,2%;</a:t>
            </a:r>
          </a:p>
          <a:p>
            <a:r>
              <a:rPr lang="ru-RU" smtClean="0"/>
              <a:t>с 2010 года рубль растет, но нестабильно, поэтому нестабилен и рост экономики. </a:t>
            </a:r>
          </a:p>
          <a:p>
            <a:endParaRPr lang="ru-RU" smtClean="0"/>
          </a:p>
          <a:p>
            <a:r>
              <a:rPr lang="ru-RU" smtClean="0"/>
              <a:t>8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5. Первичность сильного рубля по отношению к сильной экономике</a:t>
            </a:r>
          </a:p>
          <a:p>
            <a:r>
              <a:rPr lang="ru-RU" smtClean="0"/>
              <a:t>Сильная валюта мотивирует работников к труду, в результате которого они создают сильную экономику. При слабой валюте может быть только краткосрочный рост, основанный на грабительском экспорте национальных сырьевых ресурсов и зверской эксплуатации населения, но он заканчивается как только заканчивается дешевое сырье. Поэтому утверждение, что сильный рубль возможен только после создания сильной экономики, является ложным.</a:t>
            </a:r>
          </a:p>
          <a:p>
            <a:r>
              <a:rPr lang="ru-RU" smtClean="0"/>
              <a:t>Это подтверждается всем ходом развития России, например: </a:t>
            </a:r>
          </a:p>
          <a:p>
            <a:r>
              <a:rPr lang="ru-RU" smtClean="0"/>
              <a:t>в 2003-2008 годах рос рубль, росла и наша экономика; </a:t>
            </a:r>
          </a:p>
          <a:p>
            <a:r>
              <a:rPr lang="ru-RU" smtClean="0"/>
              <a:t>в конце 2008 – начале 2009 года курс рубля к доллару США снизился на 57%, при этом в 2008 году инфляция выросла до 13,3%, а в 2009 году индекс физического объема ВВП России снизился до 92,2%;</a:t>
            </a:r>
          </a:p>
          <a:p>
            <a:r>
              <a:rPr lang="ru-RU" smtClean="0"/>
              <a:t>с 2010 года рубль растет, но нестабильно, поэтому нестабилен и рост экономики. </a:t>
            </a:r>
          </a:p>
          <a:p>
            <a:endParaRPr lang="ru-RU" smtClean="0"/>
          </a:p>
          <a:p>
            <a:r>
              <a:rPr lang="ru-RU" smtClean="0"/>
              <a:t>8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56479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6. Конфликт сторонников сильного рубля и экспортеров по вопросу о курсе рубля</a:t>
            </a:r>
          </a:p>
          <a:p>
            <a:r>
              <a:rPr lang="ru-RU" smtClean="0"/>
              <a:t>Причина конфликта: цель экспортеров – ослабить курс рубля, чтобы увеличить доход от продажи их валютной выручки в ущерб гражданам России, а цель сторонников сильного рубля – укрепить рубль, чтобы повысить уровень жизни рядовых граждан в ущерб экспортерам-олигархам.</a:t>
            </a:r>
          </a:p>
          <a:p>
            <a:r>
              <a:rPr lang="ru-RU" smtClean="0"/>
              <a:t>Поскольку цели прямо противоположны, возникает конфликт интересов, который ведет к экономической и политической борьбе.</a:t>
            </a:r>
          </a:p>
          <a:p>
            <a:endParaRPr lang="ru-RU" smtClean="0"/>
          </a:p>
          <a:p>
            <a:endParaRPr lang="ru-RU" smtClean="0"/>
          </a:p>
          <a:p>
            <a:r>
              <a:rPr lang="ru-RU" smtClean="0"/>
              <a:t>9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6. Конфликт сторонников сильного рубля и экспортеров по вопросу о курсе рубля</a:t>
            </a:r>
          </a:p>
          <a:p>
            <a:r>
              <a:rPr lang="ru-RU" smtClean="0"/>
              <a:t>Причина конфликта: цель экспортеров – ослабить курс рубля, чтобы увеличить доход от продажи их валютной выручки в ущерб гражданам России, а цель сторонников сильного рубля – укрепить рубль, чтобы повысить уровень жизни рядовых граждан в ущерб экспортерам-олигархам.</a:t>
            </a:r>
          </a:p>
          <a:p>
            <a:r>
              <a:rPr lang="ru-RU" smtClean="0"/>
              <a:t>Поскольку цели прямо противоположны, возникает конфликт интересов, который ведет к экономической и политической борьбе.</a:t>
            </a:r>
          </a:p>
          <a:p>
            <a:endParaRPr lang="ru-RU" smtClean="0"/>
          </a:p>
          <a:p>
            <a:endParaRPr lang="ru-RU" smtClean="0"/>
          </a:p>
          <a:p>
            <a:r>
              <a:rPr lang="ru-RU" smtClean="0"/>
              <a:t>9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1917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C5669-E3CD-4443-9206-1198E5EE282A}" type="datetime1">
              <a:rPr lang="ru-RU" smtClean="0"/>
              <a:t>05.01.2016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30CEF-FFD1-48B9-8ED0-9FC73C7B3F8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1280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B38A3-8525-4D88-A2A1-7147A5524C75}" type="datetime1">
              <a:rPr lang="ru-RU" smtClean="0"/>
              <a:t>05.01.2016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30CEF-FFD1-48B9-8ED0-9FC73C7B3F8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8524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47E0E-900B-4786-BF12-9C4EC9202117}" type="datetime1">
              <a:rPr lang="ru-RU" smtClean="0"/>
              <a:t>05.01.2016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30CEF-FFD1-48B9-8ED0-9FC73C7B3F8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4398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D3C94-1A36-4155-AC7B-BF215C76DA23}" type="datetime1">
              <a:rPr lang="ru-RU" smtClean="0"/>
              <a:t>05.01.2016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30CEF-FFD1-48B9-8ED0-9FC73C7B3F8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6588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6A1E5-5F99-4887-B07B-3C28B158C4E1}" type="datetime1">
              <a:rPr lang="ru-RU" smtClean="0"/>
              <a:t>05.01.2016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30CEF-FFD1-48B9-8ED0-9FC73C7B3F8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055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67A31-F248-480B-A695-AC009A5B5839}" type="datetime1">
              <a:rPr lang="ru-RU" smtClean="0"/>
              <a:t>05.01.2016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30CEF-FFD1-48B9-8ED0-9FC73C7B3F8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685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3B1E5-8418-4F1C-9705-BF004D5B9C1B}" type="datetime1">
              <a:rPr lang="ru-RU" smtClean="0"/>
              <a:t>05.01.2016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30CEF-FFD1-48B9-8ED0-9FC73C7B3F8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1657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023BC-EFED-42E4-8F05-C815CAE7F8BC}" type="datetime1">
              <a:rPr lang="ru-RU" smtClean="0"/>
              <a:t>05.01.2016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30CEF-FFD1-48B9-8ED0-9FC73C7B3F8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6855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A3D0C-E8AF-467D-8EEA-BA8A6F03D5EC}" type="datetime1">
              <a:rPr lang="ru-RU" smtClean="0"/>
              <a:t>05.01.2016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30CEF-FFD1-48B9-8ED0-9FC73C7B3F8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2560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8CC1E-0ADB-43B5-AC78-781544D9E8CA}" type="datetime1">
              <a:rPr lang="ru-RU" smtClean="0"/>
              <a:t>05.01.2016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30CEF-FFD1-48B9-8ED0-9FC73C7B3F8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1942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FB59F-EEEB-4DA2-A4A1-157163490E26}" type="datetime1">
              <a:rPr lang="ru-RU" smtClean="0"/>
              <a:t>05.01.2016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30CEF-FFD1-48B9-8ED0-9FC73C7B3F8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2326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5EC60-D587-4EB3-8D06-42AAE55CB79A}" type="datetime1">
              <a:rPr lang="ru-RU" smtClean="0"/>
              <a:t>05.01.2016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330CEF-FFD1-48B9-8ED0-9FC73C7B3F8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7313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ommersant.ru/doc-y/1781003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base.garant.ru/183523/1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ks.ru/bgd/free/b04_03/IssWWW.exe/Stg/d02/191ozen7.htm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5517232"/>
            <a:ext cx="6336704" cy="864096"/>
          </a:xfrm>
        </p:spPr>
        <p:txBody>
          <a:bodyPr>
            <a:normAutofit/>
          </a:bodyPr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 i="1" dirty="0" smtClean="0">
                <a:solidFill>
                  <a:schemeClr val="tx1"/>
                </a:solidFill>
              </a:rPr>
              <a:t>РОО «Рубль», </a:t>
            </a:r>
            <a:r>
              <a:rPr lang="en-US" sz="2800" b="1" i="1" dirty="0" smtClean="0">
                <a:solidFill>
                  <a:schemeClr val="tx1"/>
                </a:solidFill>
              </a:rPr>
              <a:t>http://rooRuble.org</a:t>
            </a:r>
            <a:endParaRPr lang="ru-RU" sz="2800" b="1" i="1" dirty="0" smtClean="0">
              <a:solidFill>
                <a:schemeClr val="tx1"/>
              </a:solidFill>
            </a:endParaRPr>
          </a:p>
        </p:txBody>
      </p:sp>
      <p:sp>
        <p:nvSpPr>
          <p:cNvPr id="5" name="Rectangle 1"/>
          <p:cNvSpPr>
            <a:spLocks noGrp="1" noChangeArrowheads="1"/>
          </p:cNvSpPr>
          <p:nvPr>
            <p:ph type="ctrTitle"/>
          </p:nvPr>
        </p:nvSpPr>
        <p:spPr bwMode="auto">
          <a:xfrm>
            <a:off x="655092" y="1772816"/>
            <a:ext cx="7774632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norm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5400" b="1" dirty="0" smtClean="0">
                <a:solidFill>
                  <a:srgbClr val="003366"/>
                </a:solidFill>
              </a:rPr>
              <a:t>Сильный рубль – </a:t>
            </a:r>
            <a:br>
              <a:rPr lang="ru-RU" sz="5400" b="1" dirty="0" smtClean="0">
                <a:solidFill>
                  <a:srgbClr val="003366"/>
                </a:solidFill>
              </a:rPr>
            </a:br>
            <a:r>
              <a:rPr lang="ru-RU" sz="5400" b="1" dirty="0" smtClean="0">
                <a:solidFill>
                  <a:srgbClr val="003366"/>
                </a:solidFill>
              </a:rPr>
              <a:t>основа российской государственности </a:t>
            </a:r>
            <a:br>
              <a:rPr lang="ru-RU" sz="5400" b="1" dirty="0" smtClean="0">
                <a:solidFill>
                  <a:srgbClr val="003366"/>
                </a:solidFill>
              </a:rPr>
            </a:br>
            <a:r>
              <a:rPr lang="ru-RU" sz="5400" b="1" dirty="0" smtClean="0">
                <a:solidFill>
                  <a:srgbClr val="003366"/>
                </a:solidFill>
              </a:rPr>
              <a:t>и экономики</a:t>
            </a:r>
            <a:endParaRPr lang="ru-RU" sz="5400" b="1" dirty="0">
              <a:solidFill>
                <a:srgbClr val="000066"/>
              </a:solidFill>
              <a:latin typeface="Arial Black" pitchFamily="32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6304" y="476672"/>
            <a:ext cx="1872208" cy="93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937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3366"/>
                </a:solidFill>
              </a:rPr>
              <a:t>6.1. Пример экономической борьбы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936104"/>
          </a:xfrm>
        </p:spPr>
        <p:txBody>
          <a:bodyPr>
            <a:noAutofit/>
          </a:bodyPr>
          <a:lstStyle/>
          <a:p>
            <a:pPr marL="0" indent="0" algn="just">
              <a:spcBef>
                <a:spcPts val="800"/>
              </a:spcBef>
              <a:buNone/>
            </a:pPr>
            <a:r>
              <a:rPr lang="ru-RU" sz="2000" dirty="0" smtClean="0">
                <a:latin typeface="Calibri" pitchFamily="32" charset="0"/>
              </a:rPr>
              <a:t>В 2011 году Банк России активно покупал иностранную валюту, чем переломил тенденцию рубля к укреплению, см. г</a:t>
            </a:r>
            <a:r>
              <a:rPr lang="ru-RU" sz="2000" dirty="0" smtClean="0"/>
              <a:t>рафик: Коммерсантъ, 24.09.2011, </a:t>
            </a:r>
            <a:r>
              <a:rPr lang="en-US" sz="2000" dirty="0" smtClean="0">
                <a:hlinkClick r:id="rId3"/>
              </a:rPr>
              <a:t>http</a:t>
            </a:r>
            <a:r>
              <a:rPr lang="en-US" sz="2000" dirty="0">
                <a:hlinkClick r:id="rId3"/>
              </a:rPr>
              <a:t>://</a:t>
            </a:r>
            <a:r>
              <a:rPr lang="en-US" sz="2000" dirty="0" smtClean="0">
                <a:hlinkClick r:id="rId3"/>
              </a:rPr>
              <a:t>www.kommersant.ru/doc-y/1781003</a:t>
            </a:r>
            <a:r>
              <a:rPr lang="ru-RU" sz="2000" dirty="0" smtClean="0"/>
              <a:t> </a:t>
            </a:r>
            <a:endParaRPr lang="ru-RU" sz="2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219323"/>
            <a:ext cx="7457081" cy="4256401"/>
          </a:xfrm>
          <a:prstGeom prst="rect">
            <a:avLst/>
          </a:prstGeom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8420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s4922.vkontakte.ru/u95636526/-14/x_c08ef35f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454108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7832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3366"/>
                </a:solidFill>
              </a:rPr>
              <a:t>6.2. Пример политической борьбы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</p:spPr>
        <p:txBody>
          <a:bodyPr>
            <a:normAutofit fontScale="40000" lnSpcReduction="20000"/>
          </a:bodyPr>
          <a:lstStyle/>
          <a:p>
            <a:pPr marL="0" indent="0" algn="just">
              <a:spcBef>
                <a:spcPts val="800"/>
              </a:spcBef>
              <a:buNone/>
            </a:pPr>
            <a:r>
              <a:rPr lang="ru-RU" sz="5300" b="1" dirty="0" smtClean="0">
                <a:latin typeface="Calibri" pitchFamily="32" charset="0"/>
              </a:rPr>
              <a:t>Федеральный закон №95-ФЗ «</a:t>
            </a:r>
            <a:r>
              <a:rPr lang="ru-RU" sz="5300" b="1" dirty="0" smtClean="0">
                <a:latin typeface="Calibri" pitchFamily="32" charset="0"/>
                <a:hlinkClick r:id="rId3"/>
              </a:rPr>
              <a:t>О политических партиях</a:t>
            </a:r>
            <a:r>
              <a:rPr lang="ru-RU" sz="5300" b="1" dirty="0" smtClean="0">
                <a:latin typeface="Calibri" pitchFamily="32" charset="0"/>
              </a:rPr>
              <a:t>» (2001 г.)</a:t>
            </a:r>
          </a:p>
          <a:p>
            <a:pPr marL="0" indent="0" algn="just">
              <a:spcBef>
                <a:spcPts val="800"/>
              </a:spcBef>
              <a:buNone/>
            </a:pPr>
            <a:r>
              <a:rPr lang="ru-RU" sz="5300" dirty="0" smtClean="0"/>
              <a:t>Статья </a:t>
            </a:r>
            <a:r>
              <a:rPr lang="ru-RU" sz="5300" dirty="0"/>
              <a:t>9. Ограничения на создание и деятельность политических партий</a:t>
            </a:r>
            <a:endParaRPr lang="ru-RU" sz="5300" dirty="0" smtClean="0">
              <a:latin typeface="Calibri" pitchFamily="32" charset="0"/>
            </a:endParaRPr>
          </a:p>
          <a:p>
            <a:pPr marL="0" indent="0" algn="just">
              <a:spcBef>
                <a:spcPts val="800"/>
              </a:spcBef>
              <a:buNone/>
            </a:pPr>
            <a:r>
              <a:rPr lang="ru-RU" sz="5300" dirty="0" smtClean="0">
                <a:latin typeface="Calibri" pitchFamily="32" charset="0"/>
              </a:rPr>
              <a:t>«</a:t>
            </a:r>
            <a:r>
              <a:rPr lang="ru-RU" sz="5300" i="1" dirty="0" smtClean="0">
                <a:latin typeface="Calibri" pitchFamily="32" charset="0"/>
              </a:rPr>
              <a:t>3</a:t>
            </a:r>
            <a:r>
              <a:rPr lang="ru-RU" sz="5300" i="1" dirty="0">
                <a:latin typeface="Calibri" pitchFamily="32" charset="0"/>
              </a:rPr>
              <a:t>. Не допускается создание политических партий по признакам профессиональной, расовой, национальной или религиозной </a:t>
            </a:r>
            <a:r>
              <a:rPr lang="ru-RU" sz="5300" i="1" dirty="0" smtClean="0">
                <a:latin typeface="Calibri" pitchFamily="32" charset="0"/>
              </a:rPr>
              <a:t>принадлежности.</a:t>
            </a:r>
          </a:p>
          <a:p>
            <a:pPr marL="0" indent="0" algn="just">
              <a:spcBef>
                <a:spcPts val="800"/>
              </a:spcBef>
              <a:buNone/>
            </a:pPr>
            <a:r>
              <a:rPr lang="ru-RU" sz="5300" i="1" dirty="0" smtClean="0">
                <a:latin typeface="Calibri" pitchFamily="32" charset="0"/>
              </a:rPr>
              <a:t>Под </a:t>
            </a:r>
            <a:r>
              <a:rPr lang="ru-RU" sz="5300" i="1" dirty="0">
                <a:latin typeface="Calibri" pitchFamily="32" charset="0"/>
              </a:rPr>
              <a:t>признаками профессиональной, расовой, национальной или религиозной принадлежности в настоящем Федеральном законе понимается </a:t>
            </a:r>
            <a:r>
              <a:rPr lang="ru-RU" sz="5300" b="1" i="1" dirty="0">
                <a:latin typeface="Calibri" pitchFamily="32" charset="0"/>
              </a:rPr>
              <a:t>указание в уставе и программе политической партии целей защиты</a:t>
            </a:r>
            <a:r>
              <a:rPr lang="ru-RU" sz="5300" i="1" dirty="0">
                <a:latin typeface="Calibri" pitchFamily="32" charset="0"/>
              </a:rPr>
              <a:t> профессиональных, расовых, </a:t>
            </a:r>
            <a:r>
              <a:rPr lang="ru-RU" sz="5300" b="1" i="1" dirty="0">
                <a:latin typeface="Calibri" pitchFamily="32" charset="0"/>
              </a:rPr>
              <a:t>национальных </a:t>
            </a:r>
            <a:r>
              <a:rPr lang="ru-RU" sz="5300" i="1" dirty="0">
                <a:latin typeface="Calibri" pitchFamily="32" charset="0"/>
              </a:rPr>
              <a:t>или религиозных </a:t>
            </a:r>
            <a:r>
              <a:rPr lang="ru-RU" sz="5300" b="1" i="1" dirty="0">
                <a:latin typeface="Calibri" pitchFamily="32" charset="0"/>
              </a:rPr>
              <a:t>интересов</a:t>
            </a:r>
            <a:r>
              <a:rPr lang="ru-RU" sz="5300" i="1" dirty="0">
                <a:latin typeface="Calibri" pitchFamily="32" charset="0"/>
              </a:rPr>
              <a:t>, а также отражение указанных целей в наименовании политической партии.</a:t>
            </a:r>
          </a:p>
          <a:p>
            <a:pPr marL="0" indent="0" algn="just">
              <a:spcBef>
                <a:spcPts val="800"/>
              </a:spcBef>
              <a:buNone/>
            </a:pPr>
            <a:r>
              <a:rPr lang="ru-RU" sz="5300" i="1" dirty="0" smtClean="0">
                <a:latin typeface="Calibri" pitchFamily="32" charset="0"/>
              </a:rPr>
              <a:t>Политическая </a:t>
            </a:r>
            <a:r>
              <a:rPr lang="ru-RU" sz="5300" i="1" dirty="0">
                <a:latin typeface="Calibri" pitchFamily="32" charset="0"/>
              </a:rPr>
              <a:t>партия не должна состоять из лиц одной </a:t>
            </a:r>
            <a:r>
              <a:rPr lang="ru-RU" sz="5300" i="1" dirty="0" smtClean="0">
                <a:latin typeface="Calibri" pitchFamily="32" charset="0"/>
              </a:rPr>
              <a:t>профессии</a:t>
            </a:r>
            <a:r>
              <a:rPr lang="ru-RU" sz="5300" dirty="0" smtClean="0">
                <a:latin typeface="Calibri" pitchFamily="32" charset="0"/>
              </a:rPr>
              <a:t>».</a:t>
            </a:r>
          </a:p>
          <a:p>
            <a:pPr marL="0" indent="0" algn="just">
              <a:spcBef>
                <a:spcPts val="800"/>
              </a:spcBef>
              <a:buNone/>
            </a:pPr>
            <a:r>
              <a:rPr lang="ru-RU" sz="5300" dirty="0" smtClean="0">
                <a:latin typeface="Calibri" pitchFamily="32" charset="0"/>
              </a:rPr>
              <a:t>Поэтому зарегистрировать партию сильного рубля как национального интереса невозможно, а все 7 зарегистрированных партий в России – это не партии наших национальных интересов, </a:t>
            </a:r>
            <a:r>
              <a:rPr lang="ru-RU" sz="5300" dirty="0">
                <a:latin typeface="Calibri" pitchFamily="32" charset="0"/>
              </a:rPr>
              <a:t>а</a:t>
            </a:r>
            <a:r>
              <a:rPr lang="ru-RU" sz="5300" dirty="0" smtClean="0">
                <a:latin typeface="Calibri" pitchFamily="32" charset="0"/>
              </a:rPr>
              <a:t> партии экспортеров, партии доллара.</a:t>
            </a:r>
            <a:endParaRPr lang="en-US" sz="5300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6752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0"/>
            <a:ext cx="6480720" cy="8935770"/>
          </a:xfrm>
          <a:prstGeom prst="rect">
            <a:avLst/>
          </a:prstGeom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5513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3366"/>
                </a:solidFill>
              </a:rPr>
              <a:t>7</a:t>
            </a:r>
            <a:r>
              <a:rPr lang="ru-RU" sz="3600" b="1" dirty="0">
                <a:solidFill>
                  <a:srgbClr val="003366"/>
                </a:solidFill>
              </a:rPr>
              <a:t>. Как </a:t>
            </a:r>
            <a:r>
              <a:rPr lang="ru-RU" sz="3600" b="1" dirty="0" smtClean="0">
                <a:solidFill>
                  <a:srgbClr val="003366"/>
                </a:solidFill>
              </a:rPr>
              <a:t>Сталин </a:t>
            </a:r>
            <a:r>
              <a:rPr lang="ru-RU" sz="3600" b="1" dirty="0">
                <a:solidFill>
                  <a:srgbClr val="003366"/>
                </a:solidFill>
              </a:rPr>
              <a:t>боролся за сильный </a:t>
            </a:r>
            <a:r>
              <a:rPr lang="ru-RU" sz="3600" b="1" dirty="0" smtClean="0">
                <a:solidFill>
                  <a:srgbClr val="003366"/>
                </a:solidFill>
              </a:rPr>
              <a:t>рубль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112568"/>
          </a:xfrm>
        </p:spPr>
        <p:txBody>
          <a:bodyPr>
            <a:normAutofit fontScale="47500" lnSpcReduction="20000"/>
          </a:bodyPr>
          <a:lstStyle/>
          <a:p>
            <a:pPr marL="0" indent="0" algn="ctr">
              <a:spcBef>
                <a:spcPts val="800"/>
              </a:spcBef>
              <a:buNone/>
            </a:pPr>
            <a:r>
              <a:rPr lang="ru-RU" sz="5100" b="1" dirty="0" smtClean="0">
                <a:latin typeface="Calibri" pitchFamily="32" charset="0"/>
              </a:rPr>
              <a:t>Судьба руководителей </a:t>
            </a:r>
            <a:r>
              <a:rPr lang="ru-RU" sz="5100" b="1" dirty="0" err="1" smtClean="0">
                <a:latin typeface="Calibri" pitchFamily="32" charset="0"/>
              </a:rPr>
              <a:t>центробанка</a:t>
            </a:r>
            <a:r>
              <a:rPr lang="ru-RU" sz="5100" b="1" dirty="0">
                <a:latin typeface="Calibri" pitchFamily="32" charset="0"/>
              </a:rPr>
              <a:t> </a:t>
            </a:r>
            <a:r>
              <a:rPr lang="ru-RU" sz="5100" b="1" dirty="0" smtClean="0">
                <a:latin typeface="Calibri" pitchFamily="32" charset="0"/>
              </a:rPr>
              <a:t>в 1917-1941 годах:</a:t>
            </a:r>
          </a:p>
          <a:p>
            <a:pPr marL="0" indent="0" algn="just">
              <a:spcBef>
                <a:spcPts val="800"/>
              </a:spcBef>
              <a:buNone/>
            </a:pPr>
            <a:r>
              <a:rPr lang="ru-RU" sz="4000" dirty="0">
                <a:latin typeface="Calibri" pitchFamily="32" charset="0"/>
              </a:rPr>
              <a:t>1. </a:t>
            </a:r>
            <a:r>
              <a:rPr lang="ru-RU" sz="4000" b="1" dirty="0" err="1">
                <a:latin typeface="Calibri" pitchFamily="32" charset="0"/>
              </a:rPr>
              <a:t>Пестковский</a:t>
            </a:r>
            <a:r>
              <a:rPr lang="ru-RU" sz="4000" b="1" dirty="0">
                <a:latin typeface="Calibri" pitchFamily="32" charset="0"/>
              </a:rPr>
              <a:t> </a:t>
            </a:r>
            <a:r>
              <a:rPr lang="ru-RU" sz="4000" b="1" dirty="0" smtClean="0">
                <a:latin typeface="Calibri" pitchFamily="32" charset="0"/>
              </a:rPr>
              <a:t>С.С. 1917 </a:t>
            </a:r>
            <a:r>
              <a:rPr lang="ru-RU" sz="4000" b="1" dirty="0">
                <a:latin typeface="Calibri" pitchFamily="32" charset="0"/>
              </a:rPr>
              <a:t>г. </a:t>
            </a:r>
            <a:r>
              <a:rPr lang="ru-RU" sz="4000" b="1" dirty="0" smtClean="0">
                <a:latin typeface="Calibri" pitchFamily="32" charset="0"/>
              </a:rPr>
              <a:t> Расстрелян в 1937 г.</a:t>
            </a:r>
            <a:endParaRPr lang="ru-RU" sz="4000" b="1" dirty="0">
              <a:latin typeface="Calibri" pitchFamily="32" charset="0"/>
            </a:endParaRPr>
          </a:p>
          <a:p>
            <a:pPr marL="0" indent="0" algn="just">
              <a:spcBef>
                <a:spcPts val="800"/>
              </a:spcBef>
              <a:buNone/>
            </a:pPr>
            <a:r>
              <a:rPr lang="ru-RU" sz="4000" dirty="0">
                <a:latin typeface="Calibri" pitchFamily="32" charset="0"/>
              </a:rPr>
              <a:t>2. </a:t>
            </a:r>
            <a:r>
              <a:rPr lang="ru-RU" sz="4000" b="1" dirty="0">
                <a:latin typeface="Calibri" pitchFamily="32" charset="0"/>
              </a:rPr>
              <a:t>Оболенский В.В. 1917 г.  </a:t>
            </a:r>
            <a:r>
              <a:rPr lang="ru-RU" sz="4000" b="1" dirty="0" smtClean="0">
                <a:latin typeface="Calibri" pitchFamily="32" charset="0"/>
              </a:rPr>
              <a:t>Расстрелян в 1938 г.</a:t>
            </a:r>
            <a:endParaRPr lang="ru-RU" sz="4000" b="1" dirty="0">
              <a:latin typeface="Calibri" pitchFamily="32" charset="0"/>
            </a:endParaRPr>
          </a:p>
          <a:p>
            <a:pPr marL="0" indent="0" algn="just">
              <a:spcBef>
                <a:spcPts val="800"/>
              </a:spcBef>
              <a:buNone/>
            </a:pPr>
            <a:r>
              <a:rPr lang="ru-RU" sz="4000" dirty="0" smtClean="0">
                <a:latin typeface="Calibri" pitchFamily="32" charset="0"/>
              </a:rPr>
              <a:t>3</a:t>
            </a:r>
            <a:r>
              <a:rPr lang="ru-RU" sz="4000" dirty="0">
                <a:latin typeface="Calibri" pitchFamily="32" charset="0"/>
              </a:rPr>
              <a:t>. </a:t>
            </a:r>
            <a:r>
              <a:rPr lang="ru-RU" sz="4000" b="1" dirty="0">
                <a:latin typeface="Calibri" pitchFamily="32" charset="0"/>
              </a:rPr>
              <a:t>Пятаков Г.Л. </a:t>
            </a:r>
            <a:r>
              <a:rPr lang="ru-RU" sz="4000" b="1" dirty="0" smtClean="0">
                <a:latin typeface="Calibri" pitchFamily="32" charset="0"/>
              </a:rPr>
              <a:t>1917-1918 гг., </a:t>
            </a:r>
            <a:r>
              <a:rPr lang="ru-RU" sz="4000" b="1" dirty="0">
                <a:latin typeface="Calibri" pitchFamily="32" charset="0"/>
              </a:rPr>
              <a:t>1929-1930 гг. </a:t>
            </a:r>
            <a:r>
              <a:rPr lang="ru-RU" sz="4000" b="1" dirty="0" smtClean="0">
                <a:latin typeface="Calibri" pitchFamily="32" charset="0"/>
              </a:rPr>
              <a:t>Расстрелян в 1937 г.</a:t>
            </a:r>
            <a:endParaRPr lang="ru-RU" sz="4000" b="1" dirty="0">
              <a:latin typeface="Calibri" pitchFamily="32" charset="0"/>
            </a:endParaRPr>
          </a:p>
          <a:p>
            <a:pPr marL="0" indent="0" algn="just">
              <a:spcBef>
                <a:spcPts val="800"/>
              </a:spcBef>
              <a:buNone/>
            </a:pPr>
            <a:r>
              <a:rPr lang="ru-RU" sz="4000" dirty="0">
                <a:latin typeface="Calibri" pitchFamily="32" charset="0"/>
              </a:rPr>
              <a:t>4. </a:t>
            </a:r>
            <a:r>
              <a:rPr lang="ru-RU" sz="4000" dirty="0" err="1">
                <a:latin typeface="Calibri" pitchFamily="32" charset="0"/>
              </a:rPr>
              <a:t>Спунде</a:t>
            </a:r>
            <a:r>
              <a:rPr lang="ru-RU" sz="4000" dirty="0">
                <a:latin typeface="Calibri" pitchFamily="32" charset="0"/>
              </a:rPr>
              <a:t> </a:t>
            </a:r>
            <a:r>
              <a:rPr lang="ru-RU" sz="4000" dirty="0" smtClean="0">
                <a:latin typeface="Calibri" pitchFamily="32" charset="0"/>
              </a:rPr>
              <a:t>А.П. 1918 </a:t>
            </a:r>
            <a:r>
              <a:rPr lang="ru-RU" sz="4000" dirty="0">
                <a:latin typeface="Calibri" pitchFamily="32" charset="0"/>
              </a:rPr>
              <a:t>г</a:t>
            </a:r>
            <a:r>
              <a:rPr lang="ru-RU" sz="4000" dirty="0" smtClean="0">
                <a:latin typeface="Calibri" pitchFamily="32" charset="0"/>
              </a:rPr>
              <a:t>. Умер в 1962 г.</a:t>
            </a:r>
            <a:endParaRPr lang="ru-RU" sz="4000" dirty="0">
              <a:latin typeface="Calibri" pitchFamily="32" charset="0"/>
            </a:endParaRPr>
          </a:p>
          <a:p>
            <a:pPr marL="0" indent="0" algn="just">
              <a:spcBef>
                <a:spcPts val="800"/>
              </a:spcBef>
              <a:buNone/>
            </a:pPr>
            <a:r>
              <a:rPr lang="ru-RU" sz="4000" dirty="0">
                <a:latin typeface="Calibri" pitchFamily="32" charset="0"/>
              </a:rPr>
              <a:t>5. Попов </a:t>
            </a:r>
            <a:r>
              <a:rPr lang="ru-RU" sz="4000" dirty="0" smtClean="0">
                <a:latin typeface="Calibri" pitchFamily="32" charset="0"/>
              </a:rPr>
              <a:t>Т.И. 1918 </a:t>
            </a:r>
            <a:r>
              <a:rPr lang="ru-RU" sz="4000" dirty="0">
                <a:latin typeface="Calibri" pitchFamily="32" charset="0"/>
              </a:rPr>
              <a:t>г</a:t>
            </a:r>
            <a:r>
              <a:rPr lang="ru-RU" sz="4000" dirty="0" smtClean="0">
                <a:latin typeface="Calibri" pitchFamily="32" charset="0"/>
              </a:rPr>
              <a:t>. Погиб в 1919 г. </a:t>
            </a:r>
            <a:endParaRPr lang="ru-RU" sz="4000" dirty="0">
              <a:latin typeface="Calibri" pitchFamily="32" charset="0"/>
            </a:endParaRPr>
          </a:p>
          <a:p>
            <a:pPr marL="0" indent="0" algn="just">
              <a:spcBef>
                <a:spcPts val="800"/>
              </a:spcBef>
              <a:buNone/>
            </a:pPr>
            <a:r>
              <a:rPr lang="ru-RU" sz="4000" dirty="0">
                <a:latin typeface="Calibri" pitchFamily="32" charset="0"/>
              </a:rPr>
              <a:t>6. </a:t>
            </a:r>
            <a:r>
              <a:rPr lang="ru-RU" sz="4000" b="1" dirty="0">
                <a:latin typeface="Calibri" pitchFamily="32" charset="0"/>
              </a:rPr>
              <a:t>Ганецкий </a:t>
            </a:r>
            <a:r>
              <a:rPr lang="ru-RU" sz="4000" b="1" dirty="0" smtClean="0">
                <a:latin typeface="Calibri" pitchFamily="32" charset="0"/>
              </a:rPr>
              <a:t>Я.С. 1918–1920 </a:t>
            </a:r>
            <a:r>
              <a:rPr lang="ru-RU" sz="4000" b="1" dirty="0">
                <a:latin typeface="Calibri" pitchFamily="32" charset="0"/>
              </a:rPr>
              <a:t>гг</a:t>
            </a:r>
            <a:r>
              <a:rPr lang="ru-RU" sz="4000" b="1" dirty="0" smtClean="0">
                <a:latin typeface="Calibri" pitchFamily="32" charset="0"/>
              </a:rPr>
              <a:t>. Расстрелян в 1937 г. </a:t>
            </a:r>
            <a:endParaRPr lang="ru-RU" sz="4000" b="1" dirty="0">
              <a:latin typeface="Calibri" pitchFamily="32" charset="0"/>
            </a:endParaRPr>
          </a:p>
          <a:p>
            <a:pPr marL="0" indent="0" algn="just">
              <a:spcBef>
                <a:spcPts val="800"/>
              </a:spcBef>
              <a:buNone/>
            </a:pPr>
            <a:r>
              <a:rPr lang="ru-RU" sz="4000" dirty="0" smtClean="0">
                <a:latin typeface="Calibri" pitchFamily="32" charset="0"/>
              </a:rPr>
              <a:t>7. </a:t>
            </a:r>
            <a:r>
              <a:rPr lang="ru-RU" sz="4000" dirty="0" err="1">
                <a:latin typeface="Calibri" pitchFamily="32" charset="0"/>
              </a:rPr>
              <a:t>Шейнман</a:t>
            </a:r>
            <a:r>
              <a:rPr lang="ru-RU" sz="4000" dirty="0">
                <a:latin typeface="Calibri" pitchFamily="32" charset="0"/>
              </a:rPr>
              <a:t> </a:t>
            </a:r>
            <a:r>
              <a:rPr lang="ru-RU" sz="4000" dirty="0" smtClean="0">
                <a:latin typeface="Calibri" pitchFamily="32" charset="0"/>
              </a:rPr>
              <a:t>А.Л. 1921-1924 </a:t>
            </a:r>
            <a:r>
              <a:rPr lang="ru-RU" sz="4000" dirty="0">
                <a:latin typeface="Calibri" pitchFamily="32" charset="0"/>
              </a:rPr>
              <a:t>гг., 1926-1929 гг</a:t>
            </a:r>
            <a:r>
              <a:rPr lang="ru-RU" sz="4000" dirty="0" smtClean="0">
                <a:latin typeface="Calibri" pitchFamily="32" charset="0"/>
              </a:rPr>
              <a:t>. Бежал за рубеж, умер в 1944 г.</a:t>
            </a:r>
            <a:endParaRPr lang="ru-RU" sz="4000" dirty="0">
              <a:latin typeface="Calibri" pitchFamily="32" charset="0"/>
            </a:endParaRPr>
          </a:p>
          <a:p>
            <a:pPr marL="0" indent="0" algn="just">
              <a:spcBef>
                <a:spcPts val="800"/>
              </a:spcBef>
              <a:buNone/>
            </a:pPr>
            <a:r>
              <a:rPr lang="ru-RU" sz="4000" dirty="0" smtClean="0">
                <a:latin typeface="Calibri" pitchFamily="32" charset="0"/>
              </a:rPr>
              <a:t>8. </a:t>
            </a:r>
            <a:r>
              <a:rPr lang="ru-RU" sz="4000" b="1" dirty="0">
                <a:latin typeface="Calibri" pitchFamily="32" charset="0"/>
              </a:rPr>
              <a:t>Туманов </a:t>
            </a:r>
            <a:r>
              <a:rPr lang="ru-RU" sz="4000" b="1" dirty="0" smtClean="0">
                <a:latin typeface="Calibri" pitchFamily="32" charset="0"/>
              </a:rPr>
              <a:t>Н.Г. 1924-1926 </a:t>
            </a:r>
            <a:r>
              <a:rPr lang="ru-RU" sz="4000" b="1" dirty="0">
                <a:latin typeface="Calibri" pitchFamily="32" charset="0"/>
              </a:rPr>
              <a:t>гг. </a:t>
            </a:r>
            <a:r>
              <a:rPr lang="ru-RU" sz="4000" b="1" dirty="0" smtClean="0">
                <a:latin typeface="Calibri" pitchFamily="32" charset="0"/>
              </a:rPr>
              <a:t>Расстрелян в 1936 г.</a:t>
            </a:r>
            <a:endParaRPr lang="ru-RU" sz="4000" b="1" dirty="0">
              <a:latin typeface="Calibri" pitchFamily="32" charset="0"/>
            </a:endParaRPr>
          </a:p>
          <a:p>
            <a:pPr marL="0" indent="0" algn="just">
              <a:spcBef>
                <a:spcPts val="800"/>
              </a:spcBef>
              <a:buNone/>
            </a:pPr>
            <a:r>
              <a:rPr lang="ru-RU" sz="4000" dirty="0" smtClean="0">
                <a:latin typeface="Calibri" pitchFamily="32" charset="0"/>
              </a:rPr>
              <a:t>9. </a:t>
            </a:r>
            <a:r>
              <a:rPr lang="ru-RU" sz="4000" b="1" dirty="0" err="1" smtClean="0">
                <a:latin typeface="Calibri" pitchFamily="32" charset="0"/>
              </a:rPr>
              <a:t>Калманович</a:t>
            </a:r>
            <a:r>
              <a:rPr lang="ru-RU" sz="4000" b="1" dirty="0" smtClean="0">
                <a:latin typeface="Calibri" pitchFamily="32" charset="0"/>
              </a:rPr>
              <a:t> М.И. 1930-1934 </a:t>
            </a:r>
            <a:r>
              <a:rPr lang="ru-RU" sz="4000" b="1" dirty="0">
                <a:latin typeface="Calibri" pitchFamily="32" charset="0"/>
              </a:rPr>
              <a:t>гг</a:t>
            </a:r>
            <a:r>
              <a:rPr lang="ru-RU" sz="4000" b="1" dirty="0" smtClean="0">
                <a:latin typeface="Calibri" pitchFamily="32" charset="0"/>
              </a:rPr>
              <a:t>. Расстрелян в 1937 г. </a:t>
            </a:r>
            <a:endParaRPr lang="ru-RU" sz="4000" b="1" dirty="0">
              <a:latin typeface="Calibri" pitchFamily="32" charset="0"/>
            </a:endParaRPr>
          </a:p>
          <a:p>
            <a:pPr marL="0" indent="0" algn="just">
              <a:spcBef>
                <a:spcPts val="800"/>
              </a:spcBef>
              <a:buNone/>
            </a:pPr>
            <a:r>
              <a:rPr lang="ru-RU" sz="4000" dirty="0" smtClean="0">
                <a:latin typeface="Calibri" pitchFamily="32" charset="0"/>
              </a:rPr>
              <a:t>10. </a:t>
            </a:r>
            <a:r>
              <a:rPr lang="ru-RU" sz="4000" b="1" dirty="0" err="1">
                <a:latin typeface="Calibri" pitchFamily="32" charset="0"/>
              </a:rPr>
              <a:t>Марьясин</a:t>
            </a:r>
            <a:r>
              <a:rPr lang="ru-RU" sz="4000" b="1" dirty="0">
                <a:latin typeface="Calibri" pitchFamily="32" charset="0"/>
              </a:rPr>
              <a:t> </a:t>
            </a:r>
            <a:r>
              <a:rPr lang="ru-RU" sz="4000" b="1" dirty="0" smtClean="0">
                <a:latin typeface="Calibri" pitchFamily="32" charset="0"/>
              </a:rPr>
              <a:t>Л.Е. 1934-1936 </a:t>
            </a:r>
            <a:r>
              <a:rPr lang="ru-RU" sz="4000" b="1" dirty="0">
                <a:latin typeface="Calibri" pitchFamily="32" charset="0"/>
              </a:rPr>
              <a:t>гг</a:t>
            </a:r>
            <a:r>
              <a:rPr lang="ru-RU" sz="4000" b="1" dirty="0" smtClean="0">
                <a:latin typeface="Calibri" pitchFamily="32" charset="0"/>
              </a:rPr>
              <a:t>. Расстрелян в 1938 г. </a:t>
            </a:r>
            <a:endParaRPr lang="ru-RU" sz="4000" b="1" dirty="0">
              <a:latin typeface="Calibri" pitchFamily="32" charset="0"/>
            </a:endParaRPr>
          </a:p>
          <a:p>
            <a:pPr marL="0" indent="0" algn="just">
              <a:spcBef>
                <a:spcPts val="800"/>
              </a:spcBef>
              <a:buNone/>
            </a:pPr>
            <a:r>
              <a:rPr lang="ru-RU" sz="4000" dirty="0" smtClean="0">
                <a:latin typeface="Calibri" pitchFamily="32" charset="0"/>
              </a:rPr>
              <a:t>11. </a:t>
            </a:r>
            <a:r>
              <a:rPr lang="ru-RU" sz="4000" b="1" dirty="0">
                <a:latin typeface="Calibri" pitchFamily="32" charset="0"/>
              </a:rPr>
              <a:t>Кругликов </a:t>
            </a:r>
            <a:r>
              <a:rPr lang="ru-RU" sz="4000" b="1" dirty="0" smtClean="0">
                <a:latin typeface="Calibri" pitchFamily="32" charset="0"/>
              </a:rPr>
              <a:t>С.Л. 1936-1937 </a:t>
            </a:r>
            <a:r>
              <a:rPr lang="ru-RU" sz="4000" b="1" dirty="0">
                <a:latin typeface="Calibri" pitchFamily="32" charset="0"/>
              </a:rPr>
              <a:t>гг</a:t>
            </a:r>
            <a:r>
              <a:rPr lang="ru-RU" sz="4000" b="1" dirty="0" smtClean="0">
                <a:latin typeface="Calibri" pitchFamily="32" charset="0"/>
              </a:rPr>
              <a:t>. Расстрелян в 1938 г. </a:t>
            </a:r>
            <a:endParaRPr lang="ru-RU" sz="4000" b="1" dirty="0">
              <a:latin typeface="Calibri" pitchFamily="32" charset="0"/>
            </a:endParaRPr>
          </a:p>
          <a:p>
            <a:pPr marL="0" indent="0" algn="just">
              <a:spcBef>
                <a:spcPts val="800"/>
              </a:spcBef>
              <a:buNone/>
            </a:pPr>
            <a:r>
              <a:rPr lang="ru-RU" sz="4000" dirty="0" smtClean="0">
                <a:latin typeface="Calibri" pitchFamily="32" charset="0"/>
              </a:rPr>
              <a:t>12. </a:t>
            </a:r>
            <a:r>
              <a:rPr lang="ru-RU" sz="4000" b="1" dirty="0" err="1">
                <a:latin typeface="Calibri" pitchFamily="32" charset="0"/>
              </a:rPr>
              <a:t>Гричманов</a:t>
            </a:r>
            <a:r>
              <a:rPr lang="ru-RU" sz="4000" b="1" dirty="0">
                <a:latin typeface="Calibri" pitchFamily="32" charset="0"/>
              </a:rPr>
              <a:t> </a:t>
            </a:r>
            <a:r>
              <a:rPr lang="ru-RU" sz="4000" b="1" dirty="0" smtClean="0">
                <a:latin typeface="Calibri" pitchFamily="32" charset="0"/>
              </a:rPr>
              <a:t>А.П. 1937-1938 </a:t>
            </a:r>
            <a:r>
              <a:rPr lang="ru-RU" sz="4000" b="1" dirty="0">
                <a:latin typeface="Calibri" pitchFamily="32" charset="0"/>
              </a:rPr>
              <a:t>гг</a:t>
            </a:r>
            <a:r>
              <a:rPr lang="ru-RU" sz="4000" b="1" dirty="0" smtClean="0">
                <a:latin typeface="Calibri" pitchFamily="32" charset="0"/>
              </a:rPr>
              <a:t>. Расстрелян в 1939 г. </a:t>
            </a:r>
          </a:p>
          <a:p>
            <a:pPr marL="0" indent="0" algn="just">
              <a:spcBef>
                <a:spcPts val="800"/>
              </a:spcBef>
              <a:buNone/>
            </a:pPr>
            <a:r>
              <a:rPr lang="ru-RU" sz="4000" dirty="0" smtClean="0">
                <a:latin typeface="Calibri" pitchFamily="32" charset="0"/>
              </a:rPr>
              <a:t>13. </a:t>
            </a:r>
            <a:r>
              <a:rPr lang="ru-RU" sz="4000" dirty="0">
                <a:latin typeface="Calibri" pitchFamily="32" charset="0"/>
              </a:rPr>
              <a:t>Булганин </a:t>
            </a:r>
            <a:r>
              <a:rPr lang="ru-RU" sz="4000" dirty="0" smtClean="0">
                <a:latin typeface="Calibri" pitchFamily="32" charset="0"/>
              </a:rPr>
              <a:t>Н.А. 1938-1940 </a:t>
            </a:r>
            <a:r>
              <a:rPr lang="ru-RU" sz="4000" dirty="0">
                <a:latin typeface="Calibri" pitchFamily="32" charset="0"/>
              </a:rPr>
              <a:t>гг., 1940-1945 гг., 1958 г</a:t>
            </a:r>
            <a:r>
              <a:rPr lang="ru-RU" sz="4000" dirty="0" smtClean="0">
                <a:latin typeface="Calibri" pitchFamily="32" charset="0"/>
              </a:rPr>
              <a:t>. Умер в 1975 г. </a:t>
            </a:r>
            <a:endParaRPr lang="ru-RU" sz="4000" dirty="0">
              <a:latin typeface="Calibri" pitchFamily="32" charset="0"/>
            </a:endParaRPr>
          </a:p>
          <a:p>
            <a:pPr marL="0" indent="0" algn="just">
              <a:spcBef>
                <a:spcPts val="800"/>
              </a:spcBef>
              <a:buNone/>
            </a:pPr>
            <a:r>
              <a:rPr lang="ru-RU" sz="4000" dirty="0" smtClean="0">
                <a:latin typeface="Calibri" pitchFamily="32" charset="0"/>
              </a:rPr>
              <a:t>14. </a:t>
            </a:r>
            <a:r>
              <a:rPr lang="ru-RU" sz="4000" b="1" dirty="0">
                <a:latin typeface="Calibri" pitchFamily="32" charset="0"/>
              </a:rPr>
              <a:t>Соколов </a:t>
            </a:r>
            <a:r>
              <a:rPr lang="ru-RU" sz="4000" b="1" dirty="0" smtClean="0">
                <a:latin typeface="Calibri" pitchFamily="32" charset="0"/>
              </a:rPr>
              <a:t>Н.К. 1940 </a:t>
            </a:r>
            <a:r>
              <a:rPr lang="ru-RU" sz="4000" b="1" dirty="0">
                <a:latin typeface="Calibri" pitchFamily="32" charset="0"/>
              </a:rPr>
              <a:t>г</a:t>
            </a:r>
            <a:r>
              <a:rPr lang="ru-RU" sz="4000" b="1" dirty="0" smtClean="0">
                <a:latin typeface="Calibri" pitchFamily="32" charset="0"/>
              </a:rPr>
              <a:t>. Расстрелян в 1941 г.</a:t>
            </a:r>
            <a:endParaRPr lang="en-US" sz="4000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5517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3366"/>
                </a:solidFill>
              </a:rPr>
              <a:t>7.1</a:t>
            </a:r>
            <a:r>
              <a:rPr lang="ru-RU" sz="3600" b="1" dirty="0">
                <a:solidFill>
                  <a:srgbClr val="003366"/>
                </a:solidFill>
              </a:rPr>
              <a:t>. </a:t>
            </a:r>
            <a:r>
              <a:rPr lang="ru-RU" sz="3600" b="1" dirty="0" smtClean="0">
                <a:solidFill>
                  <a:srgbClr val="003366"/>
                </a:solidFill>
              </a:rPr>
              <a:t>Пример: Арон </a:t>
            </a:r>
            <a:r>
              <a:rPr lang="ru-RU" sz="3600" b="1" dirty="0">
                <a:solidFill>
                  <a:srgbClr val="003366"/>
                </a:solidFill>
              </a:rPr>
              <a:t>Львович </a:t>
            </a:r>
            <a:r>
              <a:rPr lang="ru-RU" sz="3600" b="1" dirty="0" err="1" smtClean="0">
                <a:solidFill>
                  <a:srgbClr val="003366"/>
                </a:solidFill>
              </a:rPr>
              <a:t>Шейнман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112568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spcBef>
                <a:spcPts val="800"/>
              </a:spcBef>
              <a:buNone/>
            </a:pPr>
            <a:r>
              <a:rPr lang="ru-RU" sz="3000" b="1" dirty="0" smtClean="0">
                <a:latin typeface="Calibri" pitchFamily="32" charset="0"/>
              </a:rPr>
              <a:t>Воспоминания жены </a:t>
            </a:r>
            <a:r>
              <a:rPr lang="ru-RU" sz="3000" b="1" dirty="0">
                <a:latin typeface="Calibri" pitchFamily="32" charset="0"/>
              </a:rPr>
              <a:t>известного деятеля Коминтерна Отто Куусинена, </a:t>
            </a:r>
            <a:r>
              <a:rPr lang="ru-RU" sz="3000" b="1" dirty="0" err="1" smtClean="0">
                <a:latin typeface="Calibri" pitchFamily="32" charset="0"/>
              </a:rPr>
              <a:t>Айно</a:t>
            </a:r>
            <a:r>
              <a:rPr lang="ru-RU" sz="3000" b="1" dirty="0" smtClean="0">
                <a:latin typeface="Calibri" pitchFamily="32" charset="0"/>
              </a:rPr>
              <a:t>:</a:t>
            </a:r>
          </a:p>
          <a:p>
            <a:pPr marL="0" indent="0" algn="just">
              <a:spcBef>
                <a:spcPts val="800"/>
              </a:spcBef>
              <a:buNone/>
            </a:pPr>
            <a:r>
              <a:rPr lang="ru-RU" sz="3000" i="1" dirty="0" smtClean="0">
                <a:latin typeface="Calibri" pitchFamily="32" charset="0"/>
              </a:rPr>
              <a:t>Ленин </a:t>
            </a:r>
            <a:r>
              <a:rPr lang="ru-RU" sz="3000" i="1" dirty="0">
                <a:latin typeface="Calibri" pitchFamily="32" charset="0"/>
              </a:rPr>
              <a:t>считал стабилизацию рубля настолько важным моментом, что однажды сказал: «Если мы не сможем стабилизировать нашу валюту, мы обречены на неудачу и провал». </a:t>
            </a:r>
            <a:r>
              <a:rPr lang="ru-RU" sz="3000" i="1" dirty="0" err="1">
                <a:latin typeface="Calibri" pitchFamily="32" charset="0"/>
              </a:rPr>
              <a:t>Шейнман</a:t>
            </a:r>
            <a:r>
              <a:rPr lang="ru-RU" sz="3000" i="1" dirty="0">
                <a:latin typeface="Calibri" pitchFamily="32" charset="0"/>
              </a:rPr>
              <a:t> часто выезжал за границу. Проработав несколько лет, он в 1927 году попросил разрешения взять с собой за границу жену и детей. Иначе коллеги на Западе ехидничают, что члены семьи остаются во время его поездок как бы заложниками. Разрешение было получено, семья выехала за границу. Вскоре из Праги пришло письмо, в котором </a:t>
            </a:r>
            <a:r>
              <a:rPr lang="ru-RU" sz="3000" i="1" dirty="0" err="1">
                <a:latin typeface="Calibri" pitchFamily="32" charset="0"/>
              </a:rPr>
              <a:t>Шейнман</a:t>
            </a:r>
            <a:r>
              <a:rPr lang="ru-RU" sz="3000" i="1" dirty="0">
                <a:latin typeface="Calibri" pitchFamily="32" charset="0"/>
              </a:rPr>
              <a:t> сообщал, что никогда, к сожалению, не сможет стабилизировать рубль. Поэтому больше не может возглавлять банк и в Россию не вернется. Что собирается делать, не сообщил.</a:t>
            </a:r>
          </a:p>
          <a:p>
            <a:pPr marL="0" indent="0" algn="just">
              <a:spcBef>
                <a:spcPts val="800"/>
              </a:spcBef>
              <a:buNone/>
            </a:pPr>
            <a:r>
              <a:rPr lang="ru-RU" sz="3000" i="1" dirty="0" smtClean="0">
                <a:latin typeface="Calibri" pitchFamily="32" charset="0"/>
              </a:rPr>
              <a:t>Вскрыли </a:t>
            </a:r>
            <a:r>
              <a:rPr lang="ru-RU" sz="3000" i="1" dirty="0">
                <a:latin typeface="Calibri" pitchFamily="32" charset="0"/>
              </a:rPr>
              <a:t>сейфы — на это имели право только руководители страны — они были опустошены</a:t>
            </a:r>
            <a:r>
              <a:rPr lang="ru-RU" sz="2700" i="1" dirty="0" smtClean="0">
                <a:latin typeface="Calibri" pitchFamily="32" charset="0"/>
              </a:rPr>
              <a:t>.</a:t>
            </a:r>
            <a:r>
              <a:rPr lang="ru-RU" b="1" dirty="0">
                <a:latin typeface="Calibri" pitchFamily="32" charset="0"/>
              </a:rPr>
              <a:t> </a:t>
            </a:r>
            <a:endParaRPr lang="ru-RU" b="1" dirty="0" smtClean="0">
              <a:latin typeface="Calibri" pitchFamily="32" charset="0"/>
            </a:endParaRPr>
          </a:p>
          <a:p>
            <a:pPr marL="0" indent="0" algn="just">
              <a:spcBef>
                <a:spcPts val="800"/>
              </a:spcBef>
              <a:buNone/>
            </a:pPr>
            <a:r>
              <a:rPr lang="ru-RU" b="1" dirty="0" smtClean="0">
                <a:latin typeface="Calibri" pitchFamily="32" charset="0"/>
              </a:rPr>
              <a:t>Куусинен </a:t>
            </a:r>
            <a:r>
              <a:rPr lang="ru-RU" b="1" dirty="0">
                <a:latin typeface="Calibri" pitchFamily="32" charset="0"/>
              </a:rPr>
              <a:t>А. Господь низвергает своих ангелов: Воспоминания, </a:t>
            </a:r>
            <a:r>
              <a:rPr lang="ru-RU" b="1" dirty="0" smtClean="0">
                <a:latin typeface="Calibri" pitchFamily="32" charset="0"/>
              </a:rPr>
              <a:t>1919-1965. </a:t>
            </a:r>
            <a:r>
              <a:rPr lang="ru-RU" b="1" dirty="0">
                <a:latin typeface="Calibri" pitchFamily="32" charset="0"/>
              </a:rPr>
              <a:t>- Петрозаводск: Карелия, 1991. С</a:t>
            </a:r>
            <a:r>
              <a:rPr lang="ru-RU" b="1" dirty="0" smtClean="0">
                <a:latin typeface="Calibri" pitchFamily="32" charset="0"/>
              </a:rPr>
              <a:t>. 60.</a:t>
            </a:r>
            <a:endParaRPr lang="ru-RU" b="1" dirty="0">
              <a:latin typeface="Calibri" pitchFamily="32" charset="0"/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169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3366"/>
                </a:solidFill>
              </a:rPr>
              <a:t>8</a:t>
            </a:r>
            <a:r>
              <a:rPr lang="ru-RU" sz="3600" b="1" dirty="0">
                <a:solidFill>
                  <a:srgbClr val="003366"/>
                </a:solidFill>
              </a:rPr>
              <a:t>. Пути окончания нынешней 20-летней политики слабого </a:t>
            </a:r>
            <a:r>
              <a:rPr lang="ru-RU" sz="3600" b="1" dirty="0" smtClean="0">
                <a:solidFill>
                  <a:srgbClr val="003366"/>
                </a:solidFill>
              </a:rPr>
              <a:t>рубля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112568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sz="3700" b="1" dirty="0"/>
              <a:t>Вариант 1: </a:t>
            </a:r>
            <a:r>
              <a:rPr lang="ru-RU" sz="3700" b="1" dirty="0" smtClean="0"/>
              <a:t>Распад государства</a:t>
            </a:r>
            <a:r>
              <a:rPr lang="ru-RU" sz="3700" b="1" dirty="0"/>
              <a:t>.</a:t>
            </a:r>
            <a:r>
              <a:rPr lang="ru-RU" sz="3700" dirty="0"/>
              <a:t> </a:t>
            </a:r>
            <a:r>
              <a:rPr lang="ru-RU" sz="3700" dirty="0" smtClean="0"/>
              <a:t>Такой </a:t>
            </a:r>
            <a:r>
              <a:rPr lang="ru-RU" sz="3700" dirty="0"/>
              <a:t>вариант имел место в 1917 и 1991 годах, в результате царский рубль и рубль СССР прекратили существование и были заменены новыми валютами</a:t>
            </a:r>
            <a:r>
              <a:rPr lang="ru-RU" sz="3700" dirty="0" smtClean="0"/>
              <a:t>. Аналогичные события произойдут и в случае распада РФ.</a:t>
            </a:r>
            <a:endParaRPr lang="en-US" sz="3700" dirty="0" smtClean="0"/>
          </a:p>
          <a:p>
            <a:pPr marL="0" indent="0" algn="just">
              <a:buNone/>
            </a:pPr>
            <a:r>
              <a:rPr lang="ru-RU" sz="3700" b="1" dirty="0"/>
              <a:t>Вариант 2: </a:t>
            </a:r>
            <a:r>
              <a:rPr lang="ru-RU" sz="3700" b="1" dirty="0" smtClean="0"/>
              <a:t>Революция.</a:t>
            </a:r>
            <a:r>
              <a:rPr lang="ru-RU" sz="3700" dirty="0" smtClean="0"/>
              <a:t> Аналог – 1917 год. Если </a:t>
            </a:r>
            <a:r>
              <a:rPr lang="ru-RU" sz="3700" dirty="0"/>
              <a:t>пришедшая к власти оппозиция </a:t>
            </a:r>
            <a:r>
              <a:rPr lang="ru-RU" sz="3700" dirty="0" smtClean="0"/>
              <a:t>сохранит </a:t>
            </a:r>
            <a:r>
              <a:rPr lang="ru-RU" sz="3700" dirty="0"/>
              <a:t>территориальное единство </a:t>
            </a:r>
            <a:r>
              <a:rPr lang="ru-RU" sz="3700" dirty="0" smtClean="0"/>
              <a:t>РФ и валюту </a:t>
            </a:r>
            <a:r>
              <a:rPr lang="ru-RU" sz="3700" dirty="0"/>
              <a:t>российский рубль, она будет </a:t>
            </a:r>
            <a:r>
              <a:rPr lang="ru-RU" sz="3700" dirty="0" smtClean="0"/>
              <a:t>вынуждена ввести </a:t>
            </a:r>
            <a:r>
              <a:rPr lang="ru-RU" sz="3700" dirty="0"/>
              <a:t>политику сильного рубля, чтобы удержаться у власти. </a:t>
            </a:r>
            <a:endParaRPr lang="en-US" sz="3700" dirty="0" smtClean="0"/>
          </a:p>
          <a:p>
            <a:pPr marL="0" indent="0" algn="just">
              <a:buNone/>
            </a:pPr>
            <a:r>
              <a:rPr lang="ru-RU" sz="3700" b="1" dirty="0"/>
              <a:t>Вариант 3: Мирная замена политики слабого рубля политикой сильного рубля.</a:t>
            </a:r>
            <a:r>
              <a:rPr lang="ru-RU" sz="3700" dirty="0"/>
              <a:t> Нынешняя политическая элита может принять решение о развороте денежно-кредитной </a:t>
            </a:r>
            <a:r>
              <a:rPr lang="ru-RU" sz="3700" dirty="0" smtClean="0"/>
              <a:t>политики, у </a:t>
            </a:r>
            <a:r>
              <a:rPr lang="ru-RU" sz="3700" dirty="0"/>
              <a:t>нее есть для этого необходимый интеллектуальный и административный ресурс</a:t>
            </a:r>
            <a:r>
              <a:rPr lang="ru-RU" dirty="0"/>
              <a:t>.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4599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3366"/>
                </a:solidFill>
              </a:rPr>
              <a:t>9</a:t>
            </a:r>
            <a:r>
              <a:rPr lang="ru-RU" sz="3600" b="1" dirty="0">
                <a:solidFill>
                  <a:srgbClr val="003366"/>
                </a:solidFill>
              </a:rPr>
              <a:t>. Проект </a:t>
            </a:r>
            <a:r>
              <a:rPr lang="ru-RU" sz="3600" b="1" dirty="0" smtClean="0">
                <a:solidFill>
                  <a:srgbClr val="003366"/>
                </a:solidFill>
              </a:rPr>
              <a:t>предложений в </a:t>
            </a:r>
            <a:r>
              <a:rPr lang="ru-RU" sz="3600" b="1" dirty="0">
                <a:solidFill>
                  <a:srgbClr val="003366"/>
                </a:solidFill>
              </a:rPr>
              <a:t>Банк </a:t>
            </a:r>
            <a:r>
              <a:rPr lang="ru-RU" sz="3600" b="1" dirty="0" smtClean="0">
                <a:solidFill>
                  <a:srgbClr val="003366"/>
                </a:solidFill>
              </a:rPr>
              <a:t>России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112568"/>
          </a:xfrm>
        </p:spPr>
        <p:txBody>
          <a:bodyPr>
            <a:normAutofit fontScale="70000" lnSpcReduction="2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ru-RU" sz="3400" dirty="0" smtClean="0"/>
              <a:t>Инициировать </a:t>
            </a:r>
            <a:r>
              <a:rPr lang="ru-RU" sz="3400" dirty="0"/>
              <a:t>законодательное закрепление Банку России задачи укрепления российского рубля путем внесения следующего дополнения в статью 3 Федерального закона «О Центральном банке Российской Федерации (Банке России)»: Целями деятельности Банка России являются: </a:t>
            </a:r>
            <a:r>
              <a:rPr lang="ru-RU" sz="3400" b="1" dirty="0"/>
              <a:t>укрепление</a:t>
            </a:r>
            <a:r>
              <a:rPr lang="ru-RU" sz="3400" dirty="0"/>
              <a:t>, защита и обеспечение устойчивости рубля... </a:t>
            </a:r>
            <a:endParaRPr lang="en-US" sz="3400" dirty="0"/>
          </a:p>
          <a:p>
            <a:pPr marL="514350" indent="-514350" algn="just">
              <a:buFont typeface="+mj-lt"/>
              <a:buAutoNum type="arabicPeriod"/>
            </a:pPr>
            <a:r>
              <a:rPr lang="ru-RU" sz="3400" dirty="0" smtClean="0"/>
              <a:t>Снизить </a:t>
            </a:r>
            <a:r>
              <a:rPr lang="ru-RU" sz="3400" dirty="0"/>
              <a:t>ставку рефинансирования до 2,9%.</a:t>
            </a:r>
            <a:endParaRPr lang="en-US" sz="3400" dirty="0"/>
          </a:p>
          <a:p>
            <a:pPr marL="514350" indent="-514350" algn="just">
              <a:buFont typeface="+mj-lt"/>
              <a:buAutoNum type="arabicPeriod"/>
            </a:pPr>
            <a:r>
              <a:rPr lang="ru-RU" sz="3400" dirty="0" smtClean="0"/>
              <a:t>Прекратить </a:t>
            </a:r>
            <a:r>
              <a:rPr lang="ru-RU" sz="3400" dirty="0"/>
              <a:t>покупку резервных активов в иностранной валюте в международные резервы Банка России. </a:t>
            </a:r>
            <a:endParaRPr lang="en-US" sz="3400" dirty="0"/>
          </a:p>
          <a:p>
            <a:pPr marL="514350" indent="-514350" algn="just">
              <a:buFont typeface="+mj-lt"/>
              <a:buAutoNum type="arabicPeriod"/>
            </a:pPr>
            <a:r>
              <a:rPr lang="ru-RU" sz="3400" dirty="0" smtClean="0"/>
              <a:t>Отказаться </a:t>
            </a:r>
            <a:r>
              <a:rPr lang="ru-RU" sz="3400" dirty="0"/>
              <a:t>от </a:t>
            </a:r>
            <a:r>
              <a:rPr lang="ru-RU" sz="3400" dirty="0" err="1"/>
              <a:t>бивалютной</a:t>
            </a:r>
            <a:r>
              <a:rPr lang="ru-RU" sz="3400" dirty="0"/>
              <a:t> корзины как внутридневного операционного ориентира курсовой политики Банка России.</a:t>
            </a:r>
            <a:endParaRPr lang="en-US" sz="3400" dirty="0"/>
          </a:p>
          <a:p>
            <a:pPr marL="514350" indent="-514350" algn="just">
              <a:buFont typeface="+mj-lt"/>
              <a:buAutoNum type="arabicPeriod"/>
            </a:pPr>
            <a:r>
              <a:rPr lang="ru-RU" sz="3400" dirty="0" smtClean="0"/>
              <a:t>Вынести </a:t>
            </a:r>
            <a:r>
              <a:rPr lang="ru-RU" sz="3400" dirty="0"/>
              <a:t>проекты знака российского рубля на общественное обсуждение.</a:t>
            </a:r>
            <a:endParaRPr lang="en-US" sz="3400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886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3366"/>
                </a:solidFill>
              </a:rPr>
              <a:t>10. Выводы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rmAutofit fontScale="62500" lnSpcReduction="20000"/>
          </a:bodyPr>
          <a:lstStyle/>
          <a:p>
            <a:pPr marL="514350" indent="-514350" algn="just">
              <a:spcBef>
                <a:spcPts val="800"/>
              </a:spcBef>
              <a:buAutoNum type="arabicPeriod"/>
            </a:pPr>
            <a:r>
              <a:rPr lang="ru-RU" sz="3800" dirty="0" smtClean="0">
                <a:latin typeface="Calibri" pitchFamily="32" charset="0"/>
              </a:rPr>
              <a:t>Сильный рубль с его низкой инфляцией и высоким курсом мотивирует граждан к труду, повышает их жизненный уровень и обеспечивает укрепление российской государственности и экономики.</a:t>
            </a:r>
          </a:p>
          <a:p>
            <a:pPr marL="514350" indent="-514350" algn="just">
              <a:spcBef>
                <a:spcPts val="800"/>
              </a:spcBef>
              <a:buAutoNum type="arabicPeriod"/>
            </a:pPr>
            <a:r>
              <a:rPr lang="ru-RU" sz="3800" b="0" dirty="0" smtClean="0">
                <a:latin typeface="Calibri" pitchFamily="32" charset="0"/>
              </a:rPr>
              <a:t>Политику сильного рубля поддерживают 99% граждан Российской Федерации, поскольку она им выгодна. Эта идея уже овладела массами и стала материальной силой.</a:t>
            </a:r>
          </a:p>
          <a:p>
            <a:pPr marL="514350" indent="-514350" algn="just">
              <a:spcBef>
                <a:spcPts val="800"/>
              </a:spcBef>
              <a:buAutoNum type="arabicPeriod"/>
            </a:pPr>
            <a:r>
              <a:rPr lang="ru-RU" sz="3800" dirty="0" smtClean="0">
                <a:latin typeface="Calibri" pitchFamily="32" charset="0"/>
              </a:rPr>
              <a:t>Гражданам России нужна партия рубля, так как все 7 зарегистрированных партий являются партиями доллара и не защищают национальные интересы россиян.</a:t>
            </a:r>
            <a:endParaRPr lang="ru-RU" sz="3800" b="0" dirty="0" smtClean="0">
              <a:latin typeface="Calibri" pitchFamily="32" charset="0"/>
            </a:endParaRPr>
          </a:p>
          <a:p>
            <a:pPr marL="514350" indent="-514350" algn="just">
              <a:spcBef>
                <a:spcPts val="800"/>
              </a:spcBef>
              <a:buAutoNum type="arabicPeriod"/>
            </a:pPr>
            <a:r>
              <a:rPr lang="ru-RU" sz="3800" smtClean="0">
                <a:latin typeface="Calibri" pitchFamily="32" charset="0"/>
              </a:rPr>
              <a:t>Чтобы </a:t>
            </a:r>
            <a:r>
              <a:rPr lang="ru-RU" sz="3800" dirty="0" smtClean="0">
                <a:latin typeface="Calibri" pitchFamily="32" charset="0"/>
              </a:rPr>
              <a:t>преодолеть негативные тенденции 20-ти лет политики слабого рубля, </a:t>
            </a:r>
            <a:r>
              <a:rPr lang="ru-RU" sz="3800" b="1" dirty="0" smtClean="0">
                <a:latin typeface="Calibri" pitchFamily="32" charset="0"/>
              </a:rPr>
              <a:t>руководству страны необходимо ввести политику сильного рубля в России</a:t>
            </a:r>
            <a:r>
              <a:rPr lang="ru-RU" sz="3800" dirty="0" smtClean="0">
                <a:latin typeface="Calibri" pitchFamily="32" charset="0"/>
              </a:rPr>
              <a:t>. </a:t>
            </a:r>
            <a:endParaRPr lang="ru-RU" sz="3800" dirty="0">
              <a:latin typeface="Calibri" pitchFamily="32" charset="0"/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2024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pPr marL="342900" indent="-342900">
              <a:spcBef>
                <a:spcPts val="8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b="1" dirty="0" smtClean="0">
                <a:solidFill>
                  <a:srgbClr val="003366"/>
                </a:solidFill>
              </a:rPr>
              <a:t>СОДЕРЖАНИЕ</a:t>
            </a:r>
            <a:endParaRPr lang="ru-RU" sz="3600" b="1" dirty="0">
              <a:solidFill>
                <a:srgbClr val="003366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435280" cy="5184576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100" b="1" dirty="0"/>
              <a:t>Аксиома мировых финансов: «Хочешь убить страну – убей валюту».</a:t>
            </a:r>
            <a:endParaRPr lang="en-US" sz="2100" b="1" dirty="0"/>
          </a:p>
          <a:p>
            <a:pPr marL="514350" lvl="0" indent="-514350">
              <a:buFont typeface="+mj-lt"/>
              <a:buAutoNum type="arabicPeriod"/>
            </a:pPr>
            <a:r>
              <a:rPr lang="ru-RU" sz="2100" b="1" dirty="0" smtClean="0"/>
              <a:t>Что такое сильный рубль?</a:t>
            </a:r>
            <a:endParaRPr lang="en-US" sz="2100" b="1" dirty="0"/>
          </a:p>
          <a:p>
            <a:pPr marL="514350" indent="-514350">
              <a:buFont typeface="+mj-lt"/>
              <a:buAutoNum type="arabicPeriod"/>
            </a:pPr>
            <a:r>
              <a:rPr lang="ru-RU" sz="2100" b="1" dirty="0"/>
              <a:t>Причины высокой инфляции в России</a:t>
            </a:r>
            <a:r>
              <a:rPr lang="ru-RU" sz="2100" b="1" dirty="0" smtClean="0"/>
              <a:t>. Инфляция </a:t>
            </a:r>
            <a:r>
              <a:rPr lang="ru-RU" sz="2100" b="1" dirty="0"/>
              <a:t>как налог на бедных. </a:t>
            </a:r>
            <a:endParaRPr lang="en-US" sz="2100" b="1" dirty="0"/>
          </a:p>
          <a:p>
            <a:pPr marL="514350" lvl="0" indent="-514350">
              <a:buFont typeface="+mj-lt"/>
              <a:buAutoNum type="arabicPeriod"/>
            </a:pPr>
            <a:r>
              <a:rPr lang="ru-RU" sz="2100" b="1" dirty="0"/>
              <a:t>Цель политики сильного рубля.</a:t>
            </a:r>
            <a:endParaRPr lang="en-US" sz="2100" b="1" dirty="0"/>
          </a:p>
          <a:p>
            <a:pPr marL="514350" lvl="0" indent="-514350">
              <a:buFont typeface="+mj-lt"/>
              <a:buAutoNum type="arabicPeriod"/>
            </a:pPr>
            <a:r>
              <a:rPr lang="ru-RU" sz="2100" b="1" dirty="0"/>
              <a:t>Первичность сильного рубля по отношению к сильной экономике.</a:t>
            </a:r>
            <a:endParaRPr lang="en-US" sz="2100" b="1" dirty="0"/>
          </a:p>
          <a:p>
            <a:pPr marL="514350" lvl="0" indent="-514350">
              <a:buFont typeface="+mj-lt"/>
              <a:buAutoNum type="arabicPeriod"/>
            </a:pPr>
            <a:r>
              <a:rPr lang="ru-RU" sz="2100" b="1" dirty="0" smtClean="0"/>
              <a:t>Конфликт сторонников сильного рубля и экспортеров </a:t>
            </a:r>
            <a:r>
              <a:rPr lang="ru-RU" sz="2100" b="1" dirty="0"/>
              <a:t>по вопросу о </a:t>
            </a:r>
            <a:r>
              <a:rPr lang="ru-RU" sz="2100" b="1" dirty="0" smtClean="0"/>
              <a:t>курсе </a:t>
            </a:r>
            <a:r>
              <a:rPr lang="ru-RU" sz="2100" b="1" dirty="0"/>
              <a:t>рубля.</a:t>
            </a:r>
            <a:endParaRPr lang="en-US" sz="2100" b="1" dirty="0"/>
          </a:p>
          <a:p>
            <a:pPr marL="514350" lvl="0" indent="-514350">
              <a:buFont typeface="+mj-lt"/>
              <a:buAutoNum type="arabicPeriod"/>
            </a:pPr>
            <a:r>
              <a:rPr lang="ru-RU" sz="2100" b="1" dirty="0" smtClean="0"/>
              <a:t>Как Сталин </a:t>
            </a:r>
            <a:r>
              <a:rPr lang="ru-RU" sz="2100" b="1" dirty="0"/>
              <a:t>боролся за сильный </a:t>
            </a:r>
            <a:r>
              <a:rPr lang="ru-RU" sz="2100" b="1" dirty="0" smtClean="0"/>
              <a:t>рубль.</a:t>
            </a:r>
            <a:endParaRPr lang="en-US" sz="2100" b="1" dirty="0"/>
          </a:p>
          <a:p>
            <a:pPr marL="514350" lvl="0" indent="-514350">
              <a:buFont typeface="+mj-lt"/>
              <a:buAutoNum type="arabicPeriod"/>
            </a:pPr>
            <a:r>
              <a:rPr lang="ru-RU" sz="2100" b="1" dirty="0"/>
              <a:t>Пути окончания нынешней 20-летней политики слабого </a:t>
            </a:r>
            <a:r>
              <a:rPr lang="ru-RU" sz="2100" b="1" dirty="0" smtClean="0"/>
              <a:t>рубля.</a:t>
            </a:r>
            <a:endParaRPr lang="en-US" sz="2100" b="1" dirty="0"/>
          </a:p>
          <a:p>
            <a:pPr marL="514350" lvl="0" indent="-514350">
              <a:buFont typeface="+mj-lt"/>
              <a:buAutoNum type="arabicPeriod"/>
            </a:pPr>
            <a:r>
              <a:rPr lang="ru-RU" sz="2100" b="1" dirty="0" smtClean="0"/>
              <a:t>Проект предложений в </a:t>
            </a:r>
            <a:r>
              <a:rPr lang="ru-RU" sz="2100" b="1" dirty="0"/>
              <a:t>Банк </a:t>
            </a:r>
            <a:r>
              <a:rPr lang="ru-RU" sz="2100" b="1" dirty="0" smtClean="0"/>
              <a:t>России.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100" b="1" dirty="0" smtClean="0"/>
              <a:t>Выводы.</a:t>
            </a:r>
            <a:endParaRPr lang="en-US" sz="2100" b="1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0233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3366"/>
                </a:solidFill>
              </a:rPr>
              <a:t>1. </a:t>
            </a:r>
            <a:r>
              <a:rPr lang="ru-RU" sz="3600" b="1" dirty="0">
                <a:solidFill>
                  <a:srgbClr val="003366"/>
                </a:solidFill>
              </a:rPr>
              <a:t>Аксиома мировых финансов: </a:t>
            </a:r>
            <a:r>
              <a:rPr lang="ru-RU" sz="3600" b="1" dirty="0" smtClean="0">
                <a:solidFill>
                  <a:srgbClr val="003366"/>
                </a:solidFill>
              </a:rPr>
              <a:t/>
            </a:r>
            <a:br>
              <a:rPr lang="ru-RU" sz="3600" b="1" dirty="0" smtClean="0">
                <a:solidFill>
                  <a:srgbClr val="003366"/>
                </a:solidFill>
              </a:rPr>
            </a:br>
            <a:r>
              <a:rPr lang="ru-RU" sz="3600" b="1" dirty="0" smtClean="0">
                <a:solidFill>
                  <a:srgbClr val="003366"/>
                </a:solidFill>
              </a:rPr>
              <a:t>«</a:t>
            </a:r>
            <a:r>
              <a:rPr lang="ru-RU" sz="3600" b="1" dirty="0">
                <a:solidFill>
                  <a:srgbClr val="003366"/>
                </a:solidFill>
              </a:rPr>
              <a:t>Хочешь убить страну – убей валюту»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112568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spcBef>
                <a:spcPts val="800"/>
              </a:spcBef>
              <a:buNone/>
            </a:pPr>
            <a:r>
              <a:rPr lang="ru-RU" dirty="0" smtClean="0">
                <a:latin typeface="Calibri" pitchFamily="32" charset="0"/>
              </a:rPr>
              <a:t>Деньги, являясь всеобщим эквивалентом, обеспечивают товарообменный оборот внутри государства, являются «кровью» экономического организма, без которой организм погибает. </a:t>
            </a:r>
          </a:p>
          <a:p>
            <a:pPr marL="0" indent="0" algn="just">
              <a:spcBef>
                <a:spcPts val="800"/>
              </a:spcBef>
              <a:buNone/>
            </a:pPr>
            <a:r>
              <a:rPr lang="ru-RU" dirty="0">
                <a:latin typeface="Calibri" pitchFamily="32" charset="0"/>
              </a:rPr>
              <a:t>Поэтому укрепление государственной валюты является методом укрепления государства, а ее резкое ослабление или ликвидация является методом ликвидации государства.</a:t>
            </a:r>
          </a:p>
          <a:p>
            <a:pPr marL="0" indent="0" algn="just">
              <a:spcBef>
                <a:spcPts val="800"/>
              </a:spcBef>
              <a:buNone/>
            </a:pPr>
            <a:r>
              <a:rPr lang="ru-RU" dirty="0" smtClean="0">
                <a:latin typeface="Calibri" pitchFamily="32" charset="0"/>
              </a:rPr>
              <a:t>Тот, кто контролирует денежно-кредитную политику государства – контролирует не только экономику, но и само государство. </a:t>
            </a:r>
          </a:p>
          <a:p>
            <a:pPr marL="0" indent="0" algn="just">
              <a:spcBef>
                <a:spcPts val="800"/>
              </a:spcBef>
              <a:buNone/>
            </a:pPr>
            <a:r>
              <a:rPr lang="ru-RU" b="1" dirty="0" smtClean="0">
                <a:latin typeface="Calibri" pitchFamily="32" charset="0"/>
              </a:rPr>
              <a:t>Примеры в России: </a:t>
            </a:r>
          </a:p>
          <a:p>
            <a:pPr algn="just">
              <a:spcBef>
                <a:spcPts val="800"/>
              </a:spcBef>
            </a:pPr>
            <a:r>
              <a:rPr lang="ru-RU" dirty="0" smtClean="0">
                <a:latin typeface="Calibri" pitchFamily="32" charset="0"/>
              </a:rPr>
              <a:t>Ослабление российского рубля в 1914-1917 годах привело к революции и падению Российской империи в феврале 1917 г.;</a:t>
            </a:r>
          </a:p>
          <a:p>
            <a:pPr algn="just">
              <a:spcBef>
                <a:spcPts val="800"/>
              </a:spcBef>
            </a:pPr>
            <a:r>
              <a:rPr lang="ru-RU" dirty="0" smtClean="0">
                <a:latin typeface="Calibri" pitchFamily="32" charset="0"/>
              </a:rPr>
              <a:t>Неудачная «павловская» денежная реформа в январе-апреле 1991 г. привела к распаду СССР уже в декабре 1991 г.</a:t>
            </a:r>
          </a:p>
          <a:p>
            <a:pPr marL="0" indent="0" algn="just">
              <a:spcBef>
                <a:spcPts val="800"/>
              </a:spcBef>
              <a:buNone/>
            </a:pPr>
            <a:r>
              <a:rPr lang="ru-RU" b="1" dirty="0" smtClean="0">
                <a:latin typeface="Calibri" pitchFamily="32" charset="0"/>
              </a:rPr>
              <a:t>Вывод: </a:t>
            </a:r>
            <a:r>
              <a:rPr lang="ru-RU" dirty="0" smtClean="0">
                <a:latin typeface="Calibri" pitchFamily="32" charset="0"/>
              </a:rPr>
              <a:t>Защита и укрепление российского рубля – важнейшая задача государственной безопасности и долг каждого гражданина Российской Федерации.</a:t>
            </a:r>
            <a:endParaRPr lang="ru-RU" dirty="0">
              <a:latin typeface="Calibri" pitchFamily="32" charset="0"/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1615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3366"/>
                </a:solidFill>
              </a:rPr>
              <a:t>2</a:t>
            </a:r>
            <a:r>
              <a:rPr lang="ru-RU" sz="3600" b="1" dirty="0">
                <a:solidFill>
                  <a:srgbClr val="003366"/>
                </a:solidFill>
              </a:rPr>
              <a:t>. </a:t>
            </a:r>
            <a:r>
              <a:rPr lang="ru-RU" sz="3600" b="1" dirty="0" smtClean="0">
                <a:solidFill>
                  <a:srgbClr val="003366"/>
                </a:solidFill>
              </a:rPr>
              <a:t>Что такое сильный рубль?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56584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spcBef>
                <a:spcPts val="800"/>
              </a:spcBef>
              <a:buNone/>
            </a:pPr>
            <a:r>
              <a:rPr lang="ru-RU" sz="3500" dirty="0" smtClean="0"/>
              <a:t>Сила любой валюты оценивается по двум основным показателям:</a:t>
            </a:r>
          </a:p>
          <a:p>
            <a:pPr marL="0" indent="0" algn="just">
              <a:spcBef>
                <a:spcPts val="800"/>
              </a:spcBef>
              <a:buNone/>
            </a:pPr>
            <a:r>
              <a:rPr lang="ru-RU" sz="3500" b="1" dirty="0" smtClean="0"/>
              <a:t>1. По отношению к самой себе во времени </a:t>
            </a:r>
          </a:p>
          <a:p>
            <a:pPr marL="0" indent="0" algn="just">
              <a:spcBef>
                <a:spcPts val="800"/>
              </a:spcBef>
              <a:buNone/>
            </a:pPr>
            <a:r>
              <a:rPr lang="ru-RU" sz="3500" dirty="0"/>
              <a:t>	</a:t>
            </a:r>
            <a:r>
              <a:rPr lang="ru-RU" sz="3500" dirty="0" smtClean="0"/>
              <a:t>(показатель измеряется приростом потребительских цен – 	инфляцией или их снижением – дефляцией);</a:t>
            </a:r>
          </a:p>
          <a:p>
            <a:pPr marL="0" indent="0" algn="just">
              <a:spcBef>
                <a:spcPts val="800"/>
              </a:spcBef>
              <a:buNone/>
            </a:pPr>
            <a:r>
              <a:rPr lang="ru-RU" sz="3500" b="1" dirty="0" smtClean="0"/>
              <a:t>2. По отношению к другим валютам в данный момент времени</a:t>
            </a:r>
          </a:p>
          <a:p>
            <a:pPr marL="0" indent="0" algn="just">
              <a:spcBef>
                <a:spcPts val="800"/>
              </a:spcBef>
              <a:buNone/>
            </a:pPr>
            <a:r>
              <a:rPr lang="ru-RU" sz="3500" b="1" dirty="0"/>
              <a:t>	</a:t>
            </a:r>
            <a:r>
              <a:rPr lang="ru-RU" sz="3500" dirty="0" smtClean="0"/>
              <a:t>(валютный курс, например: курс </a:t>
            </a:r>
            <a:r>
              <a:rPr lang="en-US" sz="3500" dirty="0" smtClean="0"/>
              <a:t>USDRUB 30 </a:t>
            </a:r>
            <a:r>
              <a:rPr lang="ru-RU" sz="3500" dirty="0" smtClean="0"/>
              <a:t>руб. за 1 	доллар США).</a:t>
            </a:r>
          </a:p>
          <a:p>
            <a:pPr marL="0" indent="0" algn="ctr">
              <a:spcBef>
                <a:spcPts val="800"/>
              </a:spcBef>
              <a:buNone/>
            </a:pPr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</a:rPr>
              <a:t>Сильная валюта </a:t>
            </a:r>
            <a:r>
              <a:rPr lang="ru-RU" sz="3600" b="1" dirty="0">
                <a:solidFill>
                  <a:schemeClr val="accent3">
                    <a:lumMod val="75000"/>
                  </a:schemeClr>
                </a:solidFill>
              </a:rPr>
              <a:t>= Низкая инфляция + Высокий курс</a:t>
            </a:r>
          </a:p>
          <a:p>
            <a:pPr marL="0" indent="0" algn="just">
              <a:spcBef>
                <a:spcPts val="800"/>
              </a:spcBef>
              <a:buNone/>
            </a:pPr>
            <a:r>
              <a:rPr lang="en-US" sz="3500" b="1" dirty="0" smtClean="0"/>
              <a:t>C</a:t>
            </a:r>
            <a:r>
              <a:rPr lang="ru-RU" sz="3500" b="1" dirty="0" smtClean="0"/>
              <a:t>ильный </a:t>
            </a:r>
            <a:r>
              <a:rPr lang="ru-RU" sz="3500" b="1" dirty="0"/>
              <a:t>рубль – это государственная валюта РФ с низкой инфляцией </a:t>
            </a:r>
            <a:r>
              <a:rPr lang="ru-RU" sz="3500" b="1" dirty="0" smtClean="0"/>
              <a:t>(до </a:t>
            </a:r>
            <a:r>
              <a:rPr lang="ru-RU" sz="3500" b="1" dirty="0"/>
              <a:t>3% в год) и высоким курсом по отношению к ведущим валютам мира (в целых числах, например, 9 рублей за 1 доллар США</a:t>
            </a:r>
            <a:r>
              <a:rPr lang="ru-RU" sz="3500" b="1" dirty="0" smtClean="0"/>
              <a:t>).</a:t>
            </a:r>
          </a:p>
          <a:p>
            <a:pPr marL="0" indent="0" algn="just">
              <a:spcBef>
                <a:spcPts val="800"/>
              </a:spcBef>
              <a:buNone/>
            </a:pPr>
            <a:r>
              <a:rPr lang="ru-RU" sz="3500" dirty="0" smtClean="0"/>
              <a:t>3% - потому что средние темпы развития мировой экономики 2-3% в год, что несет с собой такую же инфляцию и с этим приходится мириться.</a:t>
            </a:r>
            <a:endParaRPr lang="en-US" sz="3500" dirty="0" smtClean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9671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3366"/>
                </a:solidFill>
              </a:rPr>
              <a:t>2.1</a:t>
            </a:r>
            <a:r>
              <a:rPr lang="ru-RU" sz="3600" b="1" dirty="0">
                <a:solidFill>
                  <a:srgbClr val="003366"/>
                </a:solidFill>
              </a:rPr>
              <a:t>. </a:t>
            </a:r>
            <a:r>
              <a:rPr lang="ru-RU" sz="3600" b="1" dirty="0" smtClean="0">
                <a:solidFill>
                  <a:srgbClr val="003366"/>
                </a:solidFill>
              </a:rPr>
              <a:t>Стереотип полезности слабого рубля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56584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Стереотип </a:t>
            </a:r>
            <a:r>
              <a:rPr lang="ru-RU" dirty="0"/>
              <a:t>полезности слабого рубля был навязан нам в 90-х годах прошлого века экспортерами сырьевых ресурсов (нефти, газа, металлов и др.) с целью снижения курса рубля по отношению к мировым валютам и обеспечения </a:t>
            </a:r>
            <a:r>
              <a:rPr lang="ru-RU" dirty="0" smtClean="0"/>
              <a:t>максимального дохода </a:t>
            </a:r>
            <a:r>
              <a:rPr lang="ru-RU" dirty="0"/>
              <a:t>экспортеров от продажи их валютной выручки.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Главная </a:t>
            </a:r>
            <a:r>
              <a:rPr lang="ru-RU" dirty="0"/>
              <a:t>ложь заключается в том, что идея слабого рубля подается как стимул развития экономики, хотя на самом деле прямыми следствиями ослабления рубля являются высокая инфляция, снижение покупательной способности и жизненного уровня населения, падение экономики и рост безработицы.</a:t>
            </a:r>
            <a:endParaRPr lang="en-US" dirty="0"/>
          </a:p>
          <a:p>
            <a:pPr marL="0" indent="0" algn="just">
              <a:buNone/>
            </a:pPr>
            <a:r>
              <a:rPr lang="ru-RU" dirty="0"/>
              <a:t>Таким образом, этот стереотип работает только в интересах экспортеров </a:t>
            </a:r>
            <a:r>
              <a:rPr lang="ru-RU" dirty="0" smtClean="0"/>
              <a:t>и группы </a:t>
            </a:r>
            <a:r>
              <a:rPr lang="ru-RU" dirty="0"/>
              <a:t>связанных с ними лиц, т.е., около 1% населения, и прямо противоречит национальным интересам 99% населения России.</a:t>
            </a:r>
            <a:endParaRPr lang="en-US" dirty="0"/>
          </a:p>
          <a:p>
            <a:pPr marL="0" indent="0" algn="just">
              <a:spcBef>
                <a:spcPts val="800"/>
              </a:spcBef>
              <a:buNone/>
            </a:pPr>
            <a:endParaRPr lang="en-US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215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3366"/>
                </a:solidFill>
              </a:rPr>
              <a:t>3. </a:t>
            </a:r>
            <a:r>
              <a:rPr lang="ru-RU" sz="3600" b="1" dirty="0">
                <a:solidFill>
                  <a:srgbClr val="003366"/>
                </a:solidFill>
              </a:rPr>
              <a:t>Причины высокой инфляции в </a:t>
            </a:r>
            <a:r>
              <a:rPr lang="ru-RU" sz="3600" b="1" dirty="0" smtClean="0">
                <a:solidFill>
                  <a:srgbClr val="003366"/>
                </a:solidFill>
              </a:rPr>
              <a:t>России.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ru-RU" sz="3600" b="1" dirty="0" smtClean="0">
                <a:solidFill>
                  <a:srgbClr val="003366"/>
                </a:solidFill>
              </a:rPr>
              <a:t>Инфляция </a:t>
            </a:r>
            <a:r>
              <a:rPr lang="ru-RU" sz="3600" b="1" dirty="0">
                <a:solidFill>
                  <a:srgbClr val="003366"/>
                </a:solidFill>
              </a:rPr>
              <a:t>как налог на </a:t>
            </a:r>
            <a:r>
              <a:rPr lang="ru-RU" sz="3600" b="1" dirty="0" smtClean="0">
                <a:solidFill>
                  <a:srgbClr val="003366"/>
                </a:solidFill>
              </a:rPr>
              <a:t>бедных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112568"/>
          </a:xfrm>
        </p:spPr>
        <p:txBody>
          <a:bodyPr>
            <a:normAutofit fontScale="47500" lnSpcReduction="20000"/>
          </a:bodyPr>
          <a:lstStyle/>
          <a:p>
            <a:pPr marL="0" indent="0" algn="just">
              <a:spcBef>
                <a:spcPts val="800"/>
              </a:spcBef>
              <a:buNone/>
            </a:pPr>
            <a:r>
              <a:rPr lang="ru-RU" sz="4200" b="1" dirty="0" smtClean="0">
                <a:latin typeface="Calibri" pitchFamily="32" charset="0"/>
              </a:rPr>
              <a:t>Инфляция</a:t>
            </a:r>
            <a:r>
              <a:rPr lang="ru-RU" sz="4200" b="0" dirty="0" smtClean="0">
                <a:latin typeface="Calibri" pitchFamily="32" charset="0"/>
              </a:rPr>
              <a:t> – это прирост индекса потребительских цен, который измеряется Росстатом за неделю, месяц и год.</a:t>
            </a:r>
          </a:p>
          <a:p>
            <a:pPr marL="0" indent="0" algn="just">
              <a:spcBef>
                <a:spcPts val="800"/>
              </a:spcBef>
              <a:buNone/>
            </a:pPr>
            <a:r>
              <a:rPr lang="ru-RU" sz="4200" b="1" dirty="0" smtClean="0">
                <a:latin typeface="Calibri" pitchFamily="32" charset="0"/>
              </a:rPr>
              <a:t>Основные причины высокой инфляции в РФ:</a:t>
            </a:r>
          </a:p>
          <a:p>
            <a:pPr marL="514350" indent="-514350" algn="just">
              <a:spcBef>
                <a:spcPts val="800"/>
              </a:spcBef>
              <a:buAutoNum type="arabicPeriod"/>
            </a:pPr>
            <a:r>
              <a:rPr lang="ru-RU" sz="4200" dirty="0" smtClean="0">
                <a:latin typeface="Calibri" pitchFamily="32" charset="0"/>
              </a:rPr>
              <a:t>Покупка иностранной валюты Банком России;</a:t>
            </a:r>
          </a:p>
          <a:p>
            <a:pPr marL="514350" indent="-514350" algn="just">
              <a:spcBef>
                <a:spcPts val="800"/>
              </a:spcBef>
              <a:buAutoNum type="arabicPeriod"/>
            </a:pPr>
            <a:r>
              <a:rPr lang="ru-RU" sz="4200" dirty="0" smtClean="0">
                <a:latin typeface="Calibri" pitchFamily="32" charset="0"/>
              </a:rPr>
              <a:t>Рост тарифов естественных монополий</a:t>
            </a:r>
            <a:r>
              <a:rPr lang="en-US" sz="4200" dirty="0" smtClean="0">
                <a:latin typeface="Calibri" pitchFamily="32" charset="0"/>
              </a:rPr>
              <a:t> (</a:t>
            </a:r>
            <a:r>
              <a:rPr lang="ru-RU" sz="4200" dirty="0" smtClean="0">
                <a:latin typeface="Calibri" pitchFamily="32" charset="0"/>
              </a:rPr>
              <a:t>Газпром, РЖД, энергетические компании);</a:t>
            </a:r>
          </a:p>
          <a:p>
            <a:pPr marL="514350" indent="-514350" algn="just">
              <a:spcBef>
                <a:spcPts val="800"/>
              </a:spcBef>
              <a:buAutoNum type="arabicPeriod"/>
            </a:pPr>
            <a:r>
              <a:rPr lang="ru-RU" sz="4200" dirty="0" smtClean="0">
                <a:latin typeface="Calibri" pitchFamily="32" charset="0"/>
              </a:rPr>
              <a:t>Рост государственных расходов.</a:t>
            </a:r>
          </a:p>
          <a:p>
            <a:pPr marL="0" indent="0" algn="just">
              <a:spcBef>
                <a:spcPts val="800"/>
              </a:spcBef>
              <a:buNone/>
            </a:pPr>
            <a:r>
              <a:rPr lang="ru-RU" sz="4200" dirty="0">
                <a:latin typeface="Calibri" pitchFamily="32" charset="0"/>
              </a:rPr>
              <a:t>Рост потребления </a:t>
            </a:r>
            <a:r>
              <a:rPr lang="ru-RU" sz="4200" dirty="0" smtClean="0">
                <a:latin typeface="Calibri" pitchFamily="32" charset="0"/>
              </a:rPr>
              <a:t>экспортеров и чиновников ведет </a:t>
            </a:r>
            <a:r>
              <a:rPr lang="ru-RU" sz="4200" dirty="0">
                <a:latin typeface="Calibri" pitchFamily="32" charset="0"/>
              </a:rPr>
              <a:t>к росту цен на предметы первой необходимости для бедных, поскольку сырьевые ресурсы ограничены</a:t>
            </a:r>
            <a:r>
              <a:rPr lang="ru-RU" sz="4200" dirty="0" smtClean="0">
                <a:latin typeface="Calibri" pitchFamily="32" charset="0"/>
              </a:rPr>
              <a:t>. Поэтому </a:t>
            </a:r>
            <a:r>
              <a:rPr lang="ru-RU" sz="4200" b="1" dirty="0" smtClean="0">
                <a:latin typeface="Calibri" pitchFamily="32" charset="0"/>
              </a:rPr>
              <a:t>инфляция – это налог на бедных</a:t>
            </a:r>
            <a:r>
              <a:rPr lang="ru-RU" sz="4200" dirty="0" smtClean="0">
                <a:latin typeface="Calibri" pitchFamily="32" charset="0"/>
              </a:rPr>
              <a:t>.</a:t>
            </a:r>
          </a:p>
          <a:p>
            <a:pPr marL="0" indent="0" algn="just">
              <a:spcBef>
                <a:spcPts val="800"/>
              </a:spcBef>
              <a:buNone/>
            </a:pPr>
            <a:r>
              <a:rPr lang="ru-RU" sz="4200" dirty="0"/>
              <a:t>Инфляция за </a:t>
            </a:r>
            <a:r>
              <a:rPr lang="ru-RU" sz="4200" dirty="0" smtClean="0"/>
              <a:t>неделю 30 августа-5 сентября: </a:t>
            </a:r>
            <a:r>
              <a:rPr lang="ru-RU" sz="4200" b="1" dirty="0"/>
              <a:t>0%</a:t>
            </a:r>
            <a:r>
              <a:rPr lang="ru-RU" sz="4200" dirty="0"/>
              <a:t>, </a:t>
            </a:r>
            <a:r>
              <a:rPr lang="ru-RU" sz="4200" dirty="0" smtClean="0"/>
              <a:t>с </a:t>
            </a:r>
            <a:r>
              <a:rPr lang="ru-RU" sz="4200" dirty="0"/>
              <a:t>начала года: </a:t>
            </a:r>
            <a:r>
              <a:rPr lang="ru-RU" sz="4200" dirty="0" smtClean="0"/>
              <a:t> </a:t>
            </a:r>
            <a:r>
              <a:rPr lang="ru-RU" sz="4200" b="1" dirty="0"/>
              <a:t>4,7</a:t>
            </a:r>
            <a:r>
              <a:rPr lang="ru-RU" sz="4200" b="1" dirty="0" smtClean="0"/>
              <a:t>%</a:t>
            </a:r>
            <a:r>
              <a:rPr lang="ru-RU" sz="4200" dirty="0" smtClean="0"/>
              <a:t>.</a:t>
            </a:r>
          </a:p>
          <a:p>
            <a:pPr marL="0" indent="0" algn="just">
              <a:buNone/>
            </a:pPr>
            <a:r>
              <a:rPr lang="ru-RU" sz="4200" dirty="0"/>
              <a:t>Информация подготовлена на основе еженедельной регистрации потребительских цен на 62 вида важнейших товаров и услуг, которая осуществляется в 271 городе России, см. подробнее</a:t>
            </a:r>
          </a:p>
          <a:p>
            <a:pPr marL="0" indent="0" algn="just">
              <a:buNone/>
            </a:pPr>
            <a:r>
              <a:rPr lang="en-US" sz="4200" dirty="0">
                <a:hlinkClick r:id="rId3"/>
              </a:rPr>
              <a:t>http://www.gks.ru/bgd/free/b04_03/IssWWW.exe/Stg/d02/191ozen7.htm</a:t>
            </a:r>
            <a:r>
              <a:rPr lang="ru-RU" sz="4200" dirty="0"/>
              <a:t> </a:t>
            </a:r>
          </a:p>
          <a:p>
            <a:pPr marL="0" indent="0" algn="ctr">
              <a:buNone/>
            </a:pPr>
            <a:r>
              <a:rPr lang="ru-RU" sz="5100" b="1" dirty="0"/>
              <a:t>Кризис доверия цифрам Росстата – как в 1991 году</a:t>
            </a:r>
            <a:r>
              <a:rPr lang="ru-RU" sz="5100" b="1" dirty="0" smtClean="0"/>
              <a:t>!</a:t>
            </a:r>
            <a:endParaRPr lang="ru-RU" sz="5100" b="1" dirty="0"/>
          </a:p>
          <a:p>
            <a:pPr marL="0" indent="0" algn="just">
              <a:spcBef>
                <a:spcPts val="800"/>
              </a:spcBef>
              <a:buNone/>
            </a:pPr>
            <a:endParaRPr lang="ru-RU" dirty="0">
              <a:latin typeface="Calibri" pitchFamily="32" charset="0"/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775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3366"/>
                </a:solidFill>
              </a:rPr>
              <a:t>4. Цель </a:t>
            </a:r>
            <a:r>
              <a:rPr lang="ru-RU" sz="3600" b="1" dirty="0">
                <a:solidFill>
                  <a:srgbClr val="003366"/>
                </a:solidFill>
              </a:rPr>
              <a:t>политики сильного </a:t>
            </a:r>
            <a:r>
              <a:rPr lang="ru-RU" sz="3600" b="1" dirty="0" smtClean="0">
                <a:solidFill>
                  <a:srgbClr val="003366"/>
                </a:solidFill>
              </a:rPr>
              <a:t>рубля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112568"/>
          </a:xfrm>
        </p:spPr>
        <p:txBody>
          <a:bodyPr>
            <a:noAutofit/>
          </a:bodyPr>
          <a:lstStyle/>
          <a:p>
            <a:pPr marL="0" indent="0" algn="ctr">
              <a:spcBef>
                <a:spcPts val="800"/>
              </a:spcBef>
              <a:buNone/>
            </a:pPr>
            <a:r>
              <a:rPr lang="ru-RU" sz="2300" b="1" dirty="0" smtClean="0">
                <a:latin typeface="Calibri" pitchFamily="32" charset="0"/>
              </a:rPr>
              <a:t>Мотивация </a:t>
            </a:r>
            <a:r>
              <a:rPr lang="ru-RU" sz="2300" b="1" dirty="0">
                <a:latin typeface="Calibri" pitchFamily="32" charset="0"/>
              </a:rPr>
              <a:t>к труду и повышение жизненного уровня </a:t>
            </a:r>
            <a:r>
              <a:rPr lang="ru-RU" sz="2300" b="1" dirty="0" smtClean="0">
                <a:latin typeface="Calibri" pitchFamily="32" charset="0"/>
              </a:rPr>
              <a:t>граждан</a:t>
            </a:r>
          </a:p>
          <a:p>
            <a:pPr marL="0" indent="0" algn="just">
              <a:spcBef>
                <a:spcPts val="800"/>
              </a:spcBef>
              <a:buNone/>
            </a:pPr>
            <a:r>
              <a:rPr lang="ru-RU" sz="2300" dirty="0" smtClean="0"/>
              <a:t>Рядовым гражданам нужен сильный рубль потому, что он позволяет покупать больше товаров и услуг на каждый рубль, т.е., повышает их жизненный уровень и дает смысл работать.</a:t>
            </a:r>
          </a:p>
          <a:p>
            <a:pPr marL="0" indent="0" algn="just">
              <a:spcBef>
                <a:spcPts val="800"/>
              </a:spcBef>
              <a:buNone/>
            </a:pPr>
            <a:r>
              <a:rPr lang="ru-RU" sz="2300" dirty="0" smtClean="0"/>
              <a:t>Предпринимателям нужен сильный рубль, чтобы развивать бизнес на основе долгосрочного планирования и бюджетирования. В стране с падающей валютой это невозможно. </a:t>
            </a:r>
          </a:p>
          <a:p>
            <a:pPr marL="0" indent="0" algn="just">
              <a:spcBef>
                <a:spcPts val="800"/>
              </a:spcBef>
              <a:buNone/>
            </a:pPr>
            <a:r>
              <a:rPr lang="ru-RU" sz="2300" dirty="0"/>
              <a:t>П</a:t>
            </a:r>
            <a:r>
              <a:rPr lang="ru-RU" sz="2300" dirty="0" smtClean="0"/>
              <a:t>римеры стран, выросших на растущей валюте: </a:t>
            </a:r>
          </a:p>
          <a:p>
            <a:pPr algn="just">
              <a:spcBef>
                <a:spcPts val="800"/>
              </a:spcBef>
            </a:pPr>
            <a:r>
              <a:rPr lang="ru-RU" sz="2300" b="1" dirty="0" smtClean="0"/>
              <a:t>Япония</a:t>
            </a:r>
            <a:r>
              <a:rPr lang="ru-RU" sz="2300" dirty="0" smtClean="0"/>
              <a:t> –</a:t>
            </a:r>
            <a:r>
              <a:rPr lang="en-US" sz="2300" dirty="0" smtClean="0"/>
              <a:t> </a:t>
            </a:r>
            <a:r>
              <a:rPr lang="ru-RU" sz="2300" dirty="0" smtClean="0"/>
              <a:t>курс доллар/йена: 1949 г. = 360; 2011 г. = 80;</a:t>
            </a:r>
          </a:p>
          <a:p>
            <a:pPr algn="just">
              <a:spcBef>
                <a:spcPts val="800"/>
              </a:spcBef>
            </a:pPr>
            <a:r>
              <a:rPr lang="ru-RU" sz="2300" b="1" dirty="0" smtClean="0"/>
              <a:t>Китай</a:t>
            </a:r>
            <a:r>
              <a:rPr lang="ru-RU" sz="2300" dirty="0" smtClean="0"/>
              <a:t> – курс доллар/юань: 2005 г. = 8,28; 2011 г. = 6,39.</a:t>
            </a: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0880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3366"/>
                </a:solidFill>
              </a:rPr>
              <a:t>5. </a:t>
            </a:r>
            <a:r>
              <a:rPr lang="ru-RU" sz="3600" b="1" dirty="0">
                <a:solidFill>
                  <a:srgbClr val="003366"/>
                </a:solidFill>
              </a:rPr>
              <a:t>Первичность сильного рубля по отношению к сильной экономике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112568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dirty="0"/>
              <a:t>С</a:t>
            </a:r>
            <a:r>
              <a:rPr lang="ru-RU" dirty="0" smtClean="0"/>
              <a:t>ильная </a:t>
            </a:r>
            <a:r>
              <a:rPr lang="ru-RU" dirty="0"/>
              <a:t>валюта мотивирует работников к труду, в результате которого они создают сильную </a:t>
            </a:r>
            <a:r>
              <a:rPr lang="ru-RU" dirty="0" smtClean="0"/>
              <a:t>экономику. При </a:t>
            </a:r>
            <a:r>
              <a:rPr lang="ru-RU" dirty="0"/>
              <a:t>слабой валюте может быть </a:t>
            </a:r>
            <a:r>
              <a:rPr lang="ru-RU" dirty="0" smtClean="0"/>
              <a:t>только краткосрочный рост, основанный </a:t>
            </a:r>
            <a:r>
              <a:rPr lang="ru-RU" dirty="0"/>
              <a:t>на грабительском экспорте национальных сырьевых </a:t>
            </a:r>
            <a:r>
              <a:rPr lang="ru-RU" dirty="0" smtClean="0"/>
              <a:t>ресурсов и зверской эксплуатации населения, </a:t>
            </a:r>
            <a:r>
              <a:rPr lang="ru-RU" dirty="0"/>
              <a:t>но он </a:t>
            </a:r>
            <a:r>
              <a:rPr lang="ru-RU" dirty="0" smtClean="0"/>
              <a:t>заканчивается</a:t>
            </a:r>
            <a:r>
              <a:rPr lang="ru-RU" dirty="0"/>
              <a:t> </a:t>
            </a:r>
            <a:r>
              <a:rPr lang="ru-RU" dirty="0" smtClean="0"/>
              <a:t>как только </a:t>
            </a:r>
            <a:r>
              <a:rPr lang="ru-RU" dirty="0"/>
              <a:t>заканчивается дешевое сырье. Поэтому </a:t>
            </a:r>
            <a:r>
              <a:rPr lang="ru-RU" dirty="0" smtClean="0"/>
              <a:t>утверждение, </a:t>
            </a:r>
            <a:r>
              <a:rPr lang="ru-RU" dirty="0"/>
              <a:t>что сильный рубль </a:t>
            </a:r>
            <a:r>
              <a:rPr lang="ru-RU" dirty="0" smtClean="0"/>
              <a:t>возможен только после создания сильной экономики, является ложным.</a:t>
            </a:r>
            <a:endParaRPr lang="en-US" b="1" dirty="0"/>
          </a:p>
          <a:p>
            <a:pPr marL="0" indent="0" algn="just">
              <a:buNone/>
            </a:pPr>
            <a:r>
              <a:rPr lang="ru-RU" dirty="0"/>
              <a:t>Это подтверждается всем ходом развития России, например: </a:t>
            </a:r>
            <a:endParaRPr lang="en-US" dirty="0"/>
          </a:p>
          <a:p>
            <a:pPr algn="just"/>
            <a:r>
              <a:rPr lang="ru-RU" dirty="0" smtClean="0"/>
              <a:t>в </a:t>
            </a:r>
            <a:r>
              <a:rPr lang="ru-RU" dirty="0"/>
              <a:t>2003-2008 годах рос рубль, росла и наша экономика; </a:t>
            </a:r>
          </a:p>
          <a:p>
            <a:pPr algn="just"/>
            <a:r>
              <a:rPr lang="ru-RU" dirty="0" smtClean="0"/>
              <a:t>в </a:t>
            </a:r>
            <a:r>
              <a:rPr lang="ru-RU" dirty="0"/>
              <a:t>конце 2008 – начале 2009 года курс рубля к доллару США снизился на 57%, при этом в 2008 году инфляция выросла до 13,3%, а в 2009 году индекс физического объема ВВП России </a:t>
            </a:r>
            <a:r>
              <a:rPr lang="ru-RU" dirty="0" smtClean="0"/>
              <a:t>снизился до </a:t>
            </a:r>
            <a:r>
              <a:rPr lang="ru-RU" dirty="0"/>
              <a:t>92,2</a:t>
            </a:r>
            <a:r>
              <a:rPr lang="ru-RU" dirty="0" smtClean="0"/>
              <a:t>%;</a:t>
            </a:r>
            <a:endParaRPr lang="ru-RU" dirty="0"/>
          </a:p>
          <a:p>
            <a:pPr algn="just"/>
            <a:r>
              <a:rPr lang="ru-RU" dirty="0" smtClean="0"/>
              <a:t>с </a:t>
            </a:r>
            <a:r>
              <a:rPr lang="ru-RU" dirty="0"/>
              <a:t>2010 года </a:t>
            </a:r>
            <a:r>
              <a:rPr lang="ru-RU" dirty="0" smtClean="0"/>
              <a:t>рубль растет</a:t>
            </a:r>
            <a:r>
              <a:rPr lang="ru-RU" dirty="0"/>
              <a:t>, </a:t>
            </a:r>
            <a:r>
              <a:rPr lang="ru-RU" dirty="0" smtClean="0"/>
              <a:t>но нестабильно, поэтому нестабилен и рост экономики. </a:t>
            </a:r>
            <a:endParaRPr lang="en-US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3562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3366"/>
                </a:solidFill>
              </a:rPr>
              <a:t>6. </a:t>
            </a:r>
            <a:r>
              <a:rPr lang="ru-RU" sz="3600" b="1" dirty="0">
                <a:solidFill>
                  <a:srgbClr val="003366"/>
                </a:solidFill>
              </a:rPr>
              <a:t>Конфликт сторонников сильного рубля и экспортеров по вопросу о </a:t>
            </a:r>
            <a:r>
              <a:rPr lang="ru-RU" sz="3600" b="1" dirty="0" smtClean="0">
                <a:solidFill>
                  <a:srgbClr val="003366"/>
                </a:solidFill>
              </a:rPr>
              <a:t>курсе </a:t>
            </a:r>
            <a:r>
              <a:rPr lang="ru-RU" sz="3600" b="1" dirty="0">
                <a:solidFill>
                  <a:srgbClr val="003366"/>
                </a:solidFill>
              </a:rPr>
              <a:t>рубля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112568"/>
          </a:xfrm>
        </p:spPr>
        <p:txBody>
          <a:bodyPr>
            <a:normAutofit lnSpcReduction="10000"/>
          </a:bodyPr>
          <a:lstStyle/>
          <a:p>
            <a:pPr marL="0" indent="0" algn="just">
              <a:spcBef>
                <a:spcPts val="800"/>
              </a:spcBef>
              <a:buNone/>
            </a:pPr>
            <a:r>
              <a:rPr lang="ru-RU" b="1" dirty="0" smtClean="0">
                <a:latin typeface="Calibri" pitchFamily="32" charset="0"/>
              </a:rPr>
              <a:t>Причина конфликта: </a:t>
            </a:r>
            <a:r>
              <a:rPr lang="ru-RU" dirty="0" smtClean="0">
                <a:latin typeface="Calibri" pitchFamily="32" charset="0"/>
              </a:rPr>
              <a:t>цель экспортеров – ослабить курс рубля, чтобы увеличить доход от продажи их валютной выручки в ущерб гражданам России, а цель сторонников сильного рубля – укрепить рубль, чтобы повысить уровень жизни рядовых граждан в ущерб экспортерам-олигархам.</a:t>
            </a:r>
          </a:p>
          <a:p>
            <a:pPr marL="0" indent="0" algn="just">
              <a:spcBef>
                <a:spcPts val="800"/>
              </a:spcBef>
              <a:buNone/>
            </a:pPr>
            <a:r>
              <a:rPr lang="ru-RU" dirty="0" smtClean="0">
                <a:latin typeface="Calibri" pitchFamily="32" charset="0"/>
              </a:rPr>
              <a:t>Поскольку цели прямо противоположны, возникает конфликт интересов, который ведет</a:t>
            </a:r>
            <a:r>
              <a:rPr lang="en-US" dirty="0" smtClean="0">
                <a:latin typeface="Calibri" pitchFamily="32" charset="0"/>
              </a:rPr>
              <a:t> </a:t>
            </a:r>
            <a:r>
              <a:rPr lang="ru-RU" dirty="0" smtClean="0">
                <a:latin typeface="Calibri" pitchFamily="32" charset="0"/>
              </a:rPr>
              <a:t>к экономической и политической борьбе.</a:t>
            </a:r>
            <a:endParaRPr lang="ru-RU" dirty="0">
              <a:latin typeface="Calibri" pitchFamily="32" charset="0"/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7067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4299</TotalTime>
  <Words>4622</Words>
  <Application>Microsoft Office PowerPoint</Application>
  <PresentationFormat>Екран (4:3)</PresentationFormat>
  <Paragraphs>404</Paragraphs>
  <Slides>18</Slides>
  <Notes>18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18</vt:i4>
      </vt:variant>
    </vt:vector>
  </HeadingPairs>
  <TitlesOfParts>
    <vt:vector size="19" baseType="lpstr">
      <vt:lpstr>Тема Office</vt:lpstr>
      <vt:lpstr>Сильный рубль –  основа российской государственности  и экономики</vt:lpstr>
      <vt:lpstr>СОДЕРЖАНИЕ</vt:lpstr>
      <vt:lpstr>1. Аксиома мировых финансов:  «Хочешь убить страну – убей валюту»</vt:lpstr>
      <vt:lpstr>2. Что такое сильный рубль?</vt:lpstr>
      <vt:lpstr>2.1. Стереотип полезности слабого рубля</vt:lpstr>
      <vt:lpstr>3. Причины высокой инфляции в России. Инфляция как налог на бедных</vt:lpstr>
      <vt:lpstr>4. Цель политики сильного рубля</vt:lpstr>
      <vt:lpstr>5. Первичность сильного рубля по отношению к сильной экономике</vt:lpstr>
      <vt:lpstr>6. Конфликт сторонников сильного рубля и экспортеров по вопросу о курсе рубля</vt:lpstr>
      <vt:lpstr>6.1. Пример экономической борьбы</vt:lpstr>
      <vt:lpstr>Презентація PowerPoint</vt:lpstr>
      <vt:lpstr>6.2. Пример политической борьбы</vt:lpstr>
      <vt:lpstr>Презентація PowerPoint</vt:lpstr>
      <vt:lpstr>7. Как Сталин боролся за сильный рубль</vt:lpstr>
      <vt:lpstr>7.1. Пример: Арон Львович Шейнман</vt:lpstr>
      <vt:lpstr>8. Пути окончания нынешней 20-летней политики слабого рубля</vt:lpstr>
      <vt:lpstr>9. Проект предложений в Банк России</vt:lpstr>
      <vt:lpstr>10. Выводы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Сильный рубль – основа российской государственности и экономики</dc:title>
  <dc:creator>Toshiba</dc:creator>
  <cp:lastModifiedBy>LEGION</cp:lastModifiedBy>
  <cp:revision>568</cp:revision>
  <dcterms:created xsi:type="dcterms:W3CDTF">2011-01-26T15:11:24Z</dcterms:created>
  <dcterms:modified xsi:type="dcterms:W3CDTF">2016-01-05T11:04:30Z</dcterms:modified>
</cp:coreProperties>
</file>