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6" r:id="rId2"/>
    <p:sldId id="259" r:id="rId3"/>
    <p:sldId id="287" r:id="rId4"/>
    <p:sldId id="288" r:id="rId5"/>
    <p:sldId id="289" r:id="rId6"/>
    <p:sldId id="290" r:id="rId7"/>
    <p:sldId id="295" r:id="rId8"/>
    <p:sldId id="306" r:id="rId9"/>
    <p:sldId id="296" r:id="rId10"/>
    <p:sldId id="304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267" r:id="rId22"/>
    <p:sldId id="31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4A7E"/>
    <a:srgbClr val="211E54"/>
    <a:srgbClr val="1D208F"/>
    <a:srgbClr val="F4E59C"/>
    <a:srgbClr val="DDDDDD"/>
    <a:srgbClr val="B2B2B2"/>
    <a:srgbClr val="D476D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9" autoAdjust="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D1673-52EC-42C7-AF06-CBA0CFB46416}" type="datetimeFigureOut">
              <a:rPr lang="uk-UA" smtClean="0"/>
              <a:t>05.01.2016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0C0BA-50F3-45E7-8099-0BFF5CD7B3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9964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Правовые основы предпринимательской деятельности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Правовые основы предпринимательской деятельности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675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Этапы открытия своего дела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Этапы открытия своего дела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76290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Экономическая наука изучает:</a:t>
            </a:r>
          </a:p>
          <a:p>
            <a:r>
              <a:rPr lang="ru-RU" smtClean="0"/>
              <a:t>А) законы развития и функционирования общества в целом;</a:t>
            </a:r>
          </a:p>
          <a:p>
            <a:r>
              <a:rPr lang="ru-RU" smtClean="0"/>
              <a:t>Б) общественные отношения и процессы, возникшие по поводу власти;</a:t>
            </a:r>
          </a:p>
          <a:p>
            <a:r>
              <a:rPr lang="ru-RU" smtClean="0"/>
              <a:t>В) способы распределения обществом ограниченных ресурсов;</a:t>
            </a:r>
          </a:p>
          <a:p>
            <a:r>
              <a:rPr lang="ru-RU" smtClean="0"/>
              <a:t>Г) правильное и достойное поведение человека в обществе.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Экономическая наука изучает:</a:t>
            </a:r>
          </a:p>
          <a:p>
            <a:r>
              <a:rPr lang="ru-RU" smtClean="0"/>
              <a:t>А) законы развития и функционирования общества в целом;</a:t>
            </a:r>
          </a:p>
          <a:p>
            <a:r>
              <a:rPr lang="ru-RU" smtClean="0"/>
              <a:t>Б) общественные отношения и процессы, возникшие по поводу власти;</a:t>
            </a:r>
          </a:p>
          <a:p>
            <a:r>
              <a:rPr lang="ru-RU" smtClean="0"/>
              <a:t>В) способы распределения обществом ограниченных ресурсов;</a:t>
            </a:r>
          </a:p>
          <a:p>
            <a:r>
              <a:rPr lang="ru-RU" smtClean="0"/>
              <a:t>Г) правильное и достойное поведение человека в обществе.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1781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2. В стране А правительство принимает конкретные решения об объёмах и номенклатуре производства промышленных товаров. К какому типу хозяйственных систем можно отнести экономику страны А?</a:t>
            </a:r>
          </a:p>
          <a:p>
            <a:r>
              <a:rPr lang="ru-RU" smtClean="0"/>
              <a:t>А) смешанному;</a:t>
            </a:r>
          </a:p>
          <a:p>
            <a:r>
              <a:rPr lang="ru-RU" smtClean="0"/>
              <a:t>Б) командному;</a:t>
            </a:r>
          </a:p>
          <a:p>
            <a:r>
              <a:rPr lang="ru-RU" smtClean="0"/>
              <a:t>В) рыночному;</a:t>
            </a:r>
          </a:p>
          <a:p>
            <a:r>
              <a:rPr lang="ru-RU" smtClean="0"/>
              <a:t>Г) традиционному.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2. В стране А правительство принимает конкретные решения об объёмах и номенклатуре производства промышленных товаров. К какому типу хозяйственных систем можно отнести экономику страны А?</a:t>
            </a:r>
          </a:p>
          <a:p>
            <a:r>
              <a:rPr lang="ru-RU" smtClean="0"/>
              <a:t>А) смешанному;</a:t>
            </a:r>
          </a:p>
          <a:p>
            <a:r>
              <a:rPr lang="ru-RU" smtClean="0"/>
              <a:t>Б) командному;</a:t>
            </a:r>
          </a:p>
          <a:p>
            <a:r>
              <a:rPr lang="ru-RU" smtClean="0"/>
              <a:t>В) рыночному;</a:t>
            </a:r>
          </a:p>
          <a:p>
            <a:r>
              <a:rPr lang="ru-RU" smtClean="0"/>
              <a:t>Г) традиционному.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5724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3. Верны ли следующие суждения об экономических системах?</a:t>
            </a:r>
          </a:p>
          <a:p>
            <a:r>
              <a:rPr lang="ru-RU" smtClean="0"/>
              <a:t>А) в условиях рыночной экономики применяется централизованное планирование экономической деятельности;</a:t>
            </a:r>
          </a:p>
          <a:p>
            <a:r>
              <a:rPr lang="ru-RU" smtClean="0"/>
              <a:t>Б) в условиях рыночной экономики существует конкуренция товаропроизводителей;</a:t>
            </a:r>
          </a:p>
          <a:p>
            <a:r>
              <a:rPr lang="ru-RU" smtClean="0"/>
              <a:t>1) Верно только А;</a:t>
            </a:r>
          </a:p>
          <a:p>
            <a:r>
              <a:rPr lang="ru-RU" smtClean="0"/>
              <a:t>2) Верно только Б;</a:t>
            </a:r>
          </a:p>
          <a:p>
            <a:r>
              <a:rPr lang="ru-RU" smtClean="0"/>
              <a:t>3) Верны оба суждения;</a:t>
            </a:r>
          </a:p>
          <a:p>
            <a:r>
              <a:rPr lang="ru-RU" smtClean="0"/>
              <a:t>4) Оба суждения неверны.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3. Верны ли следующие суждения об экономических системах?</a:t>
            </a:r>
          </a:p>
          <a:p>
            <a:r>
              <a:rPr lang="ru-RU" smtClean="0"/>
              <a:t>А) в условиях рыночной экономики применяется централизованное планирование экономической деятельности;</a:t>
            </a:r>
          </a:p>
          <a:p>
            <a:r>
              <a:rPr lang="ru-RU" smtClean="0"/>
              <a:t>Б) в условиях рыночной экономики существует конкуренция товаропроизводителей;</a:t>
            </a:r>
          </a:p>
          <a:p>
            <a:r>
              <a:rPr lang="ru-RU" smtClean="0"/>
              <a:t>1) Верно только А;</a:t>
            </a:r>
          </a:p>
          <a:p>
            <a:r>
              <a:rPr lang="ru-RU" smtClean="0"/>
              <a:t>2) Верно только Б;</a:t>
            </a:r>
          </a:p>
          <a:p>
            <a:r>
              <a:rPr lang="ru-RU" smtClean="0"/>
              <a:t>3) Верны оба суждения;</a:t>
            </a:r>
          </a:p>
          <a:p>
            <a:r>
              <a:rPr lang="ru-RU" smtClean="0"/>
              <a:t>4) Оба суждения неверны.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1836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4. Работники кондитерской фабрики получают дивиденды по принадлежащим им ценным бумагам предприятия. Это право сохраняется за ними даже в случае увольнения. Какую форму собственности имеет фабрика?</a:t>
            </a:r>
          </a:p>
          <a:p>
            <a:r>
              <a:rPr lang="ru-RU" smtClean="0"/>
              <a:t>1)  государственную;</a:t>
            </a:r>
          </a:p>
          <a:p>
            <a:r>
              <a:rPr lang="ru-RU" smtClean="0"/>
              <a:t>2)  кооперативную;</a:t>
            </a:r>
          </a:p>
          <a:p>
            <a:r>
              <a:rPr lang="ru-RU" smtClean="0"/>
              <a:t>3)  частную;</a:t>
            </a:r>
          </a:p>
          <a:p>
            <a:r>
              <a:rPr lang="ru-RU" smtClean="0"/>
              <a:t>4)  акционерную.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4. Работники кондитерской фабрики получают дивиденды по принадлежащим им ценным бумагам предприятия. Это право сохраняется за ними даже в случае увольнения. Какую форму собственности имеет фабрика?</a:t>
            </a:r>
          </a:p>
          <a:p>
            <a:r>
              <a:rPr lang="ru-RU" smtClean="0"/>
              <a:t>1)  государственную;</a:t>
            </a:r>
          </a:p>
          <a:p>
            <a:r>
              <a:rPr lang="ru-RU" smtClean="0"/>
              <a:t>2)  кооперативную;</a:t>
            </a:r>
          </a:p>
          <a:p>
            <a:r>
              <a:rPr lang="ru-RU" smtClean="0"/>
              <a:t>3)  частную;</a:t>
            </a:r>
          </a:p>
          <a:p>
            <a:r>
              <a:rPr lang="ru-RU" smtClean="0"/>
              <a:t>4)  акционерную.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3881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5. Роль потребителя в стране с рыночной экономикой предполагает его непосредственное участие в </a:t>
            </a:r>
          </a:p>
          <a:p>
            <a:r>
              <a:rPr lang="ru-RU" smtClean="0"/>
              <a:t>1)  Формировании цены товара;</a:t>
            </a:r>
          </a:p>
          <a:p>
            <a:r>
              <a:rPr lang="ru-RU" smtClean="0"/>
              <a:t>2)  Распределении прибыли;</a:t>
            </a:r>
          </a:p>
          <a:p>
            <a:r>
              <a:rPr lang="ru-RU" smtClean="0"/>
              <a:t>3)  Определении размеров коммунальных услуг;</a:t>
            </a:r>
          </a:p>
          <a:p>
            <a:r>
              <a:rPr lang="ru-RU" smtClean="0"/>
              <a:t>4)  Выборе технологии производства.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5. Роль потребителя в стране с рыночной экономикой предполагает его непосредственное участие в </a:t>
            </a:r>
          </a:p>
          <a:p>
            <a:r>
              <a:rPr lang="ru-RU" smtClean="0"/>
              <a:t>1)  Формировании цены товара;</a:t>
            </a:r>
          </a:p>
          <a:p>
            <a:r>
              <a:rPr lang="ru-RU" smtClean="0"/>
              <a:t>2)  Распределении прибыли;</a:t>
            </a:r>
          </a:p>
          <a:p>
            <a:r>
              <a:rPr lang="ru-RU" smtClean="0"/>
              <a:t>3)  Определении размеров коммунальных услуг;</a:t>
            </a:r>
          </a:p>
          <a:p>
            <a:r>
              <a:rPr lang="ru-RU" smtClean="0"/>
              <a:t>4)  Выборе технологии производства.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02911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6. Показатель,  включающий стоимость всей конечной продукции, созданной в стране за определённый период, называется</a:t>
            </a:r>
          </a:p>
          <a:p>
            <a:r>
              <a:rPr lang="ru-RU" smtClean="0"/>
              <a:t>1)  Национальное богатство;</a:t>
            </a:r>
          </a:p>
          <a:p>
            <a:r>
              <a:rPr lang="ru-RU" smtClean="0"/>
              <a:t>2)  Национальный доход;</a:t>
            </a:r>
          </a:p>
          <a:p>
            <a:r>
              <a:rPr lang="ru-RU" smtClean="0"/>
              <a:t>3)  Валовой внутренний продукт;</a:t>
            </a:r>
          </a:p>
          <a:p>
            <a:r>
              <a:rPr lang="ru-RU" smtClean="0"/>
              <a:t>4)  Государственный доход.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6. Показатель,  включающий стоимость всей конечной продукции, созданной в стране за определённый период, называется</a:t>
            </a:r>
          </a:p>
          <a:p>
            <a:r>
              <a:rPr lang="ru-RU" smtClean="0"/>
              <a:t>1)  Национальное богатство;</a:t>
            </a:r>
          </a:p>
          <a:p>
            <a:r>
              <a:rPr lang="ru-RU" smtClean="0"/>
              <a:t>2)  Национальный доход;</a:t>
            </a:r>
          </a:p>
          <a:p>
            <a:r>
              <a:rPr lang="ru-RU" smtClean="0"/>
              <a:t>3)  Валовой внутренний продукт;</a:t>
            </a:r>
          </a:p>
          <a:p>
            <a:r>
              <a:rPr lang="ru-RU" smtClean="0"/>
              <a:t>4)  Государственный доход.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68793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7. К методам  антимонопольного  регулирования в условиях рынка относится</a:t>
            </a:r>
          </a:p>
          <a:p>
            <a:r>
              <a:rPr lang="ru-RU" smtClean="0"/>
              <a:t>1)  Национализация предприятия-монополии;</a:t>
            </a:r>
          </a:p>
          <a:p>
            <a:r>
              <a:rPr lang="ru-RU" smtClean="0"/>
              <a:t>2)  Наложение государством крупных штрафов на монополию;</a:t>
            </a:r>
          </a:p>
          <a:p>
            <a:r>
              <a:rPr lang="ru-RU" smtClean="0"/>
              <a:t>3)  Установление твёрдых государственных цен на продукцию монополии;</a:t>
            </a:r>
          </a:p>
          <a:p>
            <a:r>
              <a:rPr lang="ru-RU" smtClean="0"/>
              <a:t>4)  Конфискация имущества монопольного собственника.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7. К методам  антимонопольного  регулирования в условиях рынка относится</a:t>
            </a:r>
          </a:p>
          <a:p>
            <a:r>
              <a:rPr lang="ru-RU" smtClean="0"/>
              <a:t>1)  Национализация предприятия-монополии;</a:t>
            </a:r>
          </a:p>
          <a:p>
            <a:r>
              <a:rPr lang="ru-RU" smtClean="0"/>
              <a:t>2)  Наложение государством крупных штрафов на монополию;</a:t>
            </a:r>
          </a:p>
          <a:p>
            <a:r>
              <a:rPr lang="ru-RU" smtClean="0"/>
              <a:t>3)  Установление твёрдых государственных цен на продукцию монополии;</a:t>
            </a:r>
          </a:p>
          <a:p>
            <a:r>
              <a:rPr lang="ru-RU" smtClean="0"/>
              <a:t>4)  Конфискация имущества монопольного собственника.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82305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8. Верны ли следующие суждения об ответственности акционеров?</a:t>
            </a:r>
          </a:p>
          <a:p>
            <a:r>
              <a:rPr lang="ru-RU" smtClean="0"/>
              <a:t>А)  Акционеры не отвечают по обязательствам акционерного общества;</a:t>
            </a:r>
          </a:p>
          <a:p>
            <a:r>
              <a:rPr lang="ru-RU" smtClean="0"/>
              <a:t>Б)  Акционеры не несут никаких убытков, связанных с деятельностью акционерного общества;</a:t>
            </a:r>
          </a:p>
          <a:p>
            <a:r>
              <a:rPr lang="ru-RU" smtClean="0"/>
              <a:t>1) Верно только А;</a:t>
            </a:r>
          </a:p>
          <a:p>
            <a:r>
              <a:rPr lang="ru-RU" smtClean="0"/>
              <a:t>2) Верно только Б;</a:t>
            </a:r>
          </a:p>
          <a:p>
            <a:r>
              <a:rPr lang="ru-RU" smtClean="0"/>
              <a:t>3) Верны оба суждения;</a:t>
            </a:r>
          </a:p>
          <a:p>
            <a:r>
              <a:rPr lang="ru-RU" smtClean="0"/>
              <a:t>4) Оба суждения неверны.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8. Верны ли следующие суждения об ответственности акционеров?</a:t>
            </a:r>
          </a:p>
          <a:p>
            <a:r>
              <a:rPr lang="ru-RU" smtClean="0"/>
              <a:t>А)  Акционеры не отвечают по обязательствам акционерного общества;</a:t>
            </a:r>
          </a:p>
          <a:p>
            <a:r>
              <a:rPr lang="ru-RU" smtClean="0"/>
              <a:t>Б)  Акционеры не несут никаких убытков, связанных с деятельностью акционерного общества;</a:t>
            </a:r>
          </a:p>
          <a:p>
            <a:r>
              <a:rPr lang="ru-RU" smtClean="0"/>
              <a:t>1) Верно только А;</a:t>
            </a:r>
          </a:p>
          <a:p>
            <a:r>
              <a:rPr lang="ru-RU" smtClean="0"/>
              <a:t>2) Верно только Б;</a:t>
            </a:r>
          </a:p>
          <a:p>
            <a:r>
              <a:rPr lang="ru-RU" smtClean="0"/>
              <a:t>3) Верны оба суждения;</a:t>
            </a:r>
          </a:p>
          <a:p>
            <a:r>
              <a:rPr lang="ru-RU" smtClean="0"/>
              <a:t>4) Оба суждения неверны.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86142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9. В качестве предметов потребления, созданных в целях получения прибыли, произведения изобразительного искусства и литературы выступают в</a:t>
            </a:r>
          </a:p>
          <a:p>
            <a:r>
              <a:rPr lang="ru-RU" smtClean="0"/>
              <a:t>1) Элитарной культуре;</a:t>
            </a:r>
          </a:p>
          <a:p>
            <a:r>
              <a:rPr lang="ru-RU" smtClean="0"/>
              <a:t>2) Массовой культуре;</a:t>
            </a:r>
          </a:p>
          <a:p>
            <a:r>
              <a:rPr lang="ru-RU" smtClean="0"/>
              <a:t>3) Народной культуре;</a:t>
            </a:r>
          </a:p>
          <a:p>
            <a:r>
              <a:rPr lang="ru-RU" smtClean="0"/>
              <a:t>4) Экранной культуре.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9. В качестве предметов потребления, созданных в целях получения прибыли, произведения изобразительного искусства и литературы выступают в</a:t>
            </a:r>
          </a:p>
          <a:p>
            <a:r>
              <a:rPr lang="ru-RU" smtClean="0"/>
              <a:t>1) Элитарной культуре;</a:t>
            </a:r>
          </a:p>
          <a:p>
            <a:r>
              <a:rPr lang="ru-RU" smtClean="0"/>
              <a:t>2) Массовой культуре;</a:t>
            </a:r>
          </a:p>
          <a:p>
            <a:r>
              <a:rPr lang="ru-RU" smtClean="0"/>
              <a:t>3) Народной культуре;</a:t>
            </a:r>
          </a:p>
          <a:p>
            <a:r>
              <a:rPr lang="ru-RU" smtClean="0"/>
              <a:t>4) Экранной культуре.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8435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Предпринимательство </a:t>
            </a:r>
          </a:p>
          <a:p>
            <a:r>
              <a:rPr lang="ru-RU" smtClean="0"/>
              <a:t>самостоятельная инициативная экономическая деятельность, направленная на получение прибыли.</a:t>
            </a:r>
          </a:p>
          <a:p>
            <a:endParaRPr lang="ru-RU" smtClean="0"/>
          </a:p>
          <a:p>
            <a:r>
              <a:rPr lang="ru-RU" smtClean="0"/>
              <a:t>Предпринимательские способности экономисты называют четвёртым фактором производства.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Предпринимательство </a:t>
            </a:r>
          </a:p>
          <a:p>
            <a:r>
              <a:rPr lang="ru-RU" smtClean="0"/>
              <a:t>самостоятельная инициативная экономическая деятельность, направленная на получение прибыли.</a:t>
            </a:r>
          </a:p>
          <a:p>
            <a:endParaRPr lang="ru-RU" smtClean="0"/>
          </a:p>
          <a:p>
            <a:r>
              <a:rPr lang="ru-RU" smtClean="0"/>
              <a:t>Предпринимательские способности экономисты называют четвёртым фактором производства.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85416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10. К макроэкономическим показателям относится</a:t>
            </a:r>
          </a:p>
          <a:p>
            <a:r>
              <a:rPr lang="ru-RU" smtClean="0"/>
              <a:t>1) Валовой внутренний продукт;</a:t>
            </a:r>
          </a:p>
          <a:p>
            <a:r>
              <a:rPr lang="ru-RU" smtClean="0"/>
              <a:t>2) Государственный бюджет;</a:t>
            </a:r>
          </a:p>
          <a:p>
            <a:r>
              <a:rPr lang="ru-RU" smtClean="0"/>
              <a:t>3) Покупательская способность;</a:t>
            </a:r>
          </a:p>
          <a:p>
            <a:r>
              <a:rPr lang="ru-RU" smtClean="0"/>
              <a:t>4) Средние доходы предприятий.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Проверь свои знания</a:t>
            </a:r>
          </a:p>
          <a:p>
            <a:r>
              <a:rPr lang="ru-RU" smtClean="0"/>
              <a:t>10. К макроэкономическим показателям относится</a:t>
            </a:r>
          </a:p>
          <a:p>
            <a:r>
              <a:rPr lang="ru-RU" smtClean="0"/>
              <a:t>1) Валовой внутренний продукт;</a:t>
            </a:r>
          </a:p>
          <a:p>
            <a:r>
              <a:rPr lang="ru-RU" smtClean="0"/>
              <a:t>2) Государственный бюджет;</a:t>
            </a:r>
          </a:p>
          <a:p>
            <a:r>
              <a:rPr lang="ru-RU" smtClean="0"/>
              <a:t>3) Покупательская способность;</a:t>
            </a:r>
          </a:p>
          <a:p>
            <a:r>
              <a:rPr lang="ru-RU" smtClean="0"/>
              <a:t>4) Средние доходы предприятий.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6479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Творческое задание: создать рекламу  образовательных услуг школы № 15</a:t>
            </a:r>
          </a:p>
          <a:p>
            <a:r>
              <a:rPr lang="ru-RU" smtClean="0"/>
              <a:t>§ 5, стр. 54 – 66 </a:t>
            </a:r>
          </a:p>
          <a:p>
            <a:r>
              <a:rPr lang="ru-RU" smtClean="0"/>
              <a:t>Домашнее задание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Творческое задание: создать рекламу  образовательных услуг школы № 15</a:t>
            </a:r>
          </a:p>
          <a:p>
            <a:r>
              <a:rPr lang="ru-RU" smtClean="0"/>
              <a:t>§ 5, стр. 54 – 66 </a:t>
            </a:r>
          </a:p>
          <a:p>
            <a:r>
              <a:rPr lang="ru-RU" smtClean="0"/>
              <a:t>Домашнее задание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09836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Пример рекламного билборда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Пример рекламного билборда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0141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Аспекты предпринимательства</a:t>
            </a:r>
          </a:p>
          <a:p>
            <a:r>
              <a:rPr lang="ru-RU" smtClean="0"/>
              <a:t>Предназначены для потребления обществом.</a:t>
            </a:r>
          </a:p>
          <a:p>
            <a:r>
              <a:rPr lang="ru-RU" smtClean="0"/>
              <a:t>Продукция         </a:t>
            </a:r>
          </a:p>
          <a:p>
            <a:r>
              <a:rPr lang="ru-RU" smtClean="0"/>
              <a:t>Прибыль          </a:t>
            </a:r>
          </a:p>
          <a:p>
            <a:r>
              <a:rPr lang="ru-RU" smtClean="0"/>
              <a:t>Новые возможности производства </a:t>
            </a:r>
          </a:p>
          <a:p>
            <a:r>
              <a:rPr lang="ru-RU" smtClean="0"/>
              <a:t>( экономический аспект)</a:t>
            </a:r>
          </a:p>
          <a:p>
            <a:r>
              <a:rPr lang="ru-RU" smtClean="0"/>
              <a:t>Товары и услуги</a:t>
            </a:r>
          </a:p>
          <a:p>
            <a:r>
              <a:rPr lang="ru-RU" smtClean="0"/>
              <a:t>Процесс трудовой деятельности          </a:t>
            </a:r>
          </a:p>
          <a:p>
            <a:r>
              <a:rPr lang="ru-RU" smtClean="0"/>
              <a:t>Воспроизведение условий жизнедеятельности людей          </a:t>
            </a:r>
          </a:p>
          <a:p>
            <a:r>
              <a:rPr lang="ru-RU" smtClean="0"/>
              <a:t>Воспроизведение общественных отношений</a:t>
            </a:r>
          </a:p>
          <a:p>
            <a:r>
              <a:rPr lang="ru-RU" smtClean="0"/>
              <a:t>( социальный аспект)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Аспекты предпринимательства</a:t>
            </a:r>
          </a:p>
          <a:p>
            <a:r>
              <a:rPr lang="ru-RU" smtClean="0"/>
              <a:t>Предназначены для потребления обществом.</a:t>
            </a:r>
          </a:p>
          <a:p>
            <a:r>
              <a:rPr lang="ru-RU" smtClean="0"/>
              <a:t>Продукция         </a:t>
            </a:r>
          </a:p>
          <a:p>
            <a:r>
              <a:rPr lang="ru-RU" smtClean="0"/>
              <a:t>Прибыль          </a:t>
            </a:r>
          </a:p>
          <a:p>
            <a:r>
              <a:rPr lang="ru-RU" smtClean="0"/>
              <a:t>Новые возможности производства </a:t>
            </a:r>
          </a:p>
          <a:p>
            <a:r>
              <a:rPr lang="ru-RU" smtClean="0"/>
              <a:t>( экономический аспект)</a:t>
            </a:r>
          </a:p>
          <a:p>
            <a:r>
              <a:rPr lang="ru-RU" smtClean="0"/>
              <a:t>Товары и услуги</a:t>
            </a:r>
          </a:p>
          <a:p>
            <a:r>
              <a:rPr lang="ru-RU" smtClean="0"/>
              <a:t>Процесс трудовой деятельности          </a:t>
            </a:r>
          </a:p>
          <a:p>
            <a:r>
              <a:rPr lang="ru-RU" smtClean="0"/>
              <a:t>Воспроизведение условий жизнедеятельности людей          </a:t>
            </a:r>
          </a:p>
          <a:p>
            <a:r>
              <a:rPr lang="ru-RU" smtClean="0"/>
              <a:t>Воспроизведение общественных отношений</a:t>
            </a:r>
          </a:p>
          <a:p>
            <a:r>
              <a:rPr lang="ru-RU" smtClean="0"/>
              <a:t>( социальный аспект)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9351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Условия успешного развития предпринимательства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Условия успешного развития предпринимательства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351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Предпринимательские правоотношения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Предпринимательские правоотношения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6015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Источники предпринимательского права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Источники предпринимательского права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0024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Принципы предпринимательской деятельности</a:t>
            </a:r>
          </a:p>
          <a:p>
            <a:endParaRPr lang="ru-RU" smtClean="0"/>
          </a:p>
          <a:p>
            <a:r>
              <a:rPr lang="ru-RU" smtClean="0"/>
              <a:t>Свободная экономическая </a:t>
            </a:r>
          </a:p>
          <a:p>
            <a:r>
              <a:rPr lang="ru-RU" smtClean="0"/>
              <a:t>Деятельность </a:t>
            </a:r>
          </a:p>
          <a:p>
            <a:r>
              <a:rPr lang="ru-RU" smtClean="0"/>
              <a:t>(ст. 34 Конституции РФ)</a:t>
            </a:r>
          </a:p>
          <a:p>
            <a:endParaRPr lang="ru-RU" smtClean="0"/>
          </a:p>
          <a:p>
            <a:r>
              <a:rPr lang="ru-RU" smtClean="0"/>
              <a:t>Поддержка добросовестной</a:t>
            </a:r>
          </a:p>
          <a:p>
            <a:r>
              <a:rPr lang="ru-RU" smtClean="0"/>
              <a:t>конкуренции, недопустимость </a:t>
            </a:r>
          </a:p>
          <a:p>
            <a:r>
              <a:rPr lang="ru-RU" smtClean="0"/>
              <a:t>монополизации рынка</a:t>
            </a:r>
          </a:p>
          <a:p>
            <a:r>
              <a:rPr lang="ru-RU" smtClean="0"/>
              <a:t>Многообразие форм собственности,</a:t>
            </a:r>
          </a:p>
          <a:p>
            <a:r>
              <a:rPr lang="ru-RU" smtClean="0"/>
              <a:t>юридическое равенство и равенство</a:t>
            </a:r>
          </a:p>
          <a:p>
            <a:r>
              <a:rPr lang="ru-RU" smtClean="0"/>
              <a:t>защиты (ст.8 Конституции РФ)</a:t>
            </a:r>
          </a:p>
          <a:p>
            <a:r>
              <a:rPr lang="ru-RU" smtClean="0"/>
              <a:t>«Каждый имеет право на свободное использование своих способностей и своего имущества для предпринимательской и иной не запрещённой законом экономической деятельности»</a:t>
            </a:r>
          </a:p>
          <a:p>
            <a:r>
              <a:rPr lang="ru-RU" smtClean="0"/>
              <a:t>ЗАКОН </a:t>
            </a:r>
          </a:p>
          <a:p>
            <a:r>
              <a:rPr lang="ru-RU" smtClean="0"/>
              <a:t>"О КОНКУРЕНЦИИ И ОГРАНИЧЕНИИ МОНОПОЛИСТИЧЕСКОЙ ДЕЯТЕЛЬНОСТИ НА ТОВАРНЫХ РЫНКАХ"</a:t>
            </a:r>
          </a:p>
          <a:p>
            <a:r>
              <a:rPr lang="ru-RU" smtClean="0"/>
              <a:t>«В Российской Федерации признаются и защищаются равным образом частная, государственная, муниципальная и иные формы собственности»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Принципы предпринимательской деятельности</a:t>
            </a:r>
          </a:p>
          <a:p>
            <a:endParaRPr lang="ru-RU" smtClean="0"/>
          </a:p>
          <a:p>
            <a:r>
              <a:rPr lang="ru-RU" smtClean="0"/>
              <a:t>Свободная экономическая </a:t>
            </a:r>
          </a:p>
          <a:p>
            <a:r>
              <a:rPr lang="ru-RU" smtClean="0"/>
              <a:t>Деятельность </a:t>
            </a:r>
          </a:p>
          <a:p>
            <a:r>
              <a:rPr lang="ru-RU" smtClean="0"/>
              <a:t>(ст. 34 Конституции РФ)</a:t>
            </a:r>
          </a:p>
          <a:p>
            <a:endParaRPr lang="ru-RU" smtClean="0"/>
          </a:p>
          <a:p>
            <a:r>
              <a:rPr lang="ru-RU" smtClean="0"/>
              <a:t>Поддержка добросовестной</a:t>
            </a:r>
          </a:p>
          <a:p>
            <a:r>
              <a:rPr lang="ru-RU" smtClean="0"/>
              <a:t>конкуренции, недопустимость </a:t>
            </a:r>
          </a:p>
          <a:p>
            <a:r>
              <a:rPr lang="ru-RU" smtClean="0"/>
              <a:t>монополизации рынка</a:t>
            </a:r>
          </a:p>
          <a:p>
            <a:r>
              <a:rPr lang="ru-RU" smtClean="0"/>
              <a:t>Многообразие форм собственности,</a:t>
            </a:r>
          </a:p>
          <a:p>
            <a:r>
              <a:rPr lang="ru-RU" smtClean="0"/>
              <a:t>юридическое равенство и равенство</a:t>
            </a:r>
          </a:p>
          <a:p>
            <a:r>
              <a:rPr lang="ru-RU" smtClean="0"/>
              <a:t>защиты (ст.8 Конституции РФ)</a:t>
            </a:r>
          </a:p>
          <a:p>
            <a:r>
              <a:rPr lang="ru-RU" smtClean="0"/>
              <a:t>«Каждый имеет право на свободное использование своих способностей и своего имущества для предпринимательской и иной не запрещённой законом экономической деятельности»</a:t>
            </a:r>
          </a:p>
          <a:p>
            <a:r>
              <a:rPr lang="ru-RU" smtClean="0"/>
              <a:t>ЗАКОН </a:t>
            </a:r>
          </a:p>
          <a:p>
            <a:r>
              <a:rPr lang="ru-RU" smtClean="0"/>
              <a:t>"О КОНКУРЕНЦИИ И ОГРАНИЧЕНИИ МОНОПОЛИСТИЧЕСКОЙ ДЕЯТЕЛЬНОСТИ НА ТОВАРНЫХ РЫНКАХ"</a:t>
            </a:r>
          </a:p>
          <a:p>
            <a:r>
              <a:rPr lang="ru-RU" smtClean="0"/>
              <a:t>«В Российской Федерации признаются и защищаются равным образом частная, государственная, муниципальная и иные формы собственности»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0988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Задание для самостоятельной работы ( стр. 66, з. № 1)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Задание для самостоятельной работы ( стр. 66, з. № 1)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0955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Этапы открытия своего дела</a:t>
            </a:r>
          </a:p>
          <a:p>
            <a:r>
              <a:rPr lang="ru-RU" smtClean="0"/>
              <a:t>Экономический </a:t>
            </a:r>
          </a:p>
          <a:p>
            <a:r>
              <a:rPr lang="ru-RU" smtClean="0"/>
              <a:t>интерес и мотивы</a:t>
            </a:r>
          </a:p>
          <a:p>
            <a:r>
              <a:rPr lang="ru-RU" smtClean="0"/>
              <a:t>деятельности</a:t>
            </a:r>
          </a:p>
          <a:p>
            <a:r>
              <a:rPr lang="ru-RU" smtClean="0"/>
              <a:t>Состав учредителей,</a:t>
            </a:r>
          </a:p>
          <a:p>
            <a:r>
              <a:rPr lang="ru-RU" smtClean="0"/>
              <a:t>разработка </a:t>
            </a:r>
          </a:p>
          <a:p>
            <a:r>
              <a:rPr lang="ru-RU" smtClean="0"/>
              <a:t>наименования</a:t>
            </a:r>
          </a:p>
          <a:p>
            <a:r>
              <a:rPr lang="ru-RU" smtClean="0"/>
              <a:t>организации</a:t>
            </a:r>
          </a:p>
          <a:p>
            <a:r>
              <a:rPr lang="ru-RU" smtClean="0"/>
              <a:t>Устав организации,</a:t>
            </a:r>
          </a:p>
          <a:p>
            <a:r>
              <a:rPr lang="ru-RU" smtClean="0"/>
              <a:t>Учредительный </a:t>
            </a:r>
          </a:p>
          <a:p>
            <a:r>
              <a:rPr lang="ru-RU" smtClean="0"/>
              <a:t>договор</a:t>
            </a:r>
          </a:p>
          <a:p>
            <a:r>
              <a:rPr lang="ru-RU" smtClean="0"/>
              <a:t>Обоснование </a:t>
            </a:r>
          </a:p>
          <a:p>
            <a:r>
              <a:rPr lang="ru-RU" smtClean="0"/>
              <a:t>идеи</a:t>
            </a:r>
          </a:p>
          <a:p>
            <a:r>
              <a:rPr lang="ru-RU" smtClean="0"/>
              <a:t>Выбор </a:t>
            </a:r>
          </a:p>
          <a:p>
            <a:r>
              <a:rPr lang="ru-RU" smtClean="0"/>
              <a:t>организационно-</a:t>
            </a:r>
          </a:p>
          <a:p>
            <a:r>
              <a:rPr lang="ru-RU" smtClean="0"/>
              <a:t>правовой</a:t>
            </a:r>
          </a:p>
          <a:p>
            <a:r>
              <a:rPr lang="ru-RU" smtClean="0"/>
              <a:t>формы</a:t>
            </a:r>
          </a:p>
          <a:p>
            <a:r>
              <a:rPr lang="ru-RU" smtClean="0"/>
              <a:t>Оформление</a:t>
            </a:r>
          </a:p>
          <a:p>
            <a:r>
              <a:rPr lang="ru-RU" smtClean="0"/>
              <a:t>учредительных </a:t>
            </a:r>
          </a:p>
          <a:p>
            <a:r>
              <a:rPr lang="ru-RU" smtClean="0"/>
              <a:t>документов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Этапы открытия своего дела</a:t>
            </a:r>
          </a:p>
          <a:p>
            <a:r>
              <a:rPr lang="ru-RU" smtClean="0"/>
              <a:t>Экономический </a:t>
            </a:r>
          </a:p>
          <a:p>
            <a:r>
              <a:rPr lang="ru-RU" smtClean="0"/>
              <a:t>интерес и мотивы</a:t>
            </a:r>
          </a:p>
          <a:p>
            <a:r>
              <a:rPr lang="ru-RU" smtClean="0"/>
              <a:t>деятельности</a:t>
            </a:r>
          </a:p>
          <a:p>
            <a:r>
              <a:rPr lang="ru-RU" smtClean="0"/>
              <a:t>Состав учредителей,</a:t>
            </a:r>
          </a:p>
          <a:p>
            <a:r>
              <a:rPr lang="ru-RU" smtClean="0"/>
              <a:t>разработка </a:t>
            </a:r>
          </a:p>
          <a:p>
            <a:r>
              <a:rPr lang="ru-RU" smtClean="0"/>
              <a:t>наименования</a:t>
            </a:r>
          </a:p>
          <a:p>
            <a:r>
              <a:rPr lang="ru-RU" smtClean="0"/>
              <a:t>организации</a:t>
            </a:r>
          </a:p>
          <a:p>
            <a:r>
              <a:rPr lang="ru-RU" smtClean="0"/>
              <a:t>Устав организации,</a:t>
            </a:r>
          </a:p>
          <a:p>
            <a:r>
              <a:rPr lang="ru-RU" smtClean="0"/>
              <a:t>Учредительный </a:t>
            </a:r>
          </a:p>
          <a:p>
            <a:r>
              <a:rPr lang="ru-RU" smtClean="0"/>
              <a:t>договор</a:t>
            </a:r>
          </a:p>
          <a:p>
            <a:r>
              <a:rPr lang="ru-RU" smtClean="0"/>
              <a:t>Обоснование </a:t>
            </a:r>
          </a:p>
          <a:p>
            <a:r>
              <a:rPr lang="ru-RU" smtClean="0"/>
              <a:t>идеи</a:t>
            </a:r>
          </a:p>
          <a:p>
            <a:r>
              <a:rPr lang="ru-RU" smtClean="0"/>
              <a:t>Выбор </a:t>
            </a:r>
          </a:p>
          <a:p>
            <a:r>
              <a:rPr lang="ru-RU" smtClean="0"/>
              <a:t>организационно-</a:t>
            </a:r>
          </a:p>
          <a:p>
            <a:r>
              <a:rPr lang="ru-RU" smtClean="0"/>
              <a:t>правовой</a:t>
            </a:r>
          </a:p>
          <a:p>
            <a:r>
              <a:rPr lang="ru-RU" smtClean="0"/>
              <a:t>формы</a:t>
            </a:r>
          </a:p>
          <a:p>
            <a:r>
              <a:rPr lang="ru-RU" smtClean="0"/>
              <a:t>Оформление</a:t>
            </a:r>
          </a:p>
          <a:p>
            <a:r>
              <a:rPr lang="ru-RU" smtClean="0"/>
              <a:t>учредительных </a:t>
            </a:r>
          </a:p>
          <a:p>
            <a:r>
              <a:rPr lang="ru-RU" smtClean="0"/>
              <a:t>документов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5431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ltGray"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886200" y="3124200"/>
            <a:ext cx="5257800" cy="838200"/>
          </a:xfrm>
        </p:spPr>
        <p:txBody>
          <a:bodyPr/>
          <a:lstStyle>
            <a:lvl1pPr algn="l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3962400" y="3810000"/>
            <a:ext cx="5181600" cy="457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035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61035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fld id="{003AA5F6-EC2A-4B72-ADDE-68CE95922E41}" type="slidenum">
              <a:rPr lang="en-US"/>
              <a:pPr/>
              <a:t>‹№›</a:t>
            </a:fld>
            <a:endParaRPr lang="en-US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gray">
          <a:xfrm>
            <a:off x="7391400" y="6096000"/>
            <a:ext cx="1384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2"/>
                </a:solidFill>
              </a:rPr>
              <a:t>LOGO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gray">
          <a:xfrm>
            <a:off x="5486400" y="304800"/>
            <a:ext cx="3276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600" b="1">
                <a:solidFill>
                  <a:schemeClr val="bg2"/>
                </a:solidFill>
              </a:rPr>
              <a:t>“ Add your company slogan ”</a:t>
            </a:r>
          </a:p>
        </p:txBody>
      </p:sp>
      <p:pic>
        <p:nvPicPr>
          <p:cNvPr id="3097" name="Picture 25" descr="cub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838200"/>
            <a:ext cx="3638550" cy="5829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A84AE-5796-430A-A868-81DDC8743C2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CDBC6-6224-442B-AAB8-36E3D146C2B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1EF09-9BC5-42D9-876B-5F7A9027FF6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5E1C-1EE6-4D2F-BA4F-810DD6FBEBA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6AB85-BC40-4A06-8C95-B8B96D7A485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9B3BE-33C7-43EF-97E8-188CB375F18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9478E-19E5-4453-B0AB-B7F0F696A8D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10424-A7DC-401C-A83C-20887ADADFF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ADF8B-F8CC-4ADC-B825-DC7EF78A1B1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662E80-E435-4905-A4D4-60348755490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Rectangle 27"/>
          <p:cNvSpPr>
            <a:spLocks noChangeArrowheads="1"/>
          </p:cNvSpPr>
          <p:nvPr/>
        </p:nvSpPr>
        <p:spPr bwMode="gray">
          <a:xfrm>
            <a:off x="0" y="381000"/>
            <a:ext cx="9144000" cy="6096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52" name="Picture 28" descr="p12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162800" y="152400"/>
            <a:ext cx="1371600" cy="19812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81000"/>
            <a:ext cx="6629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BB02C1-6A90-436C-B264-85CADB8ABBD9}" type="slidenum">
              <a:rPr lang="en-US"/>
              <a:pPr/>
              <a:t>‹№›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643306" y="3007808"/>
            <a:ext cx="5500694" cy="806972"/>
          </a:xfrm>
        </p:spPr>
        <p:txBody>
          <a:bodyPr/>
          <a:lstStyle/>
          <a:p>
            <a:r>
              <a:rPr lang="ru-RU" sz="3600" dirty="0" smtClean="0"/>
              <a:t>Правовые основы предпринимательской деятельности </a:t>
            </a:r>
            <a:endParaRPr lang="en-US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206306"/>
            <a:ext cx="4572000" cy="355572"/>
          </a:xfrm>
          <a:prstGeom prst="rect">
            <a:avLst/>
          </a:prstGeom>
          <a:solidFill>
            <a:srgbClr val="1D208F"/>
          </a:solidFill>
        </p:spPr>
        <p:txBody>
          <a:bodyPr>
            <a:spAutoFit/>
          </a:bodyPr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71472" y="5089445"/>
            <a:ext cx="8286808" cy="1375531"/>
          </a:xfrm>
          <a:solidFill>
            <a:srgbClr val="1D208F"/>
          </a:solidFill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7086600" cy="563563"/>
          </a:xfrm>
        </p:spPr>
        <p:txBody>
          <a:bodyPr/>
          <a:lstStyle/>
          <a:p>
            <a:r>
              <a:rPr lang="ru-RU" sz="3600" dirty="0" smtClean="0"/>
              <a:t>Этапы открытия своего дела</a:t>
            </a:r>
            <a:endParaRPr lang="en-US" sz="2000" dirty="0"/>
          </a:p>
        </p:txBody>
      </p:sp>
      <p:grpSp>
        <p:nvGrpSpPr>
          <p:cNvPr id="78881" name="Group 33"/>
          <p:cNvGrpSpPr>
            <a:grpSpLocks/>
          </p:cNvGrpSpPr>
          <p:nvPr/>
        </p:nvGrpSpPr>
        <p:grpSpPr bwMode="auto">
          <a:xfrm>
            <a:off x="285721" y="1143000"/>
            <a:ext cx="8701924" cy="5429272"/>
            <a:chOff x="360" y="720"/>
            <a:chExt cx="5300" cy="3072"/>
          </a:xfrm>
        </p:grpSpPr>
        <p:sp>
          <p:nvSpPr>
            <p:cNvPr id="78851" name="Freeform 3"/>
            <p:cNvSpPr>
              <a:spLocks noEditPoints="1"/>
            </p:cNvSpPr>
            <p:nvPr/>
          </p:nvSpPr>
          <p:spPr bwMode="gray">
            <a:xfrm>
              <a:off x="528" y="1248"/>
              <a:ext cx="4357" cy="2544"/>
            </a:xfrm>
            <a:custGeom>
              <a:avLst/>
              <a:gdLst/>
              <a:ahLst/>
              <a:cxnLst>
                <a:cxn ang="0">
                  <a:pos x="1092" y="50"/>
                </a:cxn>
                <a:cxn ang="0">
                  <a:pos x="822" y="168"/>
                </a:cxn>
                <a:cxn ang="0">
                  <a:pos x="594" y="300"/>
                </a:cxn>
                <a:cxn ang="0">
                  <a:pos x="406" y="446"/>
                </a:cxn>
                <a:cxn ang="0">
                  <a:pos x="254" y="604"/>
                </a:cxn>
                <a:cxn ang="0">
                  <a:pos x="140" y="772"/>
                </a:cxn>
                <a:cxn ang="0">
                  <a:pos x="60" y="944"/>
                </a:cxn>
                <a:cxn ang="0">
                  <a:pos x="14" y="1122"/>
                </a:cxn>
                <a:cxn ang="0">
                  <a:pos x="0" y="1300"/>
                </a:cxn>
                <a:cxn ang="0">
                  <a:pos x="18" y="1476"/>
                </a:cxn>
                <a:cxn ang="0">
                  <a:pos x="64" y="1650"/>
                </a:cxn>
                <a:cxn ang="0">
                  <a:pos x="138" y="1818"/>
                </a:cxn>
                <a:cxn ang="0">
                  <a:pos x="238" y="1978"/>
                </a:cxn>
                <a:cxn ang="0">
                  <a:pos x="364" y="2126"/>
                </a:cxn>
                <a:cxn ang="0">
                  <a:pos x="512" y="2262"/>
                </a:cxn>
                <a:cxn ang="0">
                  <a:pos x="684" y="2382"/>
                </a:cxn>
                <a:cxn ang="0">
                  <a:pos x="874" y="2484"/>
                </a:cxn>
                <a:cxn ang="0">
                  <a:pos x="1086" y="2564"/>
                </a:cxn>
                <a:cxn ang="0">
                  <a:pos x="1314" y="2622"/>
                </a:cxn>
                <a:cxn ang="0">
                  <a:pos x="1558" y="2654"/>
                </a:cxn>
                <a:cxn ang="0">
                  <a:pos x="1818" y="2658"/>
                </a:cxn>
                <a:cxn ang="0">
                  <a:pos x="2090" y="2632"/>
                </a:cxn>
                <a:cxn ang="0">
                  <a:pos x="2374" y="2574"/>
                </a:cxn>
                <a:cxn ang="0">
                  <a:pos x="2544" y="2912"/>
                </a:cxn>
                <a:cxn ang="0">
                  <a:pos x="1868" y="1552"/>
                </a:cxn>
                <a:cxn ang="0">
                  <a:pos x="1956" y="1914"/>
                </a:cxn>
                <a:cxn ang="0">
                  <a:pos x="1788" y="1936"/>
                </a:cxn>
                <a:cxn ang="0">
                  <a:pos x="1616" y="1934"/>
                </a:cxn>
                <a:cxn ang="0">
                  <a:pos x="1442" y="1912"/>
                </a:cxn>
                <a:cxn ang="0">
                  <a:pos x="1272" y="1872"/>
                </a:cxn>
                <a:cxn ang="0">
                  <a:pos x="1108" y="1812"/>
                </a:cxn>
                <a:cxn ang="0">
                  <a:pos x="952" y="1736"/>
                </a:cxn>
                <a:cxn ang="0">
                  <a:pos x="810" y="1646"/>
                </a:cxn>
                <a:cxn ang="0">
                  <a:pos x="684" y="1542"/>
                </a:cxn>
                <a:cxn ang="0">
                  <a:pos x="578" y="1428"/>
                </a:cxn>
                <a:cxn ang="0">
                  <a:pos x="494" y="1304"/>
                </a:cxn>
                <a:cxn ang="0">
                  <a:pos x="438" y="1170"/>
                </a:cxn>
                <a:cxn ang="0">
                  <a:pos x="410" y="1032"/>
                </a:cxn>
                <a:cxn ang="0">
                  <a:pos x="416" y="888"/>
                </a:cxn>
                <a:cxn ang="0">
                  <a:pos x="460" y="742"/>
                </a:cxn>
                <a:cxn ang="0">
                  <a:pos x="544" y="592"/>
                </a:cxn>
                <a:cxn ang="0">
                  <a:pos x="670" y="444"/>
                </a:cxn>
                <a:cxn ang="0">
                  <a:pos x="844" y="298"/>
                </a:cxn>
                <a:cxn ang="0">
                  <a:pos x="1070" y="154"/>
                </a:cxn>
                <a:cxn ang="0">
                  <a:pos x="1348" y="16"/>
                </a:cxn>
                <a:cxn ang="0">
                  <a:pos x="1244" y="0"/>
                </a:cxn>
                <a:cxn ang="0">
                  <a:pos x="2820" y="1934"/>
                </a:cxn>
                <a:cxn ang="0">
                  <a:pos x="2820" y="1934"/>
                </a:cxn>
              </a:cxnLst>
              <a:rect l="0" t="0" r="r" b="b"/>
              <a:pathLst>
                <a:path w="2820" h="2912">
                  <a:moveTo>
                    <a:pt x="1244" y="0"/>
                  </a:moveTo>
                  <a:lnTo>
                    <a:pt x="1092" y="50"/>
                  </a:lnTo>
                  <a:lnTo>
                    <a:pt x="952" y="106"/>
                  </a:lnTo>
                  <a:lnTo>
                    <a:pt x="822" y="168"/>
                  </a:lnTo>
                  <a:lnTo>
                    <a:pt x="704" y="232"/>
                  </a:lnTo>
                  <a:lnTo>
                    <a:pt x="594" y="300"/>
                  </a:lnTo>
                  <a:lnTo>
                    <a:pt x="494" y="372"/>
                  </a:lnTo>
                  <a:lnTo>
                    <a:pt x="406" y="446"/>
                  </a:lnTo>
                  <a:lnTo>
                    <a:pt x="324" y="524"/>
                  </a:lnTo>
                  <a:lnTo>
                    <a:pt x="254" y="604"/>
                  </a:lnTo>
                  <a:lnTo>
                    <a:pt x="192" y="686"/>
                  </a:lnTo>
                  <a:lnTo>
                    <a:pt x="140" y="772"/>
                  </a:lnTo>
                  <a:lnTo>
                    <a:pt x="96" y="856"/>
                  </a:lnTo>
                  <a:lnTo>
                    <a:pt x="60" y="944"/>
                  </a:lnTo>
                  <a:lnTo>
                    <a:pt x="32" y="1032"/>
                  </a:lnTo>
                  <a:lnTo>
                    <a:pt x="14" y="1122"/>
                  </a:lnTo>
                  <a:lnTo>
                    <a:pt x="2" y="1210"/>
                  </a:lnTo>
                  <a:lnTo>
                    <a:pt x="0" y="1300"/>
                  </a:lnTo>
                  <a:lnTo>
                    <a:pt x="4" y="1388"/>
                  </a:lnTo>
                  <a:lnTo>
                    <a:pt x="18" y="1476"/>
                  </a:lnTo>
                  <a:lnTo>
                    <a:pt x="36" y="1564"/>
                  </a:lnTo>
                  <a:lnTo>
                    <a:pt x="64" y="1650"/>
                  </a:lnTo>
                  <a:lnTo>
                    <a:pt x="96" y="1736"/>
                  </a:lnTo>
                  <a:lnTo>
                    <a:pt x="138" y="1818"/>
                  </a:lnTo>
                  <a:lnTo>
                    <a:pt x="184" y="1900"/>
                  </a:lnTo>
                  <a:lnTo>
                    <a:pt x="238" y="1978"/>
                  </a:lnTo>
                  <a:lnTo>
                    <a:pt x="298" y="2054"/>
                  </a:lnTo>
                  <a:lnTo>
                    <a:pt x="364" y="2126"/>
                  </a:lnTo>
                  <a:lnTo>
                    <a:pt x="434" y="2196"/>
                  </a:lnTo>
                  <a:lnTo>
                    <a:pt x="512" y="2262"/>
                  </a:lnTo>
                  <a:lnTo>
                    <a:pt x="596" y="2324"/>
                  </a:lnTo>
                  <a:lnTo>
                    <a:pt x="684" y="2382"/>
                  </a:lnTo>
                  <a:lnTo>
                    <a:pt x="776" y="2436"/>
                  </a:lnTo>
                  <a:lnTo>
                    <a:pt x="874" y="2484"/>
                  </a:lnTo>
                  <a:lnTo>
                    <a:pt x="978" y="2526"/>
                  </a:lnTo>
                  <a:lnTo>
                    <a:pt x="1086" y="2564"/>
                  </a:lnTo>
                  <a:lnTo>
                    <a:pt x="1198" y="2596"/>
                  </a:lnTo>
                  <a:lnTo>
                    <a:pt x="1314" y="2622"/>
                  </a:lnTo>
                  <a:lnTo>
                    <a:pt x="1434" y="2642"/>
                  </a:lnTo>
                  <a:lnTo>
                    <a:pt x="1558" y="2654"/>
                  </a:lnTo>
                  <a:lnTo>
                    <a:pt x="1686" y="2660"/>
                  </a:lnTo>
                  <a:lnTo>
                    <a:pt x="1818" y="2658"/>
                  </a:lnTo>
                  <a:lnTo>
                    <a:pt x="1952" y="2650"/>
                  </a:lnTo>
                  <a:lnTo>
                    <a:pt x="2090" y="2632"/>
                  </a:lnTo>
                  <a:lnTo>
                    <a:pt x="2230" y="2608"/>
                  </a:lnTo>
                  <a:lnTo>
                    <a:pt x="2374" y="2574"/>
                  </a:lnTo>
                  <a:lnTo>
                    <a:pt x="2542" y="2912"/>
                  </a:lnTo>
                  <a:lnTo>
                    <a:pt x="2544" y="2912"/>
                  </a:lnTo>
                  <a:lnTo>
                    <a:pt x="2820" y="1934"/>
                  </a:lnTo>
                  <a:lnTo>
                    <a:pt x="1868" y="1552"/>
                  </a:lnTo>
                  <a:lnTo>
                    <a:pt x="2036" y="1894"/>
                  </a:lnTo>
                  <a:lnTo>
                    <a:pt x="1956" y="1914"/>
                  </a:lnTo>
                  <a:lnTo>
                    <a:pt x="1872" y="1928"/>
                  </a:lnTo>
                  <a:lnTo>
                    <a:pt x="1788" y="1936"/>
                  </a:lnTo>
                  <a:lnTo>
                    <a:pt x="1702" y="1938"/>
                  </a:lnTo>
                  <a:lnTo>
                    <a:pt x="1616" y="1934"/>
                  </a:lnTo>
                  <a:lnTo>
                    <a:pt x="1528" y="1926"/>
                  </a:lnTo>
                  <a:lnTo>
                    <a:pt x="1442" y="1912"/>
                  </a:lnTo>
                  <a:lnTo>
                    <a:pt x="1356" y="1894"/>
                  </a:lnTo>
                  <a:lnTo>
                    <a:pt x="1272" y="1872"/>
                  </a:lnTo>
                  <a:lnTo>
                    <a:pt x="1188" y="1844"/>
                  </a:lnTo>
                  <a:lnTo>
                    <a:pt x="1108" y="1812"/>
                  </a:lnTo>
                  <a:lnTo>
                    <a:pt x="1028" y="1776"/>
                  </a:lnTo>
                  <a:lnTo>
                    <a:pt x="952" y="1736"/>
                  </a:lnTo>
                  <a:lnTo>
                    <a:pt x="880" y="1692"/>
                  </a:lnTo>
                  <a:lnTo>
                    <a:pt x="810" y="1646"/>
                  </a:lnTo>
                  <a:lnTo>
                    <a:pt x="744" y="1596"/>
                  </a:lnTo>
                  <a:lnTo>
                    <a:pt x="684" y="1542"/>
                  </a:lnTo>
                  <a:lnTo>
                    <a:pt x="628" y="1486"/>
                  </a:lnTo>
                  <a:lnTo>
                    <a:pt x="578" y="1428"/>
                  </a:lnTo>
                  <a:lnTo>
                    <a:pt x="532" y="1366"/>
                  </a:lnTo>
                  <a:lnTo>
                    <a:pt x="494" y="1304"/>
                  </a:lnTo>
                  <a:lnTo>
                    <a:pt x="462" y="1238"/>
                  </a:lnTo>
                  <a:lnTo>
                    <a:pt x="438" y="1170"/>
                  </a:lnTo>
                  <a:lnTo>
                    <a:pt x="420" y="1102"/>
                  </a:lnTo>
                  <a:lnTo>
                    <a:pt x="410" y="1032"/>
                  </a:lnTo>
                  <a:lnTo>
                    <a:pt x="410" y="960"/>
                  </a:lnTo>
                  <a:lnTo>
                    <a:pt x="416" y="888"/>
                  </a:lnTo>
                  <a:lnTo>
                    <a:pt x="434" y="816"/>
                  </a:lnTo>
                  <a:lnTo>
                    <a:pt x="460" y="742"/>
                  </a:lnTo>
                  <a:lnTo>
                    <a:pt x="496" y="668"/>
                  </a:lnTo>
                  <a:lnTo>
                    <a:pt x="544" y="592"/>
                  </a:lnTo>
                  <a:lnTo>
                    <a:pt x="602" y="518"/>
                  </a:lnTo>
                  <a:lnTo>
                    <a:pt x="670" y="444"/>
                  </a:lnTo>
                  <a:lnTo>
                    <a:pt x="752" y="370"/>
                  </a:lnTo>
                  <a:lnTo>
                    <a:pt x="844" y="298"/>
                  </a:lnTo>
                  <a:lnTo>
                    <a:pt x="950" y="226"/>
                  </a:lnTo>
                  <a:lnTo>
                    <a:pt x="1070" y="154"/>
                  </a:lnTo>
                  <a:lnTo>
                    <a:pt x="1202" y="84"/>
                  </a:lnTo>
                  <a:lnTo>
                    <a:pt x="1348" y="16"/>
                  </a:lnTo>
                  <a:lnTo>
                    <a:pt x="1244" y="0"/>
                  </a:lnTo>
                  <a:lnTo>
                    <a:pt x="1244" y="0"/>
                  </a:lnTo>
                  <a:lnTo>
                    <a:pt x="1244" y="0"/>
                  </a:lnTo>
                  <a:close/>
                  <a:moveTo>
                    <a:pt x="2820" y="1934"/>
                  </a:moveTo>
                  <a:lnTo>
                    <a:pt x="2820" y="1934"/>
                  </a:lnTo>
                  <a:lnTo>
                    <a:pt x="2820" y="19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tx2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  <a:effectLst>
              <a:outerShdw dist="206741" dir="8249373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78852" name="Group 4"/>
            <p:cNvGrpSpPr>
              <a:grpSpLocks/>
            </p:cNvGrpSpPr>
            <p:nvPr/>
          </p:nvGrpSpPr>
          <p:grpSpPr bwMode="auto">
            <a:xfrm>
              <a:off x="1776" y="2417"/>
              <a:ext cx="1717" cy="1375"/>
              <a:chOff x="1776" y="2417"/>
              <a:chExt cx="1717" cy="1375"/>
            </a:xfrm>
          </p:grpSpPr>
          <p:pic>
            <p:nvPicPr>
              <p:cNvPr id="78853" name="Picture 5" descr="Picture1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776" y="3353"/>
                <a:ext cx="1248" cy="343"/>
              </a:xfrm>
              <a:prstGeom prst="rect">
                <a:avLst/>
              </a:prstGeom>
              <a:noFill/>
            </p:spPr>
          </p:pic>
          <p:sp>
            <p:nvSpPr>
              <p:cNvPr id="78854" name="Oval 6"/>
              <p:cNvSpPr>
                <a:spLocks noChangeArrowheads="1"/>
              </p:cNvSpPr>
              <p:nvPr/>
            </p:nvSpPr>
            <p:spPr bwMode="gray">
              <a:xfrm>
                <a:off x="1877" y="2417"/>
                <a:ext cx="1074" cy="107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55" name="Oval 7"/>
              <p:cNvSpPr>
                <a:spLocks noChangeArrowheads="1"/>
              </p:cNvSpPr>
              <p:nvPr/>
            </p:nvSpPr>
            <p:spPr bwMode="gray">
              <a:xfrm>
                <a:off x="1890" y="2423"/>
                <a:ext cx="1603" cy="1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56" name="Oval 8"/>
              <p:cNvSpPr>
                <a:spLocks noChangeArrowheads="1"/>
              </p:cNvSpPr>
              <p:nvPr/>
            </p:nvSpPr>
            <p:spPr bwMode="gray">
              <a:xfrm>
                <a:off x="1901" y="2433"/>
                <a:ext cx="998" cy="98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57" name="Oval 9"/>
              <p:cNvSpPr>
                <a:spLocks noChangeArrowheads="1"/>
              </p:cNvSpPr>
              <p:nvPr/>
            </p:nvSpPr>
            <p:spPr bwMode="gray">
              <a:xfrm>
                <a:off x="1959" y="2461"/>
                <a:ext cx="888" cy="79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grpSp>
          <p:nvGrpSpPr>
            <p:cNvPr id="78858" name="Group 10"/>
            <p:cNvGrpSpPr>
              <a:grpSpLocks/>
            </p:cNvGrpSpPr>
            <p:nvPr/>
          </p:nvGrpSpPr>
          <p:grpSpPr bwMode="auto">
            <a:xfrm>
              <a:off x="360" y="2188"/>
              <a:ext cx="1479" cy="1412"/>
              <a:chOff x="360" y="2188"/>
              <a:chExt cx="1479" cy="1412"/>
            </a:xfrm>
          </p:grpSpPr>
          <p:pic>
            <p:nvPicPr>
              <p:cNvPr id="78859" name="Picture 11" descr="Picture1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576" y="2924"/>
                <a:ext cx="1056" cy="292"/>
              </a:xfrm>
              <a:prstGeom prst="rect">
                <a:avLst/>
              </a:prstGeom>
              <a:noFill/>
            </p:spPr>
          </p:pic>
          <p:sp>
            <p:nvSpPr>
              <p:cNvPr id="78860" name="Oval 12"/>
              <p:cNvSpPr>
                <a:spLocks noChangeArrowheads="1"/>
              </p:cNvSpPr>
              <p:nvPr/>
            </p:nvSpPr>
            <p:spPr bwMode="gray">
              <a:xfrm>
                <a:off x="714" y="2188"/>
                <a:ext cx="860" cy="8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61" name="Oval 13"/>
              <p:cNvSpPr>
                <a:spLocks noChangeArrowheads="1"/>
              </p:cNvSpPr>
              <p:nvPr/>
            </p:nvSpPr>
            <p:spPr bwMode="gray">
              <a:xfrm>
                <a:off x="725" y="2193"/>
                <a:ext cx="839" cy="83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62" name="Oval 14"/>
              <p:cNvSpPr>
                <a:spLocks noChangeArrowheads="1"/>
              </p:cNvSpPr>
              <p:nvPr/>
            </p:nvSpPr>
            <p:spPr bwMode="gray">
              <a:xfrm>
                <a:off x="360" y="2201"/>
                <a:ext cx="1479" cy="139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63" name="Oval 15"/>
              <p:cNvSpPr>
                <a:spLocks noChangeArrowheads="1"/>
              </p:cNvSpPr>
              <p:nvPr/>
            </p:nvSpPr>
            <p:spPr bwMode="gray">
              <a:xfrm>
                <a:off x="780" y="2223"/>
                <a:ext cx="710" cy="63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grpSp>
          <p:nvGrpSpPr>
            <p:cNvPr id="78864" name="Group 16"/>
            <p:cNvGrpSpPr>
              <a:grpSpLocks/>
            </p:cNvGrpSpPr>
            <p:nvPr/>
          </p:nvGrpSpPr>
          <p:grpSpPr bwMode="auto">
            <a:xfrm>
              <a:off x="360" y="1215"/>
              <a:ext cx="1035" cy="870"/>
              <a:chOff x="360" y="1215"/>
              <a:chExt cx="1035" cy="870"/>
            </a:xfrm>
          </p:grpSpPr>
          <p:pic>
            <p:nvPicPr>
              <p:cNvPr id="78865" name="Picture 17" descr="Picture1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432" y="1847"/>
                <a:ext cx="864" cy="238"/>
              </a:xfrm>
              <a:prstGeom prst="rect">
                <a:avLst/>
              </a:prstGeom>
              <a:noFill/>
            </p:spPr>
          </p:pic>
          <p:sp>
            <p:nvSpPr>
              <p:cNvPr id="78866" name="Oval 18"/>
              <p:cNvSpPr>
                <a:spLocks noChangeArrowheads="1"/>
              </p:cNvSpPr>
              <p:nvPr/>
            </p:nvSpPr>
            <p:spPr bwMode="gray">
              <a:xfrm>
                <a:off x="560" y="1326"/>
                <a:ext cx="645" cy="64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67" name="Oval 19"/>
              <p:cNvSpPr>
                <a:spLocks noChangeArrowheads="1"/>
              </p:cNvSpPr>
              <p:nvPr/>
            </p:nvSpPr>
            <p:spPr bwMode="gray">
              <a:xfrm>
                <a:off x="568" y="1329"/>
                <a:ext cx="630" cy="63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68" name="Oval 20"/>
              <p:cNvSpPr>
                <a:spLocks noChangeArrowheads="1"/>
              </p:cNvSpPr>
              <p:nvPr/>
            </p:nvSpPr>
            <p:spPr bwMode="gray">
              <a:xfrm>
                <a:off x="360" y="1215"/>
                <a:ext cx="1035" cy="855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69" name="Oval 21"/>
              <p:cNvSpPr>
                <a:spLocks noChangeArrowheads="1"/>
              </p:cNvSpPr>
              <p:nvPr/>
            </p:nvSpPr>
            <p:spPr bwMode="gray">
              <a:xfrm>
                <a:off x="609" y="1352"/>
                <a:ext cx="534" cy="47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grpSp>
          <p:nvGrpSpPr>
            <p:cNvPr id="78870" name="Group 22"/>
            <p:cNvGrpSpPr>
              <a:grpSpLocks/>
            </p:cNvGrpSpPr>
            <p:nvPr/>
          </p:nvGrpSpPr>
          <p:grpSpPr bwMode="auto">
            <a:xfrm>
              <a:off x="1440" y="960"/>
              <a:ext cx="672" cy="522"/>
              <a:chOff x="1440" y="960"/>
              <a:chExt cx="672" cy="522"/>
            </a:xfrm>
          </p:grpSpPr>
          <p:pic>
            <p:nvPicPr>
              <p:cNvPr id="78871" name="Picture 23" descr="Picture1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440" y="1296"/>
                <a:ext cx="672" cy="186"/>
              </a:xfrm>
              <a:prstGeom prst="rect">
                <a:avLst/>
              </a:prstGeom>
              <a:noFill/>
            </p:spPr>
          </p:pic>
          <p:sp>
            <p:nvSpPr>
              <p:cNvPr id="78872" name="Oval 24"/>
              <p:cNvSpPr>
                <a:spLocks noChangeArrowheads="1"/>
              </p:cNvSpPr>
              <p:nvPr/>
            </p:nvSpPr>
            <p:spPr bwMode="gray">
              <a:xfrm>
                <a:off x="1565" y="960"/>
                <a:ext cx="430" cy="43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73" name="Oval 25"/>
              <p:cNvSpPr>
                <a:spLocks noChangeArrowheads="1"/>
              </p:cNvSpPr>
              <p:nvPr/>
            </p:nvSpPr>
            <p:spPr bwMode="gray">
              <a:xfrm>
                <a:off x="1571" y="962"/>
                <a:ext cx="419" cy="42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74" name="Oval 26"/>
              <p:cNvSpPr>
                <a:spLocks noChangeArrowheads="1"/>
              </p:cNvSpPr>
              <p:nvPr/>
            </p:nvSpPr>
            <p:spPr bwMode="gray">
              <a:xfrm>
                <a:off x="1485" y="966"/>
                <a:ext cx="585" cy="47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78875" name="Oval 27"/>
              <p:cNvSpPr>
                <a:spLocks noChangeArrowheads="1"/>
              </p:cNvSpPr>
              <p:nvPr/>
            </p:nvSpPr>
            <p:spPr bwMode="gray">
              <a:xfrm>
                <a:off x="1575" y="1035"/>
                <a:ext cx="355" cy="31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horz" wrap="none" anchor="ctr"/>
              <a:lstStyle/>
              <a:p>
                <a:pPr algn="ctr"/>
                <a:r>
                  <a:rPr lang="ru-RU" sz="2000" b="1" i="1" dirty="0" smtClean="0">
                    <a:solidFill>
                      <a:srgbClr val="C00000"/>
                    </a:solidFill>
                  </a:rPr>
                  <a:t>ФНС</a:t>
                </a:r>
                <a:endParaRPr lang="ru-RU" sz="2000" b="1" i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78876" name="Text Box 28"/>
            <p:cNvSpPr txBox="1">
              <a:spLocks noChangeArrowheads="1"/>
            </p:cNvSpPr>
            <p:nvPr/>
          </p:nvSpPr>
          <p:spPr bwMode="auto">
            <a:xfrm>
              <a:off x="510" y="720"/>
              <a:ext cx="2549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000" b="1" dirty="0" smtClean="0"/>
                <a:t>Государственная регистрация</a:t>
              </a:r>
              <a:endParaRPr lang="en-US" sz="2800" dirty="0"/>
            </a:p>
          </p:txBody>
        </p:sp>
        <p:sp>
          <p:nvSpPr>
            <p:cNvPr id="78877" name="Text Box 29"/>
            <p:cNvSpPr txBox="1">
              <a:spLocks noChangeArrowheads="1"/>
            </p:cNvSpPr>
            <p:nvPr/>
          </p:nvSpPr>
          <p:spPr bwMode="auto">
            <a:xfrm>
              <a:off x="410" y="1395"/>
              <a:ext cx="957" cy="6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000" b="1" i="1" dirty="0" smtClean="0">
                  <a:solidFill>
                    <a:srgbClr val="C00000"/>
                  </a:solidFill>
                </a:rPr>
                <a:t>Не более</a:t>
              </a:r>
            </a:p>
            <a:p>
              <a:pPr algn="ctr"/>
              <a:r>
                <a:rPr lang="ru-RU" sz="2000" b="1" i="1" dirty="0" smtClean="0">
                  <a:solidFill>
                    <a:srgbClr val="C00000"/>
                  </a:solidFill>
                </a:rPr>
                <a:t>5 рабочих </a:t>
              </a:r>
            </a:p>
            <a:p>
              <a:pPr algn="ctr"/>
              <a:r>
                <a:rPr lang="ru-RU" sz="2000" b="1" i="1" dirty="0" smtClean="0">
                  <a:solidFill>
                    <a:srgbClr val="C00000"/>
                  </a:solidFill>
                </a:rPr>
                <a:t>дней</a:t>
              </a:r>
              <a:endParaRPr lang="en-US" sz="2000" b="1" i="1" dirty="0">
                <a:solidFill>
                  <a:srgbClr val="C00000"/>
                </a:solidFill>
              </a:endParaRPr>
            </a:p>
          </p:txBody>
        </p:sp>
        <p:sp>
          <p:nvSpPr>
            <p:cNvPr id="78878" name="Text Box 30"/>
            <p:cNvSpPr txBox="1">
              <a:spLocks noChangeArrowheads="1"/>
            </p:cNvSpPr>
            <p:nvPr/>
          </p:nvSpPr>
          <p:spPr bwMode="auto">
            <a:xfrm>
              <a:off x="460" y="2490"/>
              <a:ext cx="1353" cy="11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Печать </a:t>
              </a:r>
            </a:p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организации,</a:t>
              </a:r>
            </a:p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получение кодов</a:t>
              </a:r>
            </a:p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деятельности,</a:t>
              </a:r>
            </a:p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открытие счёта</a:t>
              </a:r>
            </a:p>
            <a:p>
              <a:pPr algn="ctr"/>
              <a:r>
                <a:rPr lang="ru-RU" b="1" dirty="0" smtClean="0">
                  <a:solidFill>
                    <a:srgbClr val="C00000"/>
                  </a:solidFill>
                </a:rPr>
                <a:t>в банке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78879" name="Text Box 31"/>
            <p:cNvSpPr txBox="1">
              <a:spLocks noChangeArrowheads="1"/>
            </p:cNvSpPr>
            <p:nvPr/>
          </p:nvSpPr>
          <p:spPr bwMode="auto">
            <a:xfrm>
              <a:off x="2144" y="2862"/>
              <a:ext cx="1293" cy="5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C00000"/>
                  </a:solidFill>
                </a:rPr>
                <a:t>Получение</a:t>
              </a:r>
            </a:p>
            <a:p>
              <a:pPr algn="ctr"/>
              <a:r>
                <a:rPr lang="ru-RU" sz="2800" b="1" dirty="0" smtClean="0">
                  <a:solidFill>
                    <a:srgbClr val="C00000"/>
                  </a:solidFill>
                </a:rPr>
                <a:t>лицензии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78880" name="Text Box 32"/>
            <p:cNvSpPr txBox="1">
              <a:spLocks noChangeArrowheads="1"/>
            </p:cNvSpPr>
            <p:nvPr/>
          </p:nvSpPr>
          <p:spPr bwMode="auto">
            <a:xfrm>
              <a:off x="3884" y="2175"/>
              <a:ext cx="1776" cy="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200" dirty="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Аккредитация организации</a:t>
              </a:r>
              <a:endParaRPr lang="en-US" sz="32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214422"/>
            <a:ext cx="180809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свои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Экономическая наука изучает:</a:t>
            </a:r>
          </a:p>
          <a:p>
            <a:pPr marL="514350" indent="-514350">
              <a:buNone/>
            </a:pPr>
            <a:r>
              <a:rPr lang="ru-RU" dirty="0" smtClean="0"/>
              <a:t>А) законы развития и функционирования общества в целом;</a:t>
            </a:r>
          </a:p>
          <a:p>
            <a:pPr marL="514350" indent="-514350">
              <a:buNone/>
            </a:pPr>
            <a:r>
              <a:rPr lang="ru-RU" dirty="0" smtClean="0"/>
              <a:t>Б) общественные отношения и процессы, возникшие по поводу власти;</a:t>
            </a:r>
          </a:p>
          <a:p>
            <a:pPr marL="514350" indent="-514350">
              <a:buNone/>
            </a:pPr>
            <a:r>
              <a:rPr lang="ru-RU" dirty="0" smtClean="0"/>
              <a:t>В) способы распределения обществом ограниченных ресурсов;</a:t>
            </a:r>
          </a:p>
          <a:p>
            <a:pPr marL="514350" indent="-514350">
              <a:buNone/>
            </a:pPr>
            <a:r>
              <a:rPr lang="ru-RU" dirty="0" smtClean="0"/>
              <a:t>Г) правильное и достойное поведение человека в обществе.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свои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81600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2. В стране А правительство принимает конкретные решения об объёмах и номенклатуре производства промышленных товаров. К какому типу хозяйственных систем можно отнести экономику страны А?</a:t>
            </a:r>
          </a:p>
          <a:p>
            <a:pPr marL="514350" indent="-514350">
              <a:buNone/>
            </a:pPr>
            <a:r>
              <a:rPr lang="ru-RU" dirty="0" smtClean="0"/>
              <a:t>А) смешанному;</a:t>
            </a:r>
          </a:p>
          <a:p>
            <a:pPr marL="514350" indent="-514350">
              <a:buNone/>
            </a:pPr>
            <a:r>
              <a:rPr lang="ru-RU" dirty="0" smtClean="0"/>
              <a:t>Б) командному;</a:t>
            </a:r>
          </a:p>
          <a:p>
            <a:pPr marL="514350" indent="-514350">
              <a:buNone/>
            </a:pPr>
            <a:r>
              <a:rPr lang="ru-RU" dirty="0" smtClean="0"/>
              <a:t>В) рыночному;</a:t>
            </a:r>
          </a:p>
          <a:p>
            <a:pPr marL="514350" indent="-514350">
              <a:buNone/>
            </a:pPr>
            <a:r>
              <a:rPr lang="ru-RU" dirty="0" smtClean="0"/>
              <a:t>Г) традиционному.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свои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81600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3. Верны ли следующие суждения об экономических системах?</a:t>
            </a:r>
          </a:p>
          <a:p>
            <a:pPr marL="514350" indent="-514350">
              <a:buNone/>
            </a:pPr>
            <a:r>
              <a:rPr lang="ru-RU" sz="2800" dirty="0" smtClean="0"/>
              <a:t>А) в условиях рыночной экономики применяется централизованное планирование экономической деятельности;</a:t>
            </a:r>
          </a:p>
          <a:p>
            <a:pPr marL="514350" indent="-514350">
              <a:buNone/>
            </a:pPr>
            <a:r>
              <a:rPr lang="ru-RU" sz="2800" dirty="0" smtClean="0"/>
              <a:t>Б) в условиях рыночной экономики существует конкуренция товаропроизводителей;</a:t>
            </a:r>
          </a:p>
          <a:p>
            <a:pPr marL="514350" indent="-514350">
              <a:buNone/>
            </a:pPr>
            <a:r>
              <a:rPr lang="ru-RU" sz="2800" dirty="0" smtClean="0"/>
              <a:t>1) Верно только А;</a:t>
            </a:r>
          </a:p>
          <a:p>
            <a:pPr marL="514350" indent="-514350">
              <a:buNone/>
            </a:pPr>
            <a:r>
              <a:rPr lang="ru-RU" sz="2800" dirty="0" smtClean="0"/>
              <a:t>2) Верно только Б;</a:t>
            </a:r>
          </a:p>
          <a:p>
            <a:pPr marL="514350" indent="-514350">
              <a:buNone/>
            </a:pPr>
            <a:r>
              <a:rPr lang="ru-RU" sz="2800" dirty="0" smtClean="0"/>
              <a:t>3) Верны оба суждения;</a:t>
            </a:r>
          </a:p>
          <a:p>
            <a:pPr marL="514350" indent="-514350">
              <a:buNone/>
            </a:pPr>
            <a:r>
              <a:rPr lang="ru-RU" sz="2800" dirty="0" smtClean="0"/>
              <a:t>4) Оба суждения неверны.</a:t>
            </a:r>
            <a:endParaRPr lang="ru-RU" sz="28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свои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81600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4. Работники кондитерской фабрики получают дивиденды по принадлежащим им ценным бумагам предприятия. Это право сохраняется за ними даже в случае увольнения. Какую форму собственности имеет фабрика?</a:t>
            </a:r>
          </a:p>
          <a:p>
            <a:pPr marL="514350" indent="-514350">
              <a:buNone/>
            </a:pPr>
            <a:r>
              <a:rPr lang="ru-RU" sz="2800" b="1" dirty="0" smtClean="0"/>
              <a:t>1)  государственную;</a:t>
            </a:r>
          </a:p>
          <a:p>
            <a:pPr marL="514350" indent="-514350">
              <a:buNone/>
            </a:pPr>
            <a:r>
              <a:rPr lang="ru-RU" sz="2800" b="1" dirty="0" smtClean="0"/>
              <a:t>2)  кооперативную;</a:t>
            </a:r>
          </a:p>
          <a:p>
            <a:pPr marL="514350" indent="-514350">
              <a:buNone/>
            </a:pPr>
            <a:r>
              <a:rPr lang="ru-RU" sz="2800" b="1" dirty="0" smtClean="0"/>
              <a:t>3)  частную;</a:t>
            </a:r>
          </a:p>
          <a:p>
            <a:pPr marL="514350" indent="-514350">
              <a:buNone/>
            </a:pPr>
            <a:r>
              <a:rPr lang="ru-RU" sz="2800" b="1" dirty="0" smtClean="0"/>
              <a:t>4)  акционерную.</a:t>
            </a:r>
            <a:endParaRPr lang="ru-RU" sz="2800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свои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81600"/>
          </a:xfrm>
        </p:spPr>
        <p:txBody>
          <a:bodyPr/>
          <a:lstStyle/>
          <a:p>
            <a:pPr marL="514350" indent="-514350">
              <a:buNone/>
            </a:pPr>
            <a:r>
              <a:rPr lang="ru-RU" sz="36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5. Роль потребителя в стране с рыночной экономикой предполагает его непосредственное участие в </a:t>
            </a:r>
          </a:p>
          <a:p>
            <a:pPr marL="514350" indent="-514350">
              <a:buNone/>
            </a:pPr>
            <a:r>
              <a:rPr lang="ru-RU" b="1" dirty="0" smtClean="0"/>
              <a:t>1)  Формировании цены товара;</a:t>
            </a:r>
          </a:p>
          <a:p>
            <a:pPr marL="514350" indent="-514350">
              <a:buNone/>
            </a:pPr>
            <a:r>
              <a:rPr lang="ru-RU" b="1" dirty="0" smtClean="0"/>
              <a:t>2)  Распределении прибыли;</a:t>
            </a:r>
          </a:p>
          <a:p>
            <a:pPr marL="514350" indent="-514350">
              <a:buNone/>
            </a:pPr>
            <a:r>
              <a:rPr lang="ru-RU" b="1" dirty="0" smtClean="0"/>
              <a:t>3)  Определении размеров коммунальных услуг;</a:t>
            </a:r>
          </a:p>
          <a:p>
            <a:pPr marL="514350" indent="-514350">
              <a:buNone/>
            </a:pPr>
            <a:r>
              <a:rPr lang="ru-RU" b="1" dirty="0" smtClean="0"/>
              <a:t>4)  Выборе технологии производства.</a:t>
            </a:r>
            <a:endParaRPr lang="ru-RU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свои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81600"/>
          </a:xfrm>
        </p:spPr>
        <p:txBody>
          <a:bodyPr/>
          <a:lstStyle/>
          <a:p>
            <a:pPr marL="514350" indent="-514350">
              <a:buNone/>
            </a:pPr>
            <a:r>
              <a:rPr lang="ru-RU" sz="36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6. Показатель,  включающий стоимость всей конечной продукции, созданной в стране за определённый период, называется</a:t>
            </a:r>
          </a:p>
          <a:p>
            <a:pPr marL="514350" indent="-514350">
              <a:buNone/>
            </a:pPr>
            <a:r>
              <a:rPr lang="ru-RU" b="1" dirty="0" smtClean="0"/>
              <a:t>1)  Национальное богатство;</a:t>
            </a:r>
          </a:p>
          <a:p>
            <a:pPr marL="514350" indent="-514350">
              <a:buNone/>
            </a:pPr>
            <a:r>
              <a:rPr lang="ru-RU" b="1" dirty="0" smtClean="0"/>
              <a:t>2)  Национальный доход;</a:t>
            </a:r>
          </a:p>
          <a:p>
            <a:pPr marL="514350" indent="-514350">
              <a:buNone/>
            </a:pPr>
            <a:r>
              <a:rPr lang="ru-RU" b="1" dirty="0" smtClean="0"/>
              <a:t>3)  Валовой внутренний продукт;</a:t>
            </a:r>
          </a:p>
          <a:p>
            <a:pPr marL="514350" indent="-514350">
              <a:buNone/>
            </a:pPr>
            <a:r>
              <a:rPr lang="ru-RU" b="1" dirty="0" smtClean="0"/>
              <a:t>4)  Государственный доход.</a:t>
            </a:r>
            <a:endParaRPr lang="ru-RU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свои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81600"/>
          </a:xfrm>
        </p:spPr>
        <p:txBody>
          <a:bodyPr/>
          <a:lstStyle/>
          <a:p>
            <a:pPr marL="514350" indent="-514350">
              <a:buNone/>
            </a:pPr>
            <a:r>
              <a:rPr lang="ru-RU" sz="36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7. К методам  антимонопольного  регулирования в условиях рынка относится</a:t>
            </a:r>
          </a:p>
          <a:p>
            <a:pPr marL="514350" indent="-514350">
              <a:buNone/>
            </a:pPr>
            <a:r>
              <a:rPr lang="ru-RU" sz="2800" b="1" dirty="0" smtClean="0"/>
              <a:t>1)  Национализация предприятия-монополии;</a:t>
            </a:r>
          </a:p>
          <a:p>
            <a:pPr marL="514350" indent="-514350">
              <a:buNone/>
            </a:pPr>
            <a:r>
              <a:rPr lang="ru-RU" sz="2800" b="1" dirty="0" smtClean="0"/>
              <a:t>2)  Наложение государством крупных штрафов на монополию;</a:t>
            </a:r>
          </a:p>
          <a:p>
            <a:pPr marL="514350" indent="-514350">
              <a:buNone/>
            </a:pPr>
            <a:r>
              <a:rPr lang="ru-RU" sz="2800" b="1" dirty="0" smtClean="0"/>
              <a:t>3)  Установление твёрдых государственных цен на продукцию монополии;</a:t>
            </a:r>
          </a:p>
          <a:p>
            <a:pPr marL="514350" indent="-514350">
              <a:buNone/>
            </a:pPr>
            <a:r>
              <a:rPr lang="ru-RU" sz="2800" b="1" dirty="0" smtClean="0"/>
              <a:t>4)  Конфискация имущества монопольного собственника.</a:t>
            </a:r>
            <a:endParaRPr lang="ru-RU" sz="2800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свои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81600"/>
          </a:xfrm>
        </p:spPr>
        <p:txBody>
          <a:bodyPr/>
          <a:lstStyle/>
          <a:p>
            <a:pPr marL="514350" indent="-514350">
              <a:buNone/>
            </a:pPr>
            <a:r>
              <a:rPr lang="ru-RU" sz="36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8. Верны ли следующие суждения об ответственности акционеров?</a:t>
            </a:r>
          </a:p>
          <a:p>
            <a:pPr marL="514350" indent="-514350">
              <a:buNone/>
            </a:pPr>
            <a:r>
              <a:rPr lang="ru-RU" sz="2400" b="1" dirty="0" smtClean="0"/>
              <a:t>А)  Акционеры не отвечают по обязательствам акционерного общества;</a:t>
            </a:r>
          </a:p>
          <a:p>
            <a:pPr marL="514350" indent="-514350">
              <a:buNone/>
            </a:pPr>
            <a:r>
              <a:rPr lang="ru-RU" sz="2400" b="1" dirty="0" smtClean="0"/>
              <a:t>Б)  Акционеры не несут никаких убытков, связанных с деятельностью акционерного общества;</a:t>
            </a:r>
          </a:p>
          <a:p>
            <a:pPr marL="514350" indent="-514350">
              <a:buNone/>
            </a:pPr>
            <a:r>
              <a:rPr lang="ru-RU" sz="2400" dirty="0" smtClean="0"/>
              <a:t>1) Верно только А;</a:t>
            </a:r>
          </a:p>
          <a:p>
            <a:pPr marL="514350" indent="-514350">
              <a:buNone/>
            </a:pPr>
            <a:r>
              <a:rPr lang="ru-RU" sz="2400" dirty="0" smtClean="0"/>
              <a:t>2) Верно только Б;</a:t>
            </a:r>
          </a:p>
          <a:p>
            <a:pPr marL="514350" indent="-514350">
              <a:buNone/>
            </a:pPr>
            <a:r>
              <a:rPr lang="ru-RU" sz="2400" dirty="0" smtClean="0"/>
              <a:t>3) Верны оба суждения;</a:t>
            </a:r>
          </a:p>
          <a:p>
            <a:pPr marL="514350" indent="-514350">
              <a:buNone/>
            </a:pPr>
            <a:r>
              <a:rPr lang="ru-RU" sz="2400" dirty="0" smtClean="0"/>
              <a:t>4) Оба суждения неверны.</a:t>
            </a:r>
            <a:endParaRPr lang="ru-RU" sz="2800" b="1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свои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81600"/>
          </a:xfrm>
        </p:spPr>
        <p:txBody>
          <a:bodyPr/>
          <a:lstStyle/>
          <a:p>
            <a:pPr marL="514350" indent="-514350">
              <a:buNone/>
            </a:pPr>
            <a:r>
              <a:rPr lang="ru-RU" sz="36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9. В качестве предметов потребления, созданных в целях получения прибыли, произведения изобразительного искусства и литературы выступают в</a:t>
            </a:r>
          </a:p>
          <a:p>
            <a:pPr marL="514350" indent="-514350">
              <a:buNone/>
            </a:pPr>
            <a:r>
              <a:rPr lang="ru-RU" sz="2800" b="1" dirty="0" smtClean="0"/>
              <a:t>1) Элитарной культуре;</a:t>
            </a:r>
          </a:p>
          <a:p>
            <a:pPr marL="514350" indent="-514350">
              <a:buNone/>
            </a:pPr>
            <a:r>
              <a:rPr lang="ru-RU" sz="2800" b="1" dirty="0" smtClean="0"/>
              <a:t>2) Массовой культуре;</a:t>
            </a:r>
          </a:p>
          <a:p>
            <a:pPr marL="514350" indent="-514350">
              <a:buNone/>
            </a:pPr>
            <a:r>
              <a:rPr lang="ru-RU" sz="2800" b="1" dirty="0" smtClean="0"/>
              <a:t>3) Народной культуре;</a:t>
            </a:r>
          </a:p>
          <a:p>
            <a:pPr marL="514350" indent="-514350">
              <a:buNone/>
            </a:pPr>
            <a:r>
              <a:rPr lang="ru-RU" sz="2800" b="1" dirty="0" smtClean="0"/>
              <a:t>4) Экранной культуре.</a:t>
            </a:r>
            <a:endParaRPr lang="ru-RU" b="1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Предпринимательство </a:t>
            </a:r>
            <a:endParaRPr lang="en-US" dirty="0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001000" cy="44196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самостоятельная инициативная экономическая деятельность, направленная на получение прибыли.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/>
          </a:p>
          <a:p>
            <a:pPr lvl="1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Предпринимательские способности экономисты называют четвёртым фактором производства.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US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свои 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81600"/>
          </a:xfrm>
        </p:spPr>
        <p:txBody>
          <a:bodyPr/>
          <a:lstStyle/>
          <a:p>
            <a:pPr marL="514350" indent="-514350">
              <a:buNone/>
            </a:pPr>
            <a:r>
              <a:rPr lang="ru-RU" sz="36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10. К макроэкономическим показателям относится</a:t>
            </a:r>
          </a:p>
          <a:p>
            <a:pPr marL="514350" indent="-514350">
              <a:buNone/>
            </a:pPr>
            <a:r>
              <a:rPr lang="ru-RU" b="1" dirty="0" smtClean="0"/>
              <a:t>1) Валовой внутренний продукт;</a:t>
            </a:r>
          </a:p>
          <a:p>
            <a:pPr marL="514350" indent="-514350">
              <a:buNone/>
            </a:pPr>
            <a:r>
              <a:rPr lang="ru-RU" b="1" dirty="0" smtClean="0"/>
              <a:t>2) Государственный бюджет;</a:t>
            </a:r>
          </a:p>
          <a:p>
            <a:pPr marL="514350" indent="-514350">
              <a:buNone/>
            </a:pPr>
            <a:r>
              <a:rPr lang="ru-RU" b="1" dirty="0" smtClean="0"/>
              <a:t>3) Покупательская способность;</a:t>
            </a:r>
          </a:p>
          <a:p>
            <a:pPr marL="514350" indent="-514350">
              <a:buNone/>
            </a:pPr>
            <a:r>
              <a:rPr lang="ru-RU" b="1" dirty="0" smtClean="0"/>
              <a:t>4) Средние доходы предприятий.</a:t>
            </a:r>
            <a:endParaRPr lang="ru-RU" sz="3600" b="1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786182" y="3500438"/>
            <a:ext cx="5126051" cy="1595430"/>
          </a:xfrm>
        </p:spPr>
        <p:txBody>
          <a:bodyPr/>
          <a:lstStyle/>
          <a:p>
            <a:r>
              <a:rPr lang="ru-RU" sz="2800" b="1" dirty="0" smtClean="0"/>
              <a:t>Творческое задание: создать рекламу  образовательных услуг школы № 15</a:t>
            </a:r>
            <a:endParaRPr lang="en-US" sz="2800" b="1" dirty="0"/>
          </a:p>
        </p:txBody>
      </p:sp>
      <p:sp>
        <p:nvSpPr>
          <p:cNvPr id="28679" name="WordArt 7"/>
          <p:cNvSpPr>
            <a:spLocks noChangeArrowheads="1" noChangeShapeType="1" noTextEdit="1"/>
          </p:cNvSpPr>
          <p:nvPr/>
        </p:nvSpPr>
        <p:spPr bwMode="gray">
          <a:xfrm>
            <a:off x="3929058" y="2571744"/>
            <a:ext cx="4876800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54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</a:rPr>
              <a:t>§</a:t>
            </a:r>
            <a:r>
              <a:rPr lang="ru-RU" sz="54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</a:rPr>
              <a:t> 5, стр. 54 – 66 </a:t>
            </a:r>
            <a:endParaRPr lang="ru-RU" sz="5400" b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0000">
                    <a:alpha val="50000"/>
                  </a:srgbClr>
                </a:outerShdw>
              </a:effectLst>
              <a:latin typeface="Verdan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357166"/>
            <a:ext cx="4214842" cy="120032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Домашнее задание</a:t>
            </a: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86644" y="5286388"/>
            <a:ext cx="1500174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рекламного </a:t>
            </a:r>
            <a:r>
              <a:rPr lang="ru-RU" smtClean="0"/>
              <a:t>билборда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97996" y="1285859"/>
            <a:ext cx="6931590" cy="489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Аспекты предпринимательства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61443" name="AutoShape 3"/>
          <p:cNvSpPr>
            <a:spLocks noChangeArrowheads="1"/>
          </p:cNvSpPr>
          <p:nvPr/>
        </p:nvSpPr>
        <p:spPr bwMode="auto">
          <a:xfrm>
            <a:off x="5562600" y="3095624"/>
            <a:ext cx="3152804" cy="354808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27451"/>
                  <a:invGamma/>
                </a:srgbClr>
              </a:gs>
            </a:gsLst>
            <a:lin ang="5400000" scaled="1"/>
          </a:gradFill>
          <a:ln w="381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1445" name="AutoShape 5"/>
          <p:cNvSpPr>
            <a:spLocks noChangeArrowheads="1"/>
          </p:cNvSpPr>
          <p:nvPr/>
        </p:nvSpPr>
        <p:spPr bwMode="auto">
          <a:xfrm>
            <a:off x="357158" y="3095624"/>
            <a:ext cx="3071842" cy="347664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tint val="27451"/>
                  <a:invGamma/>
                </a:srgbClr>
              </a:gs>
            </a:gsLst>
            <a:lin ang="5400000" scaled="1"/>
          </a:gradFill>
          <a:ln w="3810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500034" y="3295650"/>
            <a:ext cx="277656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solidFill>
                  <a:srgbClr val="000000"/>
                </a:solidFill>
              </a:rPr>
              <a:t>Предназначены для потребления обществом.</a:t>
            </a:r>
          </a:p>
          <a:p>
            <a:pPr eaLnBrk="0" hangingPunct="0"/>
            <a:r>
              <a:rPr lang="ru-RU" sz="2400" b="1" dirty="0" smtClean="0">
                <a:solidFill>
                  <a:srgbClr val="000000"/>
                </a:solidFill>
              </a:rPr>
              <a:t>Продукция         </a:t>
            </a:r>
          </a:p>
          <a:p>
            <a:pPr eaLnBrk="0" hangingPunct="0"/>
            <a:r>
              <a:rPr lang="ru-RU" sz="2400" b="1" dirty="0" smtClean="0">
                <a:solidFill>
                  <a:srgbClr val="000000"/>
                </a:solidFill>
              </a:rPr>
              <a:t>Прибыль          </a:t>
            </a:r>
          </a:p>
          <a:p>
            <a:pPr eaLnBrk="0" hangingPunct="0"/>
            <a:r>
              <a:rPr lang="ru-RU" sz="2400" b="1" dirty="0" smtClean="0">
                <a:solidFill>
                  <a:srgbClr val="000000"/>
                </a:solidFill>
              </a:rPr>
              <a:t>Новые возможности производства </a:t>
            </a:r>
          </a:p>
          <a:p>
            <a:pPr eaLnBrk="0" hangingPunct="0"/>
            <a:r>
              <a:rPr lang="ru-RU" sz="1600" b="1" dirty="0" smtClean="0">
                <a:solidFill>
                  <a:srgbClr val="000000"/>
                </a:solidFill>
              </a:rPr>
              <a:t>( экономический аспект)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61447" name="AutoShape 7"/>
          <p:cNvSpPr>
            <a:spLocks noChangeAspect="1" noChangeArrowheads="1" noTextEdit="1"/>
          </p:cNvSpPr>
          <p:nvPr/>
        </p:nvSpPr>
        <p:spPr bwMode="gray">
          <a:xfrm>
            <a:off x="3222625" y="2995613"/>
            <a:ext cx="909638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48" name="Freeform 8"/>
          <p:cNvSpPr>
            <a:spLocks/>
          </p:cNvSpPr>
          <p:nvPr/>
        </p:nvSpPr>
        <p:spPr bwMode="gray">
          <a:xfrm>
            <a:off x="3222625" y="2998788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49" name="AutoShape 9"/>
          <p:cNvSpPr>
            <a:spLocks noChangeAspect="1" noChangeArrowheads="1" noTextEdit="1"/>
          </p:cNvSpPr>
          <p:nvPr/>
        </p:nvSpPr>
        <p:spPr bwMode="gray">
          <a:xfrm flipH="1">
            <a:off x="4868863" y="2995613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50" name="Freeform 10"/>
          <p:cNvSpPr>
            <a:spLocks/>
          </p:cNvSpPr>
          <p:nvPr/>
        </p:nvSpPr>
        <p:spPr bwMode="gray">
          <a:xfrm flipH="1">
            <a:off x="4875213" y="2998788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1451" name="Group 11"/>
          <p:cNvGrpSpPr>
            <a:grpSpLocks/>
          </p:cNvGrpSpPr>
          <p:nvPr/>
        </p:nvGrpSpPr>
        <p:grpSpPr bwMode="auto">
          <a:xfrm>
            <a:off x="3048000" y="1371600"/>
            <a:ext cx="2998788" cy="1601788"/>
            <a:chOff x="1997" y="1314"/>
            <a:chExt cx="1889" cy="1009"/>
          </a:xfrm>
        </p:grpSpPr>
        <p:grpSp>
          <p:nvGrpSpPr>
            <p:cNvPr id="61452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1453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454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1455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456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457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458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61459" name="Text Box 19"/>
          <p:cNvSpPr txBox="1">
            <a:spLocks noChangeArrowheads="1"/>
          </p:cNvSpPr>
          <p:nvPr/>
        </p:nvSpPr>
        <p:spPr bwMode="auto">
          <a:xfrm>
            <a:off x="3428992" y="1571625"/>
            <a:ext cx="2432746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Товары и услуги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60" name="Text Box 20"/>
          <p:cNvSpPr txBox="1">
            <a:spLocks noChangeArrowheads="1"/>
          </p:cNvSpPr>
          <p:nvPr/>
        </p:nvSpPr>
        <p:spPr bwMode="auto">
          <a:xfrm>
            <a:off x="5810250" y="3352800"/>
            <a:ext cx="2762278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 smtClean="0">
                <a:solidFill>
                  <a:srgbClr val="000000"/>
                </a:solidFill>
              </a:rPr>
              <a:t>Процесс трудовой деятельности          </a:t>
            </a:r>
          </a:p>
          <a:p>
            <a:pPr eaLnBrk="0" hangingPunct="0"/>
            <a:r>
              <a:rPr lang="ru-RU" sz="2000" b="1" dirty="0" smtClean="0">
                <a:solidFill>
                  <a:srgbClr val="000000"/>
                </a:solidFill>
              </a:rPr>
              <a:t>Воспроизведение условий жизнедеятельности людей          </a:t>
            </a:r>
          </a:p>
          <a:p>
            <a:pPr eaLnBrk="0" hangingPunct="0"/>
            <a:r>
              <a:rPr lang="ru-RU" sz="2000" b="1" dirty="0" smtClean="0">
                <a:solidFill>
                  <a:srgbClr val="000000"/>
                </a:solidFill>
              </a:rPr>
              <a:t>Воспроизведение общественных отношений</a:t>
            </a:r>
          </a:p>
          <a:p>
            <a:pPr eaLnBrk="0" hangingPunct="0"/>
            <a:r>
              <a:rPr lang="ru-RU" sz="1600" b="1" dirty="0" smtClean="0">
                <a:solidFill>
                  <a:srgbClr val="000000"/>
                </a:solidFill>
              </a:rPr>
              <a:t>( социальный аспект)</a:t>
            </a:r>
          </a:p>
          <a:p>
            <a:pPr eaLnBrk="0" hangingPunct="0"/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2285984" y="4500570"/>
            <a:ext cx="500066" cy="1588"/>
          </a:xfrm>
          <a:prstGeom prst="straightConnector1">
            <a:avLst/>
          </a:prstGeom>
          <a:ln w="38100">
            <a:solidFill>
              <a:srgbClr val="211E5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071670" y="4857760"/>
            <a:ext cx="500066" cy="1588"/>
          </a:xfrm>
          <a:prstGeom prst="straightConnector1">
            <a:avLst/>
          </a:prstGeom>
          <a:ln w="38100">
            <a:solidFill>
              <a:srgbClr val="211E5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786710" y="3857628"/>
            <a:ext cx="500066" cy="1588"/>
          </a:xfrm>
          <a:prstGeom prst="straightConnector1">
            <a:avLst/>
          </a:prstGeom>
          <a:ln w="38100">
            <a:solidFill>
              <a:srgbClr val="211E5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858016" y="5072074"/>
            <a:ext cx="500066" cy="1588"/>
          </a:xfrm>
          <a:prstGeom prst="straightConnector1">
            <a:avLst/>
          </a:prstGeom>
          <a:ln w="38100">
            <a:solidFill>
              <a:srgbClr val="211E5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20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2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animBg="1"/>
      <p:bldP spid="61445" grpId="0" animBg="1"/>
      <p:bldP spid="61448" grpId="0" animBg="1"/>
      <p:bldP spid="614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 </a:t>
            </a:r>
            <a:r>
              <a:rPr lang="ru-RU" sz="2800" dirty="0" smtClean="0"/>
              <a:t>Условия успешного развития предпринимательства  </a:t>
            </a:r>
            <a:endParaRPr lang="en-US" dirty="0"/>
          </a:p>
        </p:txBody>
      </p:sp>
      <p:grpSp>
        <p:nvGrpSpPr>
          <p:cNvPr id="62487" name="Group 23"/>
          <p:cNvGrpSpPr>
            <a:grpSpLocks/>
          </p:cNvGrpSpPr>
          <p:nvPr/>
        </p:nvGrpSpPr>
        <p:grpSpPr bwMode="auto">
          <a:xfrm>
            <a:off x="457200" y="1571625"/>
            <a:ext cx="8091490" cy="5072063"/>
            <a:chOff x="288" y="990"/>
            <a:chExt cx="5097" cy="3195"/>
          </a:xfrm>
        </p:grpSpPr>
        <p:sp>
          <p:nvSpPr>
            <p:cNvPr id="62467" name="Freeform 3"/>
            <p:cNvSpPr>
              <a:spLocks noEditPoints="1"/>
            </p:cNvSpPr>
            <p:nvPr/>
          </p:nvSpPr>
          <p:spPr bwMode="gray">
            <a:xfrm rot="-1358056">
              <a:off x="679" y="1743"/>
              <a:ext cx="4317" cy="1766"/>
            </a:xfrm>
            <a:custGeom>
              <a:avLst/>
              <a:gdLst/>
              <a:ahLst/>
              <a:cxnLst>
                <a:cxn ang="0">
                  <a:pos x="1692" y="12"/>
                </a:cxn>
                <a:cxn ang="0">
                  <a:pos x="1234" y="74"/>
                </a:cxn>
                <a:cxn ang="0">
                  <a:pos x="828" y="182"/>
                </a:cxn>
                <a:cxn ang="0">
                  <a:pos x="486" y="330"/>
                </a:cxn>
                <a:cxn ang="0">
                  <a:pos x="226" y="510"/>
                </a:cxn>
                <a:cxn ang="0">
                  <a:pos x="58" y="718"/>
                </a:cxn>
                <a:cxn ang="0">
                  <a:pos x="0" y="944"/>
                </a:cxn>
                <a:cxn ang="0">
                  <a:pos x="58" y="1170"/>
                </a:cxn>
                <a:cxn ang="0">
                  <a:pos x="226" y="1378"/>
                </a:cxn>
                <a:cxn ang="0">
                  <a:pos x="486" y="1558"/>
                </a:cxn>
                <a:cxn ang="0">
                  <a:pos x="828" y="1706"/>
                </a:cxn>
                <a:cxn ang="0">
                  <a:pos x="1234" y="1814"/>
                </a:cxn>
                <a:cxn ang="0">
                  <a:pos x="1692" y="1876"/>
                </a:cxn>
                <a:cxn ang="0">
                  <a:pos x="2186" y="1884"/>
                </a:cxn>
                <a:cxn ang="0">
                  <a:pos x="2658" y="1840"/>
                </a:cxn>
                <a:cxn ang="0">
                  <a:pos x="3084" y="1746"/>
                </a:cxn>
                <a:cxn ang="0">
                  <a:pos x="3448" y="1612"/>
                </a:cxn>
                <a:cxn ang="0">
                  <a:pos x="3738" y="1442"/>
                </a:cxn>
                <a:cxn ang="0">
                  <a:pos x="3938" y="1242"/>
                </a:cxn>
                <a:cxn ang="0">
                  <a:pos x="4034" y="1022"/>
                </a:cxn>
                <a:cxn ang="0">
                  <a:pos x="4014" y="790"/>
                </a:cxn>
                <a:cxn ang="0">
                  <a:pos x="3882" y="576"/>
                </a:cxn>
                <a:cxn ang="0">
                  <a:pos x="3650" y="386"/>
                </a:cxn>
                <a:cxn ang="0">
                  <a:pos x="3334" y="228"/>
                </a:cxn>
                <a:cxn ang="0">
                  <a:pos x="2948" y="106"/>
                </a:cxn>
                <a:cxn ang="0">
                  <a:pos x="2506" y="28"/>
                </a:cxn>
                <a:cxn ang="0">
                  <a:pos x="2020" y="0"/>
                </a:cxn>
                <a:cxn ang="0">
                  <a:pos x="1606" y="1736"/>
                </a:cxn>
                <a:cxn ang="0">
                  <a:pos x="1164" y="1678"/>
                </a:cxn>
                <a:cxn ang="0">
                  <a:pos x="776" y="1576"/>
                </a:cxn>
                <a:cxn ang="0">
                  <a:pos x="458" y="1436"/>
                </a:cxn>
                <a:cxn ang="0">
                  <a:pos x="224" y="1266"/>
                </a:cxn>
                <a:cxn ang="0">
                  <a:pos x="88" y="1074"/>
                </a:cxn>
                <a:cxn ang="0">
                  <a:pos x="68" y="864"/>
                </a:cxn>
                <a:cxn ang="0">
                  <a:pos x="166" y="664"/>
                </a:cxn>
                <a:cxn ang="0">
                  <a:pos x="370" y="486"/>
                </a:cxn>
                <a:cxn ang="0">
                  <a:pos x="662" y="336"/>
                </a:cxn>
                <a:cxn ang="0">
                  <a:pos x="1028" y="222"/>
                </a:cxn>
                <a:cxn ang="0">
                  <a:pos x="1454" y="148"/>
                </a:cxn>
                <a:cxn ang="0">
                  <a:pos x="1922" y="120"/>
                </a:cxn>
                <a:cxn ang="0">
                  <a:pos x="2392" y="148"/>
                </a:cxn>
                <a:cxn ang="0">
                  <a:pos x="2818" y="222"/>
                </a:cxn>
                <a:cxn ang="0">
                  <a:pos x="3184" y="336"/>
                </a:cxn>
                <a:cxn ang="0">
                  <a:pos x="3476" y="486"/>
                </a:cxn>
                <a:cxn ang="0">
                  <a:pos x="3680" y="664"/>
                </a:cxn>
                <a:cxn ang="0">
                  <a:pos x="3778" y="864"/>
                </a:cxn>
                <a:cxn ang="0">
                  <a:pos x="3758" y="1074"/>
                </a:cxn>
                <a:cxn ang="0">
                  <a:pos x="3622" y="1266"/>
                </a:cxn>
                <a:cxn ang="0">
                  <a:pos x="3388" y="1436"/>
                </a:cxn>
                <a:cxn ang="0">
                  <a:pos x="3070" y="1576"/>
                </a:cxn>
                <a:cxn ang="0">
                  <a:pos x="2682" y="1678"/>
                </a:cxn>
                <a:cxn ang="0">
                  <a:pos x="2240" y="1736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9412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82" name="Oval 18"/>
            <p:cNvSpPr>
              <a:spLocks noChangeArrowheads="1"/>
            </p:cNvSpPr>
            <p:nvPr/>
          </p:nvSpPr>
          <p:spPr bwMode="gray">
            <a:xfrm rot="-1543677">
              <a:off x="2779" y="1707"/>
              <a:ext cx="768" cy="192"/>
            </a:xfrm>
            <a:prstGeom prst="ellipse">
              <a:avLst/>
            </a:prstGeom>
            <a:gradFill rotWithShape="1">
              <a:gsLst>
                <a:gs pos="0">
                  <a:srgbClr val="020A53"/>
                </a:gs>
                <a:gs pos="100000">
                  <a:srgbClr val="02258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3" name="Oval 19"/>
            <p:cNvSpPr>
              <a:spLocks noChangeArrowheads="1"/>
            </p:cNvSpPr>
            <p:nvPr/>
          </p:nvSpPr>
          <p:spPr bwMode="gray">
            <a:xfrm rot="-1543677">
              <a:off x="4605" y="1861"/>
              <a:ext cx="720" cy="192"/>
            </a:xfrm>
            <a:prstGeom prst="ellipse">
              <a:avLst/>
            </a:prstGeom>
            <a:gradFill rotWithShape="1">
              <a:gsLst>
                <a:gs pos="0">
                  <a:srgbClr val="020A53"/>
                </a:gs>
                <a:gs pos="100000">
                  <a:srgbClr val="211E54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4" name="Oval 20"/>
            <p:cNvSpPr>
              <a:spLocks noChangeArrowheads="1"/>
            </p:cNvSpPr>
            <p:nvPr/>
          </p:nvSpPr>
          <p:spPr bwMode="gray">
            <a:xfrm rot="-1543677">
              <a:off x="1771" y="3723"/>
              <a:ext cx="768" cy="192"/>
            </a:xfrm>
            <a:prstGeom prst="ellipse">
              <a:avLst/>
            </a:prstGeom>
            <a:gradFill rotWithShape="1">
              <a:gsLst>
                <a:gs pos="0">
                  <a:srgbClr val="020A53"/>
                </a:gs>
                <a:gs pos="100000">
                  <a:srgbClr val="211E54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5" name="Oval 21"/>
            <p:cNvSpPr>
              <a:spLocks noChangeArrowheads="1"/>
            </p:cNvSpPr>
            <p:nvPr/>
          </p:nvSpPr>
          <p:spPr bwMode="gray">
            <a:xfrm rot="-1543677">
              <a:off x="3496" y="3328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020A5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6" name="Oval 22"/>
            <p:cNvSpPr>
              <a:spLocks noChangeArrowheads="1"/>
            </p:cNvSpPr>
            <p:nvPr/>
          </p:nvSpPr>
          <p:spPr bwMode="gray">
            <a:xfrm rot="-1543677">
              <a:off x="1192" y="2656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020A5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68" name="Oval 4"/>
            <p:cNvSpPr>
              <a:spLocks noChangeArrowheads="1"/>
            </p:cNvSpPr>
            <p:nvPr/>
          </p:nvSpPr>
          <p:spPr bwMode="gray">
            <a:xfrm>
              <a:off x="2205" y="990"/>
              <a:ext cx="1350" cy="1305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2469" name="Oval 5"/>
            <p:cNvSpPr>
              <a:spLocks noChangeArrowheads="1"/>
            </p:cNvSpPr>
            <p:nvPr/>
          </p:nvSpPr>
          <p:spPr bwMode="gray">
            <a:xfrm>
              <a:off x="495" y="1755"/>
              <a:ext cx="1350" cy="1350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2470" name="Oval 6"/>
            <p:cNvSpPr>
              <a:spLocks noChangeArrowheads="1"/>
            </p:cNvSpPr>
            <p:nvPr/>
          </p:nvSpPr>
          <p:spPr bwMode="gray">
            <a:xfrm>
              <a:off x="1125" y="3060"/>
              <a:ext cx="1215" cy="1125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2471" name="Oval 7"/>
            <p:cNvSpPr>
              <a:spLocks noChangeArrowheads="1"/>
            </p:cNvSpPr>
            <p:nvPr/>
          </p:nvSpPr>
          <p:spPr bwMode="gray">
            <a:xfrm>
              <a:off x="3120" y="2832"/>
              <a:ext cx="1335" cy="1263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235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2472" name="Oval 8"/>
            <p:cNvSpPr>
              <a:spLocks noChangeArrowheads="1"/>
            </p:cNvSpPr>
            <p:nvPr/>
          </p:nvSpPr>
          <p:spPr bwMode="gray">
            <a:xfrm>
              <a:off x="3960" y="1125"/>
              <a:ext cx="1350" cy="126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2473" name="Text Box 9"/>
            <p:cNvSpPr txBox="1">
              <a:spLocks noChangeArrowheads="1"/>
            </p:cNvSpPr>
            <p:nvPr/>
          </p:nvSpPr>
          <p:spPr bwMode="white">
            <a:xfrm>
              <a:off x="585" y="1980"/>
              <a:ext cx="117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ru-RU" b="1" dirty="0" smtClean="0">
                  <a:latin typeface="Verdana" pitchFamily="34" charset="0"/>
                </a:rPr>
                <a:t>Роль государства в поддержке </a:t>
              </a:r>
              <a:endParaRPr lang="en-US" b="1" dirty="0">
                <a:latin typeface="Verdana" pitchFamily="34" charset="0"/>
              </a:endParaRPr>
            </a:p>
          </p:txBody>
        </p:sp>
        <p:sp>
          <p:nvSpPr>
            <p:cNvPr id="62474" name="Text Box 10"/>
            <p:cNvSpPr txBox="1">
              <a:spLocks noChangeArrowheads="1"/>
            </p:cNvSpPr>
            <p:nvPr/>
          </p:nvSpPr>
          <p:spPr bwMode="white">
            <a:xfrm>
              <a:off x="2160" y="1440"/>
              <a:ext cx="1440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b="1" dirty="0" smtClean="0">
                  <a:latin typeface="Verdana" pitchFamily="34" charset="0"/>
                </a:rPr>
                <a:t>Экономическая свобода</a:t>
              </a:r>
              <a:endParaRPr lang="en-US" b="1" dirty="0">
                <a:latin typeface="Verdana" pitchFamily="34" charset="0"/>
              </a:endParaRPr>
            </a:p>
          </p:txBody>
        </p:sp>
        <p:sp>
          <p:nvSpPr>
            <p:cNvPr id="62475" name="Text Box 11"/>
            <p:cNvSpPr txBox="1">
              <a:spLocks noChangeArrowheads="1"/>
            </p:cNvSpPr>
            <p:nvPr/>
          </p:nvSpPr>
          <p:spPr bwMode="white">
            <a:xfrm>
              <a:off x="4095" y="1665"/>
              <a:ext cx="12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b="1" dirty="0" smtClean="0">
                  <a:latin typeface="Verdana" pitchFamily="34" charset="0"/>
                </a:rPr>
                <a:t>Конкуренция </a:t>
              </a:r>
              <a:endParaRPr lang="en-US" b="1" dirty="0">
                <a:latin typeface="Verdana" pitchFamily="34" charset="0"/>
              </a:endParaRPr>
            </a:p>
          </p:txBody>
        </p:sp>
        <p:sp>
          <p:nvSpPr>
            <p:cNvPr id="62476" name="Text Box 12"/>
            <p:cNvSpPr txBox="1">
              <a:spLocks noChangeArrowheads="1"/>
            </p:cNvSpPr>
            <p:nvPr/>
          </p:nvSpPr>
          <p:spPr bwMode="white">
            <a:xfrm>
              <a:off x="3195" y="3240"/>
              <a:ext cx="120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b="1" dirty="0" smtClean="0">
                  <a:latin typeface="Verdana" pitchFamily="34" charset="0"/>
                </a:rPr>
                <a:t>Правовое </a:t>
              </a:r>
            </a:p>
            <a:p>
              <a:pPr eaLnBrk="0" hangingPunct="0"/>
              <a:r>
                <a:rPr lang="ru-RU" b="1" dirty="0" smtClean="0">
                  <a:latin typeface="Verdana" pitchFamily="34" charset="0"/>
                </a:rPr>
                <a:t>обеспечение</a:t>
              </a:r>
              <a:endParaRPr lang="en-US" b="1" dirty="0">
                <a:latin typeface="Verdana" pitchFamily="34" charset="0"/>
              </a:endParaRPr>
            </a:p>
          </p:txBody>
        </p:sp>
        <p:sp>
          <p:nvSpPr>
            <p:cNvPr id="62477" name="Text Box 13"/>
            <p:cNvSpPr txBox="1">
              <a:spLocks noChangeArrowheads="1"/>
            </p:cNvSpPr>
            <p:nvPr/>
          </p:nvSpPr>
          <p:spPr bwMode="white">
            <a:xfrm>
              <a:off x="1170" y="3375"/>
              <a:ext cx="1344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b="1" dirty="0" smtClean="0">
                  <a:latin typeface="Verdana" pitchFamily="34" charset="0"/>
                </a:rPr>
                <a:t>Защита</a:t>
              </a:r>
            </a:p>
            <a:p>
              <a:pPr eaLnBrk="0" hangingPunct="0"/>
              <a:r>
                <a:rPr lang="ru-RU" b="1" dirty="0" smtClean="0">
                  <a:latin typeface="Verdana" pitchFamily="34" charset="0"/>
                </a:rPr>
                <a:t>всех форм </a:t>
              </a:r>
            </a:p>
            <a:p>
              <a:pPr eaLnBrk="0" hangingPunct="0"/>
              <a:r>
                <a:rPr lang="ru-RU" b="1" dirty="0" smtClean="0">
                  <a:latin typeface="Verdana" pitchFamily="34" charset="0"/>
                </a:rPr>
                <a:t>собственности</a:t>
              </a:r>
              <a:endParaRPr lang="en-US" b="1" dirty="0">
                <a:latin typeface="Verdana" pitchFamily="34" charset="0"/>
              </a:endParaRPr>
            </a:p>
          </p:txBody>
        </p:sp>
        <p:sp>
          <p:nvSpPr>
            <p:cNvPr id="62478" name="Text Box 14"/>
            <p:cNvSpPr txBox="1">
              <a:spLocks noChangeArrowheads="1"/>
            </p:cNvSpPr>
            <p:nvPr/>
          </p:nvSpPr>
          <p:spPr bwMode="auto">
            <a:xfrm>
              <a:off x="1845" y="2340"/>
              <a:ext cx="288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800" b="1" dirty="0" smtClean="0"/>
                <a:t>предпринимательский</a:t>
              </a:r>
            </a:p>
            <a:p>
              <a:pPr algn="ctr" eaLnBrk="0" hangingPunct="0"/>
              <a:r>
                <a:rPr lang="ru-RU" sz="2800" b="1" dirty="0" smtClean="0"/>
                <a:t>климат  ?</a:t>
              </a:r>
              <a:endParaRPr lang="en-US" sz="2800" b="1" dirty="0"/>
            </a:p>
          </p:txBody>
        </p:sp>
        <p:sp>
          <p:nvSpPr>
            <p:cNvPr id="62479" name="Line 15"/>
            <p:cNvSpPr>
              <a:spLocks noChangeShapeType="1"/>
            </p:cNvSpPr>
            <p:nvPr/>
          </p:nvSpPr>
          <p:spPr bwMode="black">
            <a:xfrm>
              <a:off x="1558" y="1381"/>
              <a:ext cx="1130" cy="10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cxnSp>
          <p:nvCxnSpPr>
            <p:cNvPr id="62480" name="AutoShape 16"/>
            <p:cNvCxnSpPr>
              <a:cxnSpLocks noChangeShapeType="1"/>
            </p:cNvCxnSpPr>
            <p:nvPr/>
          </p:nvCxnSpPr>
          <p:spPr bwMode="black">
            <a:xfrm flipH="1">
              <a:off x="288" y="1381"/>
              <a:ext cx="127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62481" name="Text Box 17"/>
            <p:cNvSpPr txBox="1">
              <a:spLocks noChangeArrowheads="1"/>
            </p:cNvSpPr>
            <p:nvPr/>
          </p:nvSpPr>
          <p:spPr bwMode="auto">
            <a:xfrm>
              <a:off x="298" y="1104"/>
              <a:ext cx="195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400" b="1" dirty="0" smtClean="0">
                  <a:latin typeface="Verdana" pitchFamily="34" charset="0"/>
                </a:rPr>
                <a:t>От чего зависит </a:t>
              </a:r>
              <a:endParaRPr lang="en-US" sz="2400" b="1" dirty="0">
                <a:latin typeface="Verdana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86644" y="4572008"/>
            <a:ext cx="1647767" cy="211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Предпринимательские правоотношения </a:t>
            </a:r>
            <a:r>
              <a:rPr lang="en-US" sz="2800" dirty="0" smtClean="0"/>
              <a:t> </a:t>
            </a:r>
            <a:endParaRPr lang="en-US" sz="1600" dirty="0"/>
          </a:p>
        </p:txBody>
      </p:sp>
      <p:grpSp>
        <p:nvGrpSpPr>
          <p:cNvPr id="63491" name="Group 3"/>
          <p:cNvGrpSpPr>
            <a:grpSpLocks/>
          </p:cNvGrpSpPr>
          <p:nvPr/>
        </p:nvGrpSpPr>
        <p:grpSpPr bwMode="auto">
          <a:xfrm>
            <a:off x="571492" y="1787644"/>
            <a:ext cx="8072494" cy="4024330"/>
            <a:chOff x="1073" y="1176"/>
            <a:chExt cx="3504" cy="823"/>
          </a:xfrm>
        </p:grpSpPr>
        <p:sp>
          <p:nvSpPr>
            <p:cNvPr id="63492" name="AutoShape 4"/>
            <p:cNvSpPr>
              <a:spLocks noChangeArrowheads="1"/>
            </p:cNvSpPr>
            <p:nvPr/>
          </p:nvSpPr>
          <p:spPr bwMode="gray">
            <a:xfrm>
              <a:off x="1073" y="1176"/>
              <a:ext cx="3504" cy="823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493" name="AutoShape 5"/>
            <p:cNvSpPr>
              <a:spLocks noChangeArrowheads="1"/>
            </p:cNvSpPr>
            <p:nvPr/>
          </p:nvSpPr>
          <p:spPr bwMode="gray">
            <a:xfrm>
              <a:off x="1181" y="1276"/>
              <a:ext cx="675" cy="673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gray">
            <a:xfrm>
              <a:off x="1223" y="1319"/>
              <a:ext cx="337" cy="337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6" name="Text Box 8"/>
            <p:cNvSpPr txBox="1">
              <a:spLocks noChangeArrowheads="1"/>
            </p:cNvSpPr>
            <p:nvPr/>
          </p:nvSpPr>
          <p:spPr bwMode="gray">
            <a:xfrm>
              <a:off x="2065" y="1219"/>
              <a:ext cx="2428" cy="7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ru-RU" sz="28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общественные отношения в сфере предпринимательской деятельности, связанные с ними некоммерческие отношения и отношения по государственному регулированию рыночной экономики.</a:t>
              </a:r>
              <a:endPara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357430"/>
            <a:ext cx="1985967" cy="338036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Источники предпринимательского права</a:t>
            </a:r>
            <a:endParaRPr lang="en-US" sz="1600" dirty="0"/>
          </a:p>
        </p:txBody>
      </p:sp>
      <p:grpSp>
        <p:nvGrpSpPr>
          <p:cNvPr id="64515" name="Group 3"/>
          <p:cNvGrpSpPr>
            <a:grpSpLocks/>
          </p:cNvGrpSpPr>
          <p:nvPr/>
        </p:nvGrpSpPr>
        <p:grpSpPr bwMode="auto">
          <a:xfrm>
            <a:off x="0" y="1357298"/>
            <a:ext cx="9143999" cy="5447355"/>
            <a:chOff x="528" y="1200"/>
            <a:chExt cx="4652" cy="2757"/>
          </a:xfrm>
        </p:grpSpPr>
        <p:grpSp>
          <p:nvGrpSpPr>
            <p:cNvPr id="64516" name="Group 4"/>
            <p:cNvGrpSpPr>
              <a:grpSpLocks/>
            </p:cNvGrpSpPr>
            <p:nvPr/>
          </p:nvGrpSpPr>
          <p:grpSpPr bwMode="auto">
            <a:xfrm>
              <a:off x="1488" y="1200"/>
              <a:ext cx="2784" cy="2757"/>
              <a:chOff x="1824" y="633"/>
              <a:chExt cx="2834" cy="2849"/>
            </a:xfrm>
          </p:grpSpPr>
          <p:sp>
            <p:nvSpPr>
              <p:cNvPr id="64517" name="Puzzle3"/>
              <p:cNvSpPr>
                <a:spLocks noEditPoints="1" noChangeArrowheads="1"/>
              </p:cNvSpPr>
              <p:nvPr/>
            </p:nvSpPr>
            <p:spPr bwMode="gray">
              <a:xfrm>
                <a:off x="3204" y="633"/>
                <a:ext cx="1114" cy="1514"/>
              </a:xfrm>
              <a:custGeom>
                <a:avLst/>
                <a:gdLst>
                  <a:gd name="T0" fmla="*/ 10391 w 21600"/>
                  <a:gd name="T1" fmla="*/ 15806 h 21600"/>
                  <a:gd name="T2" fmla="*/ 20551 w 21600"/>
                  <a:gd name="T3" fmla="*/ 21088 h 21600"/>
                  <a:gd name="T4" fmla="*/ 13180 w 21600"/>
                  <a:gd name="T5" fmla="*/ 13801 h 21600"/>
                  <a:gd name="T6" fmla="*/ 20551 w 21600"/>
                  <a:gd name="T7" fmla="*/ 7025 h 21600"/>
                  <a:gd name="T8" fmla="*/ 10500 w 21600"/>
                  <a:gd name="T9" fmla="*/ 52 h 21600"/>
                  <a:gd name="T10" fmla="*/ 692 w 21600"/>
                  <a:gd name="T11" fmla="*/ 6802 h 21600"/>
                  <a:gd name="T12" fmla="*/ 8064 w 21600"/>
                  <a:gd name="T13" fmla="*/ 13526 h 21600"/>
                  <a:gd name="T14" fmla="*/ 692 w 21600"/>
                  <a:gd name="T15" fmla="*/ 21088 h 21600"/>
                  <a:gd name="T16" fmla="*/ 2273 w 21600"/>
                  <a:gd name="T17" fmla="*/ 7719 h 21600"/>
                  <a:gd name="T18" fmla="*/ 19149 w 21600"/>
                  <a:gd name="T19" fmla="*/ 202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63529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57150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135003" dir="247115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518" name="Puzzle2"/>
              <p:cNvSpPr>
                <a:spLocks noEditPoints="1" noChangeArrowheads="1"/>
              </p:cNvSpPr>
              <p:nvPr/>
            </p:nvSpPr>
            <p:spPr bwMode="gray">
              <a:xfrm>
                <a:off x="2880" y="1736"/>
                <a:ext cx="1778" cy="1379"/>
              </a:xfrm>
              <a:custGeom>
                <a:avLst/>
                <a:gdLst>
                  <a:gd name="T0" fmla="*/ 11 w 21600"/>
                  <a:gd name="T1" fmla="*/ 13386 h 21600"/>
                  <a:gd name="T2" fmla="*/ 4202 w 21600"/>
                  <a:gd name="T3" fmla="*/ 21161 h 21600"/>
                  <a:gd name="T4" fmla="*/ 10400 w 21600"/>
                  <a:gd name="T5" fmla="*/ 13909 h 21600"/>
                  <a:gd name="T6" fmla="*/ 16821 w 21600"/>
                  <a:gd name="T7" fmla="*/ 21190 h 21600"/>
                  <a:gd name="T8" fmla="*/ 21600 w 21600"/>
                  <a:gd name="T9" fmla="*/ 15083 h 21600"/>
                  <a:gd name="T10" fmla="*/ 16889 w 21600"/>
                  <a:gd name="T11" fmla="*/ 5739 h 21600"/>
                  <a:gd name="T12" fmla="*/ 10800 w 21600"/>
                  <a:gd name="T13" fmla="*/ 28 h 21600"/>
                  <a:gd name="T14" fmla="*/ 4202 w 21600"/>
                  <a:gd name="T15" fmla="*/ 5894 h 21600"/>
                  <a:gd name="T16" fmla="*/ 5388 w 21600"/>
                  <a:gd name="T17" fmla="*/ 6742 h 21600"/>
                  <a:gd name="T18" fmla="*/ 16177 w 21600"/>
                  <a:gd name="T19" fmla="*/ 2044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4247" y="12354"/>
                    </a:moveTo>
                    <a:lnTo>
                      <a:pt x="4134" y="12468"/>
                    </a:lnTo>
                    <a:lnTo>
                      <a:pt x="4010" y="12581"/>
                    </a:lnTo>
                    <a:lnTo>
                      <a:pt x="3897" y="12637"/>
                    </a:lnTo>
                    <a:lnTo>
                      <a:pt x="3773" y="12694"/>
                    </a:lnTo>
                    <a:lnTo>
                      <a:pt x="3637" y="12694"/>
                    </a:lnTo>
                    <a:lnTo>
                      <a:pt x="3524" y="12694"/>
                    </a:lnTo>
                    <a:lnTo>
                      <a:pt x="3400" y="12665"/>
                    </a:lnTo>
                    <a:lnTo>
                      <a:pt x="3287" y="12609"/>
                    </a:lnTo>
                    <a:lnTo>
                      <a:pt x="3027" y="12496"/>
                    </a:lnTo>
                    <a:lnTo>
                      <a:pt x="2790" y="12340"/>
                    </a:lnTo>
                    <a:lnTo>
                      <a:pt x="2530" y="12142"/>
                    </a:lnTo>
                    <a:lnTo>
                      <a:pt x="2293" y="11987"/>
                    </a:lnTo>
                    <a:lnTo>
                      <a:pt x="2033" y="11817"/>
                    </a:lnTo>
                    <a:lnTo>
                      <a:pt x="1773" y="11676"/>
                    </a:lnTo>
                    <a:lnTo>
                      <a:pt x="1638" y="11662"/>
                    </a:lnTo>
                    <a:lnTo>
                      <a:pt x="1513" y="11634"/>
                    </a:lnTo>
                    <a:lnTo>
                      <a:pt x="1378" y="11634"/>
                    </a:lnTo>
                    <a:lnTo>
                      <a:pt x="1253" y="11634"/>
                    </a:lnTo>
                    <a:lnTo>
                      <a:pt x="1118" y="11662"/>
                    </a:lnTo>
                    <a:lnTo>
                      <a:pt x="971" y="11732"/>
                    </a:lnTo>
                    <a:lnTo>
                      <a:pt x="835" y="11817"/>
                    </a:lnTo>
                    <a:lnTo>
                      <a:pt x="711" y="11959"/>
                    </a:lnTo>
                    <a:lnTo>
                      <a:pt x="553" y="12086"/>
                    </a:lnTo>
                    <a:lnTo>
                      <a:pt x="429" y="12284"/>
                    </a:lnTo>
                    <a:lnTo>
                      <a:pt x="271" y="12524"/>
                    </a:lnTo>
                    <a:lnTo>
                      <a:pt x="146" y="12793"/>
                    </a:lnTo>
                    <a:lnTo>
                      <a:pt x="79" y="12962"/>
                    </a:lnTo>
                    <a:lnTo>
                      <a:pt x="33" y="13146"/>
                    </a:lnTo>
                    <a:lnTo>
                      <a:pt x="11" y="13386"/>
                    </a:lnTo>
                    <a:lnTo>
                      <a:pt x="11" y="13641"/>
                    </a:lnTo>
                    <a:lnTo>
                      <a:pt x="33" y="13881"/>
                    </a:lnTo>
                    <a:lnTo>
                      <a:pt x="101" y="14150"/>
                    </a:lnTo>
                    <a:lnTo>
                      <a:pt x="192" y="14404"/>
                    </a:lnTo>
                    <a:lnTo>
                      <a:pt x="293" y="14645"/>
                    </a:lnTo>
                    <a:lnTo>
                      <a:pt x="451" y="14857"/>
                    </a:lnTo>
                    <a:lnTo>
                      <a:pt x="621" y="15054"/>
                    </a:lnTo>
                    <a:lnTo>
                      <a:pt x="734" y="15125"/>
                    </a:lnTo>
                    <a:lnTo>
                      <a:pt x="835" y="15210"/>
                    </a:lnTo>
                    <a:lnTo>
                      <a:pt x="948" y="15267"/>
                    </a:lnTo>
                    <a:lnTo>
                      <a:pt x="1084" y="15323"/>
                    </a:lnTo>
                    <a:lnTo>
                      <a:pt x="1208" y="15351"/>
                    </a:lnTo>
                    <a:lnTo>
                      <a:pt x="1355" y="15380"/>
                    </a:lnTo>
                    <a:lnTo>
                      <a:pt x="1513" y="15380"/>
                    </a:lnTo>
                    <a:lnTo>
                      <a:pt x="1683" y="15380"/>
                    </a:lnTo>
                    <a:lnTo>
                      <a:pt x="1864" y="15351"/>
                    </a:lnTo>
                    <a:lnTo>
                      <a:pt x="2033" y="15323"/>
                    </a:lnTo>
                    <a:lnTo>
                      <a:pt x="2225" y="15238"/>
                    </a:lnTo>
                    <a:lnTo>
                      <a:pt x="2428" y="15153"/>
                    </a:lnTo>
                    <a:lnTo>
                      <a:pt x="2745" y="15026"/>
                    </a:lnTo>
                    <a:lnTo>
                      <a:pt x="3005" y="14913"/>
                    </a:lnTo>
                    <a:lnTo>
                      <a:pt x="3264" y="14828"/>
                    </a:lnTo>
                    <a:lnTo>
                      <a:pt x="3513" y="14800"/>
                    </a:lnTo>
                    <a:lnTo>
                      <a:pt x="3615" y="14828"/>
                    </a:lnTo>
                    <a:lnTo>
                      <a:pt x="3728" y="14857"/>
                    </a:lnTo>
                    <a:lnTo>
                      <a:pt x="3807" y="14913"/>
                    </a:lnTo>
                    <a:lnTo>
                      <a:pt x="3920" y="14998"/>
                    </a:lnTo>
                    <a:lnTo>
                      <a:pt x="4010" y="15097"/>
                    </a:lnTo>
                    <a:lnTo>
                      <a:pt x="4089" y="15238"/>
                    </a:lnTo>
                    <a:lnTo>
                      <a:pt x="4179" y="15408"/>
                    </a:lnTo>
                    <a:lnTo>
                      <a:pt x="4247" y="15620"/>
                    </a:lnTo>
                    <a:lnTo>
                      <a:pt x="4326" y="15860"/>
                    </a:lnTo>
                    <a:lnTo>
                      <a:pt x="4394" y="16129"/>
                    </a:lnTo>
                    <a:lnTo>
                      <a:pt x="4439" y="16440"/>
                    </a:lnTo>
                    <a:lnTo>
                      <a:pt x="4507" y="16737"/>
                    </a:lnTo>
                    <a:lnTo>
                      <a:pt x="4552" y="17090"/>
                    </a:lnTo>
                    <a:lnTo>
                      <a:pt x="4575" y="17443"/>
                    </a:lnTo>
                    <a:lnTo>
                      <a:pt x="4586" y="17825"/>
                    </a:lnTo>
                    <a:lnTo>
                      <a:pt x="4586" y="18193"/>
                    </a:lnTo>
                    <a:lnTo>
                      <a:pt x="4586" y="18574"/>
                    </a:lnTo>
                    <a:lnTo>
                      <a:pt x="4586" y="18984"/>
                    </a:lnTo>
                    <a:lnTo>
                      <a:pt x="4552" y="19366"/>
                    </a:lnTo>
                    <a:lnTo>
                      <a:pt x="4507" y="19748"/>
                    </a:lnTo>
                    <a:lnTo>
                      <a:pt x="4462" y="20129"/>
                    </a:lnTo>
                    <a:lnTo>
                      <a:pt x="4371" y="20483"/>
                    </a:lnTo>
                    <a:lnTo>
                      <a:pt x="4292" y="20836"/>
                    </a:lnTo>
                    <a:lnTo>
                      <a:pt x="4202" y="21161"/>
                    </a:lnTo>
                    <a:lnTo>
                      <a:pt x="4744" y="21161"/>
                    </a:lnTo>
                    <a:lnTo>
                      <a:pt x="5264" y="21161"/>
                    </a:lnTo>
                    <a:lnTo>
                      <a:pt x="5784" y="21161"/>
                    </a:lnTo>
                    <a:lnTo>
                      <a:pt x="6235" y="21161"/>
                    </a:lnTo>
                    <a:lnTo>
                      <a:pt x="6676" y="21161"/>
                    </a:lnTo>
                    <a:lnTo>
                      <a:pt x="7060" y="21161"/>
                    </a:lnTo>
                    <a:lnTo>
                      <a:pt x="7410" y="21161"/>
                    </a:lnTo>
                    <a:lnTo>
                      <a:pt x="7670" y="21161"/>
                    </a:lnTo>
                    <a:lnTo>
                      <a:pt x="8020" y="21020"/>
                    </a:lnTo>
                    <a:lnTo>
                      <a:pt x="8303" y="20893"/>
                    </a:lnTo>
                    <a:lnTo>
                      <a:pt x="8563" y="20695"/>
                    </a:lnTo>
                    <a:lnTo>
                      <a:pt x="8800" y="20511"/>
                    </a:lnTo>
                    <a:lnTo>
                      <a:pt x="8969" y="20285"/>
                    </a:lnTo>
                    <a:lnTo>
                      <a:pt x="9150" y="20045"/>
                    </a:lnTo>
                    <a:lnTo>
                      <a:pt x="9252" y="19804"/>
                    </a:lnTo>
                    <a:lnTo>
                      <a:pt x="9342" y="19550"/>
                    </a:lnTo>
                    <a:lnTo>
                      <a:pt x="9410" y="19281"/>
                    </a:lnTo>
                    <a:lnTo>
                      <a:pt x="9433" y="19013"/>
                    </a:lnTo>
                    <a:lnTo>
                      <a:pt x="9433" y="18744"/>
                    </a:lnTo>
                    <a:lnTo>
                      <a:pt x="9387" y="18504"/>
                    </a:lnTo>
                    <a:lnTo>
                      <a:pt x="9320" y="18221"/>
                    </a:lnTo>
                    <a:lnTo>
                      <a:pt x="9207" y="17981"/>
                    </a:lnTo>
                    <a:lnTo>
                      <a:pt x="9105" y="17740"/>
                    </a:lnTo>
                    <a:lnTo>
                      <a:pt x="8924" y="17514"/>
                    </a:lnTo>
                    <a:lnTo>
                      <a:pt x="8777" y="17274"/>
                    </a:lnTo>
                    <a:lnTo>
                      <a:pt x="8642" y="17034"/>
                    </a:lnTo>
                    <a:lnTo>
                      <a:pt x="8563" y="16765"/>
                    </a:lnTo>
                    <a:lnTo>
                      <a:pt x="8472" y="16468"/>
                    </a:lnTo>
                    <a:lnTo>
                      <a:pt x="8450" y="16157"/>
                    </a:lnTo>
                    <a:lnTo>
                      <a:pt x="8450" y="15860"/>
                    </a:lnTo>
                    <a:lnTo>
                      <a:pt x="8472" y="15563"/>
                    </a:lnTo>
                    <a:lnTo>
                      <a:pt x="8540" y="15267"/>
                    </a:lnTo>
                    <a:lnTo>
                      <a:pt x="8642" y="14998"/>
                    </a:lnTo>
                    <a:lnTo>
                      <a:pt x="8777" y="14729"/>
                    </a:lnTo>
                    <a:lnTo>
                      <a:pt x="8868" y="14616"/>
                    </a:lnTo>
                    <a:lnTo>
                      <a:pt x="8969" y="14475"/>
                    </a:lnTo>
                    <a:lnTo>
                      <a:pt x="9060" y="14376"/>
                    </a:lnTo>
                    <a:lnTo>
                      <a:pt x="9184" y="14291"/>
                    </a:lnTo>
                    <a:lnTo>
                      <a:pt x="9297" y="14206"/>
                    </a:lnTo>
                    <a:lnTo>
                      <a:pt x="9433" y="14121"/>
                    </a:lnTo>
                    <a:lnTo>
                      <a:pt x="9579" y="14051"/>
                    </a:lnTo>
                    <a:lnTo>
                      <a:pt x="9726" y="13994"/>
                    </a:lnTo>
                    <a:lnTo>
                      <a:pt x="9884" y="13938"/>
                    </a:lnTo>
                    <a:lnTo>
                      <a:pt x="10054" y="13909"/>
                    </a:lnTo>
                    <a:lnTo>
                      <a:pt x="10257" y="13881"/>
                    </a:lnTo>
                    <a:lnTo>
                      <a:pt x="10449" y="13881"/>
                    </a:lnTo>
                    <a:lnTo>
                      <a:pt x="10664" y="13881"/>
                    </a:lnTo>
                    <a:lnTo>
                      <a:pt x="10856" y="13909"/>
                    </a:lnTo>
                    <a:lnTo>
                      <a:pt x="11037" y="13966"/>
                    </a:lnTo>
                    <a:lnTo>
                      <a:pt x="11206" y="14023"/>
                    </a:lnTo>
                    <a:lnTo>
                      <a:pt x="11353" y="14093"/>
                    </a:lnTo>
                    <a:lnTo>
                      <a:pt x="11511" y="14178"/>
                    </a:lnTo>
                    <a:lnTo>
                      <a:pt x="11635" y="14263"/>
                    </a:lnTo>
                    <a:lnTo>
                      <a:pt x="11748" y="14376"/>
                    </a:lnTo>
                    <a:lnTo>
                      <a:pt x="11861" y="14475"/>
                    </a:lnTo>
                    <a:lnTo>
                      <a:pt x="11941" y="14616"/>
                    </a:lnTo>
                    <a:lnTo>
                      <a:pt x="12031" y="14758"/>
                    </a:lnTo>
                    <a:lnTo>
                      <a:pt x="12099" y="14885"/>
                    </a:lnTo>
                    <a:lnTo>
                      <a:pt x="12200" y="15210"/>
                    </a:lnTo>
                    <a:lnTo>
                      <a:pt x="12268" y="15507"/>
                    </a:lnTo>
                    <a:lnTo>
                      <a:pt x="12291" y="15832"/>
                    </a:lnTo>
                    <a:lnTo>
                      <a:pt x="12291" y="16157"/>
                    </a:lnTo>
                    <a:lnTo>
                      <a:pt x="12246" y="16482"/>
                    </a:lnTo>
                    <a:lnTo>
                      <a:pt x="12178" y="16807"/>
                    </a:lnTo>
                    <a:lnTo>
                      <a:pt x="12099" y="17090"/>
                    </a:lnTo>
                    <a:lnTo>
                      <a:pt x="12008" y="17330"/>
                    </a:lnTo>
                    <a:lnTo>
                      <a:pt x="11884" y="17542"/>
                    </a:lnTo>
                    <a:lnTo>
                      <a:pt x="11748" y="17712"/>
                    </a:lnTo>
                    <a:lnTo>
                      <a:pt x="11613" y="17839"/>
                    </a:lnTo>
                    <a:lnTo>
                      <a:pt x="11489" y="18037"/>
                    </a:lnTo>
                    <a:lnTo>
                      <a:pt x="11398" y="18221"/>
                    </a:lnTo>
                    <a:lnTo>
                      <a:pt x="11319" y="18447"/>
                    </a:lnTo>
                    <a:lnTo>
                      <a:pt x="11251" y="18659"/>
                    </a:lnTo>
                    <a:lnTo>
                      <a:pt x="11206" y="18900"/>
                    </a:lnTo>
                    <a:lnTo>
                      <a:pt x="11184" y="19154"/>
                    </a:lnTo>
                    <a:lnTo>
                      <a:pt x="11184" y="19423"/>
                    </a:lnTo>
                    <a:lnTo>
                      <a:pt x="11229" y="19663"/>
                    </a:lnTo>
                    <a:lnTo>
                      <a:pt x="11297" y="19903"/>
                    </a:lnTo>
                    <a:lnTo>
                      <a:pt x="11376" y="20158"/>
                    </a:lnTo>
                    <a:lnTo>
                      <a:pt x="11511" y="20398"/>
                    </a:lnTo>
                    <a:lnTo>
                      <a:pt x="11681" y="20610"/>
                    </a:lnTo>
                    <a:lnTo>
                      <a:pt x="11884" y="20808"/>
                    </a:lnTo>
                    <a:lnTo>
                      <a:pt x="12121" y="20992"/>
                    </a:lnTo>
                    <a:lnTo>
                      <a:pt x="12404" y="21161"/>
                    </a:lnTo>
                    <a:lnTo>
                      <a:pt x="12528" y="21190"/>
                    </a:lnTo>
                    <a:lnTo>
                      <a:pt x="12856" y="21274"/>
                    </a:lnTo>
                    <a:lnTo>
                      <a:pt x="13330" y="21373"/>
                    </a:lnTo>
                    <a:lnTo>
                      <a:pt x="13963" y="21486"/>
                    </a:lnTo>
                    <a:lnTo>
                      <a:pt x="14313" y="21543"/>
                    </a:lnTo>
                    <a:lnTo>
                      <a:pt x="14652" y="21571"/>
                    </a:lnTo>
                    <a:lnTo>
                      <a:pt x="15025" y="21600"/>
                    </a:lnTo>
                    <a:lnTo>
                      <a:pt x="15409" y="21600"/>
                    </a:lnTo>
                    <a:lnTo>
                      <a:pt x="15782" y="21600"/>
                    </a:lnTo>
                    <a:lnTo>
                      <a:pt x="16177" y="21571"/>
                    </a:lnTo>
                    <a:lnTo>
                      <a:pt x="16516" y="21486"/>
                    </a:lnTo>
                    <a:lnTo>
                      <a:pt x="16889" y="21402"/>
                    </a:lnTo>
                    <a:lnTo>
                      <a:pt x="16821" y="21190"/>
                    </a:lnTo>
                    <a:lnTo>
                      <a:pt x="16776" y="20935"/>
                    </a:lnTo>
                    <a:lnTo>
                      <a:pt x="16742" y="20667"/>
                    </a:lnTo>
                    <a:lnTo>
                      <a:pt x="16719" y="20370"/>
                    </a:lnTo>
                    <a:lnTo>
                      <a:pt x="16697" y="19719"/>
                    </a:lnTo>
                    <a:lnTo>
                      <a:pt x="16697" y="19013"/>
                    </a:lnTo>
                    <a:lnTo>
                      <a:pt x="16719" y="18306"/>
                    </a:lnTo>
                    <a:lnTo>
                      <a:pt x="16753" y="17599"/>
                    </a:lnTo>
                    <a:lnTo>
                      <a:pt x="16821" y="16949"/>
                    </a:lnTo>
                    <a:lnTo>
                      <a:pt x="16889" y="16383"/>
                    </a:lnTo>
                    <a:lnTo>
                      <a:pt x="16934" y="16129"/>
                    </a:lnTo>
                    <a:lnTo>
                      <a:pt x="17002" y="15945"/>
                    </a:lnTo>
                    <a:lnTo>
                      <a:pt x="17081" y="15790"/>
                    </a:lnTo>
                    <a:lnTo>
                      <a:pt x="17194" y="15648"/>
                    </a:lnTo>
                    <a:lnTo>
                      <a:pt x="17318" y="15563"/>
                    </a:lnTo>
                    <a:lnTo>
                      <a:pt x="17453" y="15507"/>
                    </a:lnTo>
                    <a:lnTo>
                      <a:pt x="17600" y="15450"/>
                    </a:lnTo>
                    <a:lnTo>
                      <a:pt x="17758" y="15450"/>
                    </a:lnTo>
                    <a:lnTo>
                      <a:pt x="17905" y="15479"/>
                    </a:lnTo>
                    <a:lnTo>
                      <a:pt x="18064" y="15535"/>
                    </a:lnTo>
                    <a:lnTo>
                      <a:pt x="18233" y="15620"/>
                    </a:lnTo>
                    <a:lnTo>
                      <a:pt x="18380" y="15733"/>
                    </a:lnTo>
                    <a:lnTo>
                      <a:pt x="18561" y="15832"/>
                    </a:lnTo>
                    <a:lnTo>
                      <a:pt x="18707" y="15973"/>
                    </a:lnTo>
                    <a:lnTo>
                      <a:pt x="18866" y="16129"/>
                    </a:lnTo>
                    <a:lnTo>
                      <a:pt x="18990" y="16327"/>
                    </a:lnTo>
                    <a:lnTo>
                      <a:pt x="19125" y="16482"/>
                    </a:lnTo>
                    <a:lnTo>
                      <a:pt x="19295" y="16624"/>
                    </a:lnTo>
                    <a:lnTo>
                      <a:pt x="19464" y="16737"/>
                    </a:lnTo>
                    <a:lnTo>
                      <a:pt x="19668" y="16807"/>
                    </a:lnTo>
                    <a:lnTo>
                      <a:pt x="19860" y="16836"/>
                    </a:lnTo>
                    <a:lnTo>
                      <a:pt x="20052" y="16864"/>
                    </a:lnTo>
                    <a:lnTo>
                      <a:pt x="20266" y="16836"/>
                    </a:lnTo>
                    <a:lnTo>
                      <a:pt x="20470" y="16793"/>
                    </a:lnTo>
                    <a:lnTo>
                      <a:pt x="20662" y="16708"/>
                    </a:lnTo>
                    <a:lnTo>
                      <a:pt x="20854" y="16567"/>
                    </a:lnTo>
                    <a:lnTo>
                      <a:pt x="21035" y="16412"/>
                    </a:lnTo>
                    <a:lnTo>
                      <a:pt x="21182" y="16214"/>
                    </a:lnTo>
                    <a:lnTo>
                      <a:pt x="21340" y="16002"/>
                    </a:lnTo>
                    <a:lnTo>
                      <a:pt x="21441" y="15733"/>
                    </a:lnTo>
                    <a:lnTo>
                      <a:pt x="21532" y="15436"/>
                    </a:lnTo>
                    <a:lnTo>
                      <a:pt x="21600" y="15083"/>
                    </a:lnTo>
                    <a:lnTo>
                      <a:pt x="21600" y="14885"/>
                    </a:lnTo>
                    <a:lnTo>
                      <a:pt x="21600" y="14729"/>
                    </a:lnTo>
                    <a:lnTo>
                      <a:pt x="21600" y="14531"/>
                    </a:lnTo>
                    <a:lnTo>
                      <a:pt x="21577" y="14376"/>
                    </a:lnTo>
                    <a:lnTo>
                      <a:pt x="21532" y="14206"/>
                    </a:lnTo>
                    <a:lnTo>
                      <a:pt x="21487" y="14051"/>
                    </a:lnTo>
                    <a:lnTo>
                      <a:pt x="21419" y="13909"/>
                    </a:lnTo>
                    <a:lnTo>
                      <a:pt x="21351" y="13768"/>
                    </a:lnTo>
                    <a:lnTo>
                      <a:pt x="21204" y="13500"/>
                    </a:lnTo>
                    <a:lnTo>
                      <a:pt x="21035" y="13287"/>
                    </a:lnTo>
                    <a:lnTo>
                      <a:pt x="20809" y="13090"/>
                    </a:lnTo>
                    <a:lnTo>
                      <a:pt x="20594" y="12962"/>
                    </a:lnTo>
                    <a:lnTo>
                      <a:pt x="20357" y="12821"/>
                    </a:lnTo>
                    <a:lnTo>
                      <a:pt x="20120" y="12764"/>
                    </a:lnTo>
                    <a:lnTo>
                      <a:pt x="19882" y="12708"/>
                    </a:lnTo>
                    <a:lnTo>
                      <a:pt x="19645" y="12736"/>
                    </a:lnTo>
                    <a:lnTo>
                      <a:pt x="19430" y="12793"/>
                    </a:lnTo>
                    <a:lnTo>
                      <a:pt x="19227" y="12906"/>
                    </a:lnTo>
                    <a:lnTo>
                      <a:pt x="19148" y="12962"/>
                    </a:lnTo>
                    <a:lnTo>
                      <a:pt x="19058" y="13047"/>
                    </a:lnTo>
                    <a:lnTo>
                      <a:pt x="18990" y="13146"/>
                    </a:lnTo>
                    <a:lnTo>
                      <a:pt x="18911" y="13259"/>
                    </a:lnTo>
                    <a:lnTo>
                      <a:pt x="18775" y="13471"/>
                    </a:lnTo>
                    <a:lnTo>
                      <a:pt x="18628" y="13641"/>
                    </a:lnTo>
                    <a:lnTo>
                      <a:pt x="18470" y="13740"/>
                    </a:lnTo>
                    <a:lnTo>
                      <a:pt x="18301" y="13825"/>
                    </a:lnTo>
                    <a:lnTo>
                      <a:pt x="18143" y="13853"/>
                    </a:lnTo>
                    <a:lnTo>
                      <a:pt x="17973" y="13881"/>
                    </a:lnTo>
                    <a:lnTo>
                      <a:pt x="17804" y="13853"/>
                    </a:lnTo>
                    <a:lnTo>
                      <a:pt x="17646" y="13796"/>
                    </a:lnTo>
                    <a:lnTo>
                      <a:pt x="17499" y="13726"/>
                    </a:lnTo>
                    <a:lnTo>
                      <a:pt x="17341" y="13641"/>
                    </a:lnTo>
                    <a:lnTo>
                      <a:pt x="17216" y="13528"/>
                    </a:lnTo>
                    <a:lnTo>
                      <a:pt x="17103" y="13386"/>
                    </a:lnTo>
                    <a:lnTo>
                      <a:pt x="17024" y="13259"/>
                    </a:lnTo>
                    <a:lnTo>
                      <a:pt x="16934" y="13118"/>
                    </a:lnTo>
                    <a:lnTo>
                      <a:pt x="16889" y="12991"/>
                    </a:lnTo>
                    <a:lnTo>
                      <a:pt x="16889" y="12849"/>
                    </a:lnTo>
                    <a:lnTo>
                      <a:pt x="16889" y="12383"/>
                    </a:lnTo>
                    <a:lnTo>
                      <a:pt x="16889" y="11662"/>
                    </a:lnTo>
                    <a:lnTo>
                      <a:pt x="16889" y="10701"/>
                    </a:lnTo>
                    <a:lnTo>
                      <a:pt x="16889" y="9640"/>
                    </a:lnTo>
                    <a:lnTo>
                      <a:pt x="16889" y="8566"/>
                    </a:lnTo>
                    <a:lnTo>
                      <a:pt x="16889" y="7478"/>
                    </a:lnTo>
                    <a:lnTo>
                      <a:pt x="16889" y="6502"/>
                    </a:lnTo>
                    <a:lnTo>
                      <a:pt x="16889" y="5739"/>
                    </a:lnTo>
                    <a:lnTo>
                      <a:pt x="16674" y="5894"/>
                    </a:lnTo>
                    <a:lnTo>
                      <a:pt x="16414" y="6036"/>
                    </a:lnTo>
                    <a:lnTo>
                      <a:pt x="16154" y="6177"/>
                    </a:lnTo>
                    <a:lnTo>
                      <a:pt x="15849" y="6248"/>
                    </a:lnTo>
                    <a:lnTo>
                      <a:pt x="15544" y="6304"/>
                    </a:lnTo>
                    <a:lnTo>
                      <a:pt x="15217" y="6332"/>
                    </a:lnTo>
                    <a:lnTo>
                      <a:pt x="14866" y="6361"/>
                    </a:lnTo>
                    <a:lnTo>
                      <a:pt x="14550" y="6361"/>
                    </a:lnTo>
                    <a:lnTo>
                      <a:pt x="14200" y="6332"/>
                    </a:lnTo>
                    <a:lnTo>
                      <a:pt x="13850" y="6276"/>
                    </a:lnTo>
                    <a:lnTo>
                      <a:pt x="13522" y="6219"/>
                    </a:lnTo>
                    <a:lnTo>
                      <a:pt x="13206" y="6149"/>
                    </a:lnTo>
                    <a:lnTo>
                      <a:pt x="12901" y="6064"/>
                    </a:lnTo>
                    <a:lnTo>
                      <a:pt x="12618" y="5951"/>
                    </a:lnTo>
                    <a:lnTo>
                      <a:pt x="12358" y="5838"/>
                    </a:lnTo>
                    <a:lnTo>
                      <a:pt x="12121" y="5739"/>
                    </a:lnTo>
                    <a:lnTo>
                      <a:pt x="11941" y="5626"/>
                    </a:lnTo>
                    <a:lnTo>
                      <a:pt x="11794" y="5513"/>
                    </a:lnTo>
                    <a:lnTo>
                      <a:pt x="11658" y="5414"/>
                    </a:lnTo>
                    <a:lnTo>
                      <a:pt x="11556" y="5301"/>
                    </a:lnTo>
                    <a:lnTo>
                      <a:pt x="11466" y="5187"/>
                    </a:lnTo>
                    <a:lnTo>
                      <a:pt x="11398" y="5089"/>
                    </a:lnTo>
                    <a:lnTo>
                      <a:pt x="11376" y="4947"/>
                    </a:lnTo>
                    <a:lnTo>
                      <a:pt x="11353" y="4834"/>
                    </a:lnTo>
                    <a:lnTo>
                      <a:pt x="11353" y="4707"/>
                    </a:lnTo>
                    <a:lnTo>
                      <a:pt x="11376" y="4565"/>
                    </a:lnTo>
                    <a:lnTo>
                      <a:pt x="11443" y="4410"/>
                    </a:lnTo>
                    <a:lnTo>
                      <a:pt x="11511" y="4240"/>
                    </a:lnTo>
                    <a:lnTo>
                      <a:pt x="11703" y="3887"/>
                    </a:lnTo>
                    <a:lnTo>
                      <a:pt x="11986" y="3505"/>
                    </a:lnTo>
                    <a:lnTo>
                      <a:pt x="12144" y="3265"/>
                    </a:lnTo>
                    <a:lnTo>
                      <a:pt x="12246" y="3025"/>
                    </a:lnTo>
                    <a:lnTo>
                      <a:pt x="12336" y="2756"/>
                    </a:lnTo>
                    <a:lnTo>
                      <a:pt x="12404" y="2445"/>
                    </a:lnTo>
                    <a:lnTo>
                      <a:pt x="12438" y="2176"/>
                    </a:lnTo>
                    <a:lnTo>
                      <a:pt x="12438" y="1880"/>
                    </a:lnTo>
                    <a:lnTo>
                      <a:pt x="12404" y="1583"/>
                    </a:lnTo>
                    <a:lnTo>
                      <a:pt x="12336" y="1314"/>
                    </a:lnTo>
                    <a:lnTo>
                      <a:pt x="12246" y="1046"/>
                    </a:lnTo>
                    <a:lnTo>
                      <a:pt x="12099" y="791"/>
                    </a:lnTo>
                    <a:lnTo>
                      <a:pt x="12008" y="692"/>
                    </a:lnTo>
                    <a:lnTo>
                      <a:pt x="11918" y="579"/>
                    </a:lnTo>
                    <a:lnTo>
                      <a:pt x="11816" y="466"/>
                    </a:lnTo>
                    <a:lnTo>
                      <a:pt x="11703" y="381"/>
                    </a:lnTo>
                    <a:lnTo>
                      <a:pt x="11579" y="310"/>
                    </a:lnTo>
                    <a:lnTo>
                      <a:pt x="11443" y="226"/>
                    </a:lnTo>
                    <a:lnTo>
                      <a:pt x="11297" y="169"/>
                    </a:lnTo>
                    <a:lnTo>
                      <a:pt x="11138" y="113"/>
                    </a:lnTo>
                    <a:lnTo>
                      <a:pt x="10969" y="56"/>
                    </a:lnTo>
                    <a:lnTo>
                      <a:pt x="10800" y="28"/>
                    </a:lnTo>
                    <a:lnTo>
                      <a:pt x="10619" y="28"/>
                    </a:lnTo>
                    <a:lnTo>
                      <a:pt x="10404" y="28"/>
                    </a:lnTo>
                    <a:lnTo>
                      <a:pt x="10257" y="28"/>
                    </a:lnTo>
                    <a:lnTo>
                      <a:pt x="10076" y="56"/>
                    </a:lnTo>
                    <a:lnTo>
                      <a:pt x="9952" y="84"/>
                    </a:lnTo>
                    <a:lnTo>
                      <a:pt x="9794" y="141"/>
                    </a:lnTo>
                    <a:lnTo>
                      <a:pt x="9692" y="226"/>
                    </a:lnTo>
                    <a:lnTo>
                      <a:pt x="9557" y="282"/>
                    </a:lnTo>
                    <a:lnTo>
                      <a:pt x="9455" y="381"/>
                    </a:lnTo>
                    <a:lnTo>
                      <a:pt x="9365" y="466"/>
                    </a:lnTo>
                    <a:lnTo>
                      <a:pt x="9274" y="579"/>
                    </a:lnTo>
                    <a:lnTo>
                      <a:pt x="9184" y="692"/>
                    </a:lnTo>
                    <a:lnTo>
                      <a:pt x="9128" y="791"/>
                    </a:lnTo>
                    <a:lnTo>
                      <a:pt x="9060" y="932"/>
                    </a:lnTo>
                    <a:lnTo>
                      <a:pt x="8969" y="1201"/>
                    </a:lnTo>
                    <a:lnTo>
                      <a:pt x="8913" y="1498"/>
                    </a:lnTo>
                    <a:lnTo>
                      <a:pt x="8890" y="1795"/>
                    </a:lnTo>
                    <a:lnTo>
                      <a:pt x="8890" y="2120"/>
                    </a:lnTo>
                    <a:lnTo>
                      <a:pt x="8913" y="2445"/>
                    </a:lnTo>
                    <a:lnTo>
                      <a:pt x="8969" y="2756"/>
                    </a:lnTo>
                    <a:lnTo>
                      <a:pt x="9060" y="3081"/>
                    </a:lnTo>
                    <a:lnTo>
                      <a:pt x="9173" y="3378"/>
                    </a:lnTo>
                    <a:lnTo>
                      <a:pt x="9297" y="3647"/>
                    </a:lnTo>
                    <a:lnTo>
                      <a:pt x="9466" y="3887"/>
                    </a:lnTo>
                    <a:lnTo>
                      <a:pt x="9579" y="4085"/>
                    </a:lnTo>
                    <a:lnTo>
                      <a:pt x="9670" y="4269"/>
                    </a:lnTo>
                    <a:lnTo>
                      <a:pt x="9726" y="4467"/>
                    </a:lnTo>
                    <a:lnTo>
                      <a:pt x="9771" y="4650"/>
                    </a:lnTo>
                    <a:lnTo>
                      <a:pt x="9771" y="4834"/>
                    </a:lnTo>
                    <a:lnTo>
                      <a:pt x="9749" y="5032"/>
                    </a:lnTo>
                    <a:lnTo>
                      <a:pt x="9715" y="5216"/>
                    </a:lnTo>
                    <a:lnTo>
                      <a:pt x="9625" y="5385"/>
                    </a:lnTo>
                    <a:lnTo>
                      <a:pt x="9534" y="5513"/>
                    </a:lnTo>
                    <a:lnTo>
                      <a:pt x="9410" y="5626"/>
                    </a:lnTo>
                    <a:lnTo>
                      <a:pt x="9229" y="5710"/>
                    </a:lnTo>
                    <a:lnTo>
                      <a:pt x="9060" y="5767"/>
                    </a:lnTo>
                    <a:lnTo>
                      <a:pt x="8845" y="5767"/>
                    </a:lnTo>
                    <a:lnTo>
                      <a:pt x="8585" y="5739"/>
                    </a:lnTo>
                    <a:lnTo>
                      <a:pt x="8325" y="5654"/>
                    </a:lnTo>
                    <a:lnTo>
                      <a:pt x="8020" y="5513"/>
                    </a:lnTo>
                    <a:lnTo>
                      <a:pt x="7840" y="5442"/>
                    </a:lnTo>
                    <a:lnTo>
                      <a:pt x="7648" y="5385"/>
                    </a:lnTo>
                    <a:lnTo>
                      <a:pt x="7433" y="5329"/>
                    </a:lnTo>
                    <a:lnTo>
                      <a:pt x="7241" y="5301"/>
                    </a:lnTo>
                    <a:lnTo>
                      <a:pt x="6755" y="5301"/>
                    </a:lnTo>
                    <a:lnTo>
                      <a:pt x="6281" y="5329"/>
                    </a:lnTo>
                    <a:lnTo>
                      <a:pt x="5784" y="5385"/>
                    </a:lnTo>
                    <a:lnTo>
                      <a:pt x="5264" y="5498"/>
                    </a:lnTo>
                    <a:lnTo>
                      <a:pt x="4744" y="5597"/>
                    </a:lnTo>
                    <a:lnTo>
                      <a:pt x="4247" y="5739"/>
                    </a:lnTo>
                    <a:lnTo>
                      <a:pt x="4202" y="5894"/>
                    </a:lnTo>
                    <a:lnTo>
                      <a:pt x="4202" y="6191"/>
                    </a:lnTo>
                    <a:lnTo>
                      <a:pt x="4202" y="6545"/>
                    </a:lnTo>
                    <a:lnTo>
                      <a:pt x="4225" y="6954"/>
                    </a:lnTo>
                    <a:lnTo>
                      <a:pt x="4315" y="7930"/>
                    </a:lnTo>
                    <a:lnTo>
                      <a:pt x="4394" y="9018"/>
                    </a:lnTo>
                    <a:lnTo>
                      <a:pt x="4439" y="9570"/>
                    </a:lnTo>
                    <a:lnTo>
                      <a:pt x="4462" y="10107"/>
                    </a:lnTo>
                    <a:lnTo>
                      <a:pt x="4484" y="10630"/>
                    </a:lnTo>
                    <a:lnTo>
                      <a:pt x="4507" y="11082"/>
                    </a:lnTo>
                    <a:lnTo>
                      <a:pt x="4484" y="11520"/>
                    </a:lnTo>
                    <a:lnTo>
                      <a:pt x="4439" y="11874"/>
                    </a:lnTo>
                    <a:lnTo>
                      <a:pt x="4394" y="12029"/>
                    </a:lnTo>
                    <a:lnTo>
                      <a:pt x="4349" y="12171"/>
                    </a:lnTo>
                    <a:lnTo>
                      <a:pt x="4315" y="12284"/>
                    </a:lnTo>
                    <a:lnTo>
                      <a:pt x="4247" y="1235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tint val="4549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57150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135003" dir="247115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519" name="Puzzle4"/>
              <p:cNvSpPr>
                <a:spLocks noEditPoints="1" noChangeArrowheads="1"/>
              </p:cNvSpPr>
              <p:nvPr/>
            </p:nvSpPr>
            <p:spPr bwMode="gray">
              <a:xfrm>
                <a:off x="2192" y="1719"/>
                <a:ext cx="1072" cy="1763"/>
              </a:xfrm>
              <a:custGeom>
                <a:avLst/>
                <a:gdLst>
                  <a:gd name="T0" fmla="*/ 8307 w 21600"/>
                  <a:gd name="T1" fmla="*/ 11593 h 21600"/>
                  <a:gd name="T2" fmla="*/ 453 w 21600"/>
                  <a:gd name="T3" fmla="*/ 16938 h 21600"/>
                  <a:gd name="T4" fmla="*/ 11500 w 21600"/>
                  <a:gd name="T5" fmla="*/ 21600 h 21600"/>
                  <a:gd name="T6" fmla="*/ 20920 w 21600"/>
                  <a:gd name="T7" fmla="*/ 16751 h 21600"/>
                  <a:gd name="T8" fmla="*/ 13972 w 21600"/>
                  <a:gd name="T9" fmla="*/ 10888 h 21600"/>
                  <a:gd name="T10" fmla="*/ 21033 w 21600"/>
                  <a:gd name="T11" fmla="*/ 4716 h 21600"/>
                  <a:gd name="T12" fmla="*/ 11102 w 21600"/>
                  <a:gd name="T13" fmla="*/ 11 h 21600"/>
                  <a:gd name="T14" fmla="*/ 453 w 21600"/>
                  <a:gd name="T15" fmla="*/ 4716 h 21600"/>
                  <a:gd name="T16" fmla="*/ 2076 w 21600"/>
                  <a:gd name="T17" fmla="*/ 5664 h 21600"/>
                  <a:gd name="T18" fmla="*/ 20203 w 21600"/>
                  <a:gd name="T19" fmla="*/ 1598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51373"/>
                      <a:invGamma/>
                    </a:schemeClr>
                  </a:gs>
                </a:gsLst>
                <a:lin ang="18900000" scaled="1"/>
              </a:gradFill>
              <a:ln w="57150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135003" dir="247115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520" name="Puzzle1"/>
              <p:cNvSpPr>
                <a:spLocks noEditPoints="1" noChangeArrowheads="1"/>
              </p:cNvSpPr>
              <p:nvPr/>
            </p:nvSpPr>
            <p:spPr bwMode="gray">
              <a:xfrm>
                <a:off x="1824" y="1091"/>
                <a:ext cx="1800" cy="1051"/>
              </a:xfrm>
              <a:custGeom>
                <a:avLst/>
                <a:gdLst>
                  <a:gd name="T0" fmla="*/ 16740 w 21600"/>
                  <a:gd name="T1" fmla="*/ 21078 h 21600"/>
                  <a:gd name="T2" fmla="*/ 16976 w 21600"/>
                  <a:gd name="T3" fmla="*/ 521 h 21600"/>
                  <a:gd name="T4" fmla="*/ 4725 w 21600"/>
                  <a:gd name="T5" fmla="*/ 856 h 21600"/>
                  <a:gd name="T6" fmla="*/ 5040 w 21600"/>
                  <a:gd name="T7" fmla="*/ 21004 h 21600"/>
                  <a:gd name="T8" fmla="*/ 10811 w 21600"/>
                  <a:gd name="T9" fmla="*/ 12885 h 21600"/>
                  <a:gd name="T10" fmla="*/ 10845 w 21600"/>
                  <a:gd name="T11" fmla="*/ 8714 h 21600"/>
                  <a:gd name="T12" fmla="*/ 21600 w 21600"/>
                  <a:gd name="T13" fmla="*/ 10000 h 21600"/>
                  <a:gd name="T14" fmla="*/ 56 w 21600"/>
                  <a:gd name="T15" fmla="*/ 10000 h 21600"/>
                  <a:gd name="T16" fmla="*/ 6086 w 21600"/>
                  <a:gd name="T17" fmla="*/ 2569 h 21600"/>
                  <a:gd name="T18" fmla="*/ 16132 w 21600"/>
                  <a:gd name="T19" fmla="*/ 1955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57150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135003" dir="247115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4521" name="Text Box 9"/>
            <p:cNvSpPr txBox="1">
              <a:spLocks noChangeArrowheads="1"/>
            </p:cNvSpPr>
            <p:nvPr/>
          </p:nvSpPr>
          <p:spPr bwMode="auto">
            <a:xfrm>
              <a:off x="3984" y="2610"/>
              <a:ext cx="1196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400" b="1" dirty="0" smtClean="0"/>
                <a:t>Федеральные</a:t>
              </a:r>
            </a:p>
            <a:p>
              <a:pPr eaLnBrk="0" hangingPunct="0"/>
              <a:r>
                <a:rPr lang="ru-RU" sz="2400" b="1" dirty="0" smtClean="0"/>
                <a:t>законы</a:t>
              </a:r>
              <a:endParaRPr lang="en-US" sz="2400" b="1" dirty="0"/>
            </a:p>
          </p:txBody>
        </p:sp>
        <p:sp>
          <p:nvSpPr>
            <p:cNvPr id="64522" name="Text Box 10"/>
            <p:cNvSpPr txBox="1">
              <a:spLocks noChangeArrowheads="1"/>
            </p:cNvSpPr>
            <p:nvPr/>
          </p:nvSpPr>
          <p:spPr bwMode="auto">
            <a:xfrm>
              <a:off x="528" y="2313"/>
              <a:ext cx="1200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/>
              <a:r>
                <a:rPr lang="ru-RU" sz="2400" b="1" dirty="0" smtClean="0"/>
                <a:t>Конституция РФ</a:t>
              </a:r>
              <a:endParaRPr lang="en-US" sz="2400" b="1" dirty="0"/>
            </a:p>
          </p:txBody>
        </p:sp>
        <p:sp>
          <p:nvSpPr>
            <p:cNvPr id="64523" name="Text Box 11"/>
            <p:cNvSpPr txBox="1">
              <a:spLocks noChangeArrowheads="1"/>
            </p:cNvSpPr>
            <p:nvPr/>
          </p:nvSpPr>
          <p:spPr bwMode="auto">
            <a:xfrm>
              <a:off x="1632" y="1248"/>
              <a:ext cx="1536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/>
              <a:r>
                <a:rPr lang="ru-RU" sz="2400" b="1" dirty="0" smtClean="0"/>
                <a:t>Кодексы РФ</a:t>
              </a:r>
              <a:endParaRPr lang="en-US" sz="2400" b="1" dirty="0"/>
            </a:p>
          </p:txBody>
        </p:sp>
        <p:sp>
          <p:nvSpPr>
            <p:cNvPr id="64524" name="Text Box 12"/>
            <p:cNvSpPr txBox="1">
              <a:spLocks noChangeArrowheads="1"/>
            </p:cNvSpPr>
            <p:nvPr/>
          </p:nvSpPr>
          <p:spPr bwMode="auto">
            <a:xfrm>
              <a:off x="2709" y="3695"/>
              <a:ext cx="2253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ru-RU" sz="2400" b="1" dirty="0" smtClean="0"/>
                <a:t>Управленческие решения</a:t>
              </a:r>
              <a:endParaRPr lang="en-US" sz="2400" b="1" dirty="0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57232"/>
            <a:ext cx="2666999" cy="200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2500306"/>
            <a:ext cx="3248912" cy="3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Принципы предпринимательской деятельности</a:t>
            </a:r>
            <a:endParaRPr lang="en-US" sz="2000" dirty="0"/>
          </a:p>
        </p:txBody>
      </p:sp>
      <p:sp>
        <p:nvSpPr>
          <p:cNvPr id="69635" name="AutoShape 3"/>
          <p:cNvSpPr>
            <a:spLocks noChangeArrowheads="1"/>
          </p:cNvSpPr>
          <p:nvPr/>
        </p:nvSpPr>
        <p:spPr bwMode="invGray">
          <a:xfrm>
            <a:off x="0" y="1524000"/>
            <a:ext cx="6096000" cy="4495800"/>
          </a:xfrm>
          <a:prstGeom prst="rightArrow">
            <a:avLst>
              <a:gd name="adj1" fmla="val 79306"/>
              <a:gd name="adj2" fmla="val 33584"/>
            </a:avLst>
          </a:prstGeom>
          <a:gradFill rotWithShape="1">
            <a:gsLst>
              <a:gs pos="0">
                <a:srgbClr val="211E54"/>
              </a:gs>
              <a:gs pos="100000">
                <a:srgbClr val="727EA8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636" name="AutoShape 4"/>
          <p:cNvSpPr>
            <a:spLocks noChangeArrowheads="1"/>
          </p:cNvSpPr>
          <p:nvPr/>
        </p:nvSpPr>
        <p:spPr bwMode="blackWhite">
          <a:xfrm>
            <a:off x="533400" y="21336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 dirty="0" smtClean="0"/>
          </a:p>
          <a:p>
            <a:pPr algn="ctr" eaLnBrk="0" hangingPunct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Свободная экономическая </a:t>
            </a:r>
          </a:p>
          <a:p>
            <a:pPr algn="ctr" eaLnBrk="0" hangingPunct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 </a:t>
            </a:r>
          </a:p>
          <a:p>
            <a:pPr algn="ctr" eaLnBrk="0" hangingPunct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(ст. 34 Конституции РФ)</a:t>
            </a:r>
          </a:p>
          <a:p>
            <a:pPr algn="ctr" eaLnBrk="0" hangingPunct="0"/>
            <a:endParaRPr lang="en-US" dirty="0"/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blackWhite">
          <a:xfrm>
            <a:off x="533400" y="32766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b="1" dirty="0" smtClean="0"/>
              <a:t>Поддержка добросовестной</a:t>
            </a:r>
          </a:p>
          <a:p>
            <a:pPr algn="ctr" eaLnBrk="0" hangingPunct="0"/>
            <a:r>
              <a:rPr lang="ru-RU" b="1" dirty="0" smtClean="0"/>
              <a:t>конкуренции, недопустимость </a:t>
            </a:r>
          </a:p>
          <a:p>
            <a:pPr algn="ctr" eaLnBrk="0" hangingPunct="0"/>
            <a:r>
              <a:rPr lang="ru-RU" b="1" dirty="0" smtClean="0"/>
              <a:t>монополизации рынка</a:t>
            </a:r>
            <a:endParaRPr lang="en-US" b="1" dirty="0"/>
          </a:p>
        </p:txBody>
      </p:sp>
      <p:sp>
        <p:nvSpPr>
          <p:cNvPr id="69638" name="AutoShape 6"/>
          <p:cNvSpPr>
            <a:spLocks noChangeArrowheads="1"/>
          </p:cNvSpPr>
          <p:nvPr/>
        </p:nvSpPr>
        <p:spPr bwMode="blackWhite">
          <a:xfrm>
            <a:off x="428596" y="4419600"/>
            <a:ext cx="4286280" cy="115254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b="1" dirty="0" smtClean="0"/>
              <a:t>Многообразие форм собственности,</a:t>
            </a:r>
          </a:p>
          <a:p>
            <a:pPr algn="ctr" eaLnBrk="0" hangingPunct="0"/>
            <a:r>
              <a:rPr lang="ru-RU" b="1" dirty="0" smtClean="0"/>
              <a:t>юридическое равенство и равенство</a:t>
            </a:r>
          </a:p>
          <a:p>
            <a:pPr algn="ctr" eaLnBrk="0" hangingPunct="0"/>
            <a:r>
              <a:rPr lang="ru-RU" b="1" dirty="0" smtClean="0"/>
              <a:t>защиты (ст.8 Конституции РФ)</a:t>
            </a:r>
            <a:endParaRPr lang="en-US" b="1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429124" y="142852"/>
            <a:ext cx="4500594" cy="2714644"/>
          </a:xfrm>
          <a:prstGeom prst="wedgeRoundRectCallout">
            <a:avLst>
              <a:gd name="adj1" fmla="val -61451"/>
              <a:gd name="adj2" fmla="val 578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«Каждый имеет право на свободное использование своих способностей и своего имущества для предпринимательской и иной не запрещённой законом экономической деятельности»</a:t>
            </a:r>
            <a:endParaRPr lang="ru-RU" sz="2000" b="1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500562" y="785794"/>
            <a:ext cx="4500594" cy="3143272"/>
          </a:xfrm>
          <a:prstGeom prst="wedgeRoundRectCallout">
            <a:avLst>
              <a:gd name="adj1" fmla="val -60230"/>
              <a:gd name="adj2" fmla="val 54611"/>
              <a:gd name="adj3" fmla="val 16667"/>
            </a:avLst>
          </a:prstGeom>
          <a:solidFill>
            <a:srgbClr val="824A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ЗАКОН </a:t>
            </a:r>
          </a:p>
          <a:p>
            <a:pPr algn="ctr"/>
            <a:r>
              <a:rPr lang="ru-RU" sz="2000" b="1" dirty="0" smtClean="0"/>
              <a:t>"О КОНКУРЕНЦИИ И ОГРАНИЧЕНИИ МОНОПОЛИСТИЧЕСКОЙ ДЕЯТЕЛЬНОСТИ НА ТОВАРНЫХ РЫНКАХ"</a:t>
            </a:r>
            <a:endParaRPr lang="ru-RU" sz="2000" b="1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500562" y="2214554"/>
            <a:ext cx="4500594" cy="3143272"/>
          </a:xfrm>
          <a:prstGeom prst="wedgeRoundRectCallout">
            <a:avLst>
              <a:gd name="adj1" fmla="val -57829"/>
              <a:gd name="adj2" fmla="val 44698"/>
              <a:gd name="adj3" fmla="val 16667"/>
            </a:avLst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«В Российской Федерации признаются и защищаются равным образом частная, государственная, муниципальная и иные формы собственности»</a:t>
            </a:r>
            <a:endParaRPr lang="ru-RU" sz="24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Задание для самостоятельной работы ( стр. 66, </a:t>
            </a:r>
            <a:r>
              <a:rPr lang="ru-RU" sz="2800" dirty="0" err="1" smtClean="0"/>
              <a:t>з</a:t>
            </a:r>
            <a:r>
              <a:rPr lang="ru-RU" sz="2800" dirty="0" smtClean="0"/>
              <a:t>. № 1)</a:t>
            </a:r>
            <a:endParaRPr lang="ru-RU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285860"/>
            <a:ext cx="8782194" cy="542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 descr="C:\Documents and Settings\Пользователь\Мои документы\Мои рисунки\Организатор клипов (Microsoft)\00315776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21068" y="5072074"/>
            <a:ext cx="1965048" cy="1567623"/>
          </a:xfrm>
          <a:prstGeom prst="rect">
            <a:avLst/>
          </a:prstGeom>
          <a:noFill/>
        </p:spPr>
      </p:pic>
      <p:pic>
        <p:nvPicPr>
          <p:cNvPr id="5125" name="Picture 5" descr="C:\Documents and Settings\Пользователь\Мои документы\Мои рисунки\Коллекция картинок (Microsoft)\j0283997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7553" y="5339370"/>
            <a:ext cx="1357323" cy="1232902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7086600" cy="563563"/>
          </a:xfrm>
        </p:spPr>
        <p:txBody>
          <a:bodyPr/>
          <a:lstStyle/>
          <a:p>
            <a:r>
              <a:rPr lang="ru-RU" sz="3600" dirty="0" smtClean="0"/>
              <a:t>Этапы открытия своего дела</a:t>
            </a:r>
            <a:endParaRPr lang="en-US" sz="2000" dirty="0"/>
          </a:p>
        </p:txBody>
      </p:sp>
      <p:sp>
        <p:nvSpPr>
          <p:cNvPr id="70659" name="AutoShape 3"/>
          <p:cNvSpPr>
            <a:spLocks noChangeArrowheads="1"/>
          </p:cNvSpPr>
          <p:nvPr/>
        </p:nvSpPr>
        <p:spPr bwMode="gray">
          <a:xfrm>
            <a:off x="2916238" y="2925763"/>
            <a:ext cx="504825" cy="576262"/>
          </a:xfrm>
          <a:prstGeom prst="chevron">
            <a:avLst>
              <a:gd name="adj" fmla="val 52514"/>
            </a:avLst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gray">
          <a:xfrm>
            <a:off x="5651500" y="2925763"/>
            <a:ext cx="504825" cy="576262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61" name="Oval 5"/>
          <p:cNvSpPr>
            <a:spLocks noChangeArrowheads="1"/>
          </p:cNvSpPr>
          <p:nvPr/>
        </p:nvSpPr>
        <p:spPr bwMode="gray">
          <a:xfrm>
            <a:off x="6227763" y="2133600"/>
            <a:ext cx="2160587" cy="21605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0662" name="Oval 6"/>
          <p:cNvSpPr>
            <a:spLocks noChangeArrowheads="1"/>
          </p:cNvSpPr>
          <p:nvPr/>
        </p:nvSpPr>
        <p:spPr bwMode="gray">
          <a:xfrm>
            <a:off x="6227763" y="2133600"/>
            <a:ext cx="2160587" cy="2160588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0663" name="Oval 7"/>
          <p:cNvSpPr>
            <a:spLocks noChangeArrowheads="1"/>
          </p:cNvSpPr>
          <p:nvPr/>
        </p:nvSpPr>
        <p:spPr bwMode="gray">
          <a:xfrm>
            <a:off x="6369050" y="2274888"/>
            <a:ext cx="1878013" cy="1878012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0664" name="Oval 8"/>
          <p:cNvSpPr>
            <a:spLocks noChangeArrowheads="1"/>
          </p:cNvSpPr>
          <p:nvPr/>
        </p:nvSpPr>
        <p:spPr bwMode="gray">
          <a:xfrm>
            <a:off x="6400800" y="2286000"/>
            <a:ext cx="1878013" cy="187801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0665" name="Oval 9"/>
          <p:cNvSpPr>
            <a:spLocks noChangeArrowheads="1"/>
          </p:cNvSpPr>
          <p:nvPr/>
        </p:nvSpPr>
        <p:spPr bwMode="gray">
          <a:xfrm>
            <a:off x="6470650" y="2368550"/>
            <a:ext cx="1690688" cy="1690688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0666" name="Oval 10"/>
          <p:cNvSpPr>
            <a:spLocks noChangeArrowheads="1"/>
          </p:cNvSpPr>
          <p:nvPr/>
        </p:nvSpPr>
        <p:spPr bwMode="gray">
          <a:xfrm>
            <a:off x="755650" y="2127250"/>
            <a:ext cx="2160588" cy="2160588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0667" name="Oval 11"/>
          <p:cNvSpPr>
            <a:spLocks noChangeArrowheads="1"/>
          </p:cNvSpPr>
          <p:nvPr/>
        </p:nvSpPr>
        <p:spPr bwMode="gray">
          <a:xfrm>
            <a:off x="755650" y="2127250"/>
            <a:ext cx="2160588" cy="2160588"/>
          </a:xfrm>
          <a:prstGeom prst="ellipse">
            <a:avLst/>
          </a:prstGeom>
          <a:gradFill rotWithShape="1">
            <a:gsLst>
              <a:gs pos="0">
                <a:schemeClr val="folHlink">
                  <a:alpha val="32001"/>
                </a:scheme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0668" name="Oval 12"/>
          <p:cNvSpPr>
            <a:spLocks noChangeArrowheads="1"/>
          </p:cNvSpPr>
          <p:nvPr/>
        </p:nvSpPr>
        <p:spPr bwMode="gray">
          <a:xfrm>
            <a:off x="896938" y="2268538"/>
            <a:ext cx="1878012" cy="1878012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54118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0669" name="Oval 13"/>
          <p:cNvSpPr>
            <a:spLocks noChangeArrowheads="1"/>
          </p:cNvSpPr>
          <p:nvPr/>
        </p:nvSpPr>
        <p:spPr bwMode="gray">
          <a:xfrm>
            <a:off x="898525" y="2271713"/>
            <a:ext cx="1878013" cy="1878012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63529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0670" name="Oval 14"/>
          <p:cNvSpPr>
            <a:spLocks noChangeArrowheads="1"/>
          </p:cNvSpPr>
          <p:nvPr/>
        </p:nvSpPr>
        <p:spPr bwMode="gray">
          <a:xfrm>
            <a:off x="990600" y="2362200"/>
            <a:ext cx="1690688" cy="1690688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70671" name="Group 15"/>
          <p:cNvGrpSpPr>
            <a:grpSpLocks/>
          </p:cNvGrpSpPr>
          <p:nvPr/>
        </p:nvGrpSpPr>
        <p:grpSpPr bwMode="auto">
          <a:xfrm>
            <a:off x="1017588" y="2387600"/>
            <a:ext cx="1636712" cy="1636713"/>
            <a:chOff x="4166" y="1706"/>
            <a:chExt cx="1252" cy="1252"/>
          </a:xfrm>
        </p:grpSpPr>
        <p:sp>
          <p:nvSpPr>
            <p:cNvPr id="70672" name="Oval 1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0673" name="Oval 1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0674" name="Oval 1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0675" name="Oval 19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0676" name="Oval 20"/>
          <p:cNvSpPr>
            <a:spLocks noChangeArrowheads="1"/>
          </p:cNvSpPr>
          <p:nvPr/>
        </p:nvSpPr>
        <p:spPr bwMode="gray">
          <a:xfrm>
            <a:off x="3492500" y="2133600"/>
            <a:ext cx="2160588" cy="21605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0677" name="Oval 21"/>
          <p:cNvSpPr>
            <a:spLocks noChangeArrowheads="1"/>
          </p:cNvSpPr>
          <p:nvPr/>
        </p:nvSpPr>
        <p:spPr bwMode="gray">
          <a:xfrm>
            <a:off x="3492500" y="2133600"/>
            <a:ext cx="2160588" cy="2160588"/>
          </a:xfrm>
          <a:prstGeom prst="ellipse">
            <a:avLst/>
          </a:prstGeom>
          <a:gradFill rotWithShape="1">
            <a:gsLst>
              <a:gs pos="0">
                <a:schemeClr val="accent1">
                  <a:alpha val="32001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0678" name="Oval 22"/>
          <p:cNvSpPr>
            <a:spLocks noChangeArrowheads="1"/>
          </p:cNvSpPr>
          <p:nvPr/>
        </p:nvSpPr>
        <p:spPr bwMode="gray">
          <a:xfrm>
            <a:off x="3633788" y="2274888"/>
            <a:ext cx="1878012" cy="1878012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0679" name="Oval 23"/>
          <p:cNvSpPr>
            <a:spLocks noChangeArrowheads="1"/>
          </p:cNvSpPr>
          <p:nvPr/>
        </p:nvSpPr>
        <p:spPr bwMode="gray">
          <a:xfrm>
            <a:off x="3635375" y="2278063"/>
            <a:ext cx="1878013" cy="1878012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0680" name="Oval 24"/>
          <p:cNvSpPr>
            <a:spLocks noChangeArrowheads="1"/>
          </p:cNvSpPr>
          <p:nvPr/>
        </p:nvSpPr>
        <p:spPr bwMode="gray">
          <a:xfrm>
            <a:off x="3727450" y="2368550"/>
            <a:ext cx="1690688" cy="1690688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70681" name="Group 25"/>
          <p:cNvGrpSpPr>
            <a:grpSpLocks/>
          </p:cNvGrpSpPr>
          <p:nvPr/>
        </p:nvGrpSpPr>
        <p:grpSpPr bwMode="auto">
          <a:xfrm>
            <a:off x="3754438" y="2387600"/>
            <a:ext cx="1636712" cy="1636713"/>
            <a:chOff x="4166" y="1706"/>
            <a:chExt cx="1252" cy="1252"/>
          </a:xfrm>
        </p:grpSpPr>
        <p:sp>
          <p:nvSpPr>
            <p:cNvPr id="70682" name="Oval 2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0683" name="Oval 2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0684" name="Oval 2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0685" name="Oval 29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grpSp>
        <p:nvGrpSpPr>
          <p:cNvPr id="70686" name="Group 30"/>
          <p:cNvGrpSpPr>
            <a:grpSpLocks/>
          </p:cNvGrpSpPr>
          <p:nvPr/>
        </p:nvGrpSpPr>
        <p:grpSpPr bwMode="auto">
          <a:xfrm>
            <a:off x="6500813" y="2387600"/>
            <a:ext cx="1636712" cy="1636713"/>
            <a:chOff x="4166" y="1706"/>
            <a:chExt cx="1252" cy="1252"/>
          </a:xfrm>
        </p:grpSpPr>
        <p:sp>
          <p:nvSpPr>
            <p:cNvPr id="70687" name="Oval 31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0688" name="Oval 32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0689" name="Oval 33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0690" name="Oval 34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70691" name="AutoShape 35"/>
          <p:cNvSpPr>
            <a:spLocks noChangeArrowheads="1"/>
          </p:cNvSpPr>
          <p:nvPr/>
        </p:nvSpPr>
        <p:spPr bwMode="auto">
          <a:xfrm>
            <a:off x="357158" y="4665663"/>
            <a:ext cx="2505105" cy="2192337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b="1" i="1" dirty="0" smtClean="0">
                <a:latin typeface="Verdana" pitchFamily="34" charset="0"/>
              </a:rPr>
              <a:t>Экономический </a:t>
            </a:r>
          </a:p>
          <a:p>
            <a:pPr algn="ctr" eaLnBrk="0" hangingPunct="0"/>
            <a:r>
              <a:rPr lang="ru-RU" b="1" i="1" dirty="0" smtClean="0">
                <a:latin typeface="Verdana" pitchFamily="34" charset="0"/>
              </a:rPr>
              <a:t>интерес и мотивы</a:t>
            </a:r>
          </a:p>
          <a:p>
            <a:pPr algn="ctr" eaLnBrk="0" hangingPunct="0"/>
            <a:r>
              <a:rPr lang="ru-RU" b="1" i="1" dirty="0" smtClean="0">
                <a:latin typeface="Verdana" pitchFamily="34" charset="0"/>
              </a:rPr>
              <a:t>деятельности</a:t>
            </a:r>
            <a:endParaRPr lang="en-US" b="1" i="1" dirty="0">
              <a:latin typeface="Verdana" pitchFamily="34" charset="0"/>
            </a:endParaRPr>
          </a:p>
        </p:txBody>
      </p:sp>
      <p:sp>
        <p:nvSpPr>
          <p:cNvPr id="70692" name="AutoShape 36"/>
          <p:cNvSpPr>
            <a:spLocks noChangeArrowheads="1"/>
          </p:cNvSpPr>
          <p:nvPr/>
        </p:nvSpPr>
        <p:spPr bwMode="auto">
          <a:xfrm>
            <a:off x="3000364" y="4665663"/>
            <a:ext cx="3000396" cy="2192337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Состав учредителей,</a:t>
            </a:r>
          </a:p>
          <a:p>
            <a:pPr algn="ctr" eaLnBrk="0" hangingPunct="0"/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разработка </a:t>
            </a:r>
          </a:p>
          <a:p>
            <a:pPr algn="ctr" eaLnBrk="0" hangingPunct="0"/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наименования</a:t>
            </a:r>
          </a:p>
          <a:p>
            <a:pPr algn="ctr" eaLnBrk="0" hangingPunct="0"/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организации</a:t>
            </a:r>
            <a:endParaRPr lang="en-US" b="1" i="1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70693" name="AutoShape 37"/>
          <p:cNvSpPr>
            <a:spLocks noChangeArrowheads="1"/>
          </p:cNvSpPr>
          <p:nvPr/>
        </p:nvSpPr>
        <p:spPr bwMode="auto">
          <a:xfrm>
            <a:off x="6215075" y="4665663"/>
            <a:ext cx="2786082" cy="2192337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Устав организации,</a:t>
            </a:r>
          </a:p>
          <a:p>
            <a:pPr algn="ctr" eaLnBrk="0" hangingPunct="0"/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Учредительный </a:t>
            </a:r>
          </a:p>
          <a:p>
            <a:pPr algn="ctr" eaLnBrk="0" hangingPunct="0"/>
            <a:r>
              <a:rPr lang="ru-RU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договор</a:t>
            </a:r>
            <a:endParaRPr lang="en-US" b="1" i="1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gray">
          <a:xfrm>
            <a:off x="852504" y="2992438"/>
            <a:ext cx="197323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000" b="1" dirty="0" smtClean="0">
                <a:solidFill>
                  <a:srgbClr val="000000"/>
                </a:solidFill>
              </a:rPr>
              <a:t>Обоснование </a:t>
            </a:r>
          </a:p>
          <a:p>
            <a:pPr algn="ctr" eaLnBrk="0" hangingPunct="0"/>
            <a:r>
              <a:rPr lang="ru-RU" sz="2000" b="1" dirty="0" smtClean="0">
                <a:solidFill>
                  <a:srgbClr val="000000"/>
                </a:solidFill>
              </a:rPr>
              <a:t>идеи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70695" name="Text Box 39"/>
          <p:cNvSpPr txBox="1">
            <a:spLocks noChangeArrowheads="1"/>
          </p:cNvSpPr>
          <p:nvPr/>
        </p:nvSpPr>
        <p:spPr bwMode="gray">
          <a:xfrm>
            <a:off x="3439138" y="2571744"/>
            <a:ext cx="2353337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000" b="1" dirty="0" smtClean="0">
                <a:solidFill>
                  <a:srgbClr val="000000"/>
                </a:solidFill>
              </a:rPr>
              <a:t>Выбор </a:t>
            </a:r>
          </a:p>
          <a:p>
            <a:pPr algn="ctr" eaLnBrk="0" hangingPunct="0"/>
            <a:r>
              <a:rPr lang="ru-RU" sz="2000" b="1" dirty="0" smtClean="0">
                <a:solidFill>
                  <a:srgbClr val="000000"/>
                </a:solidFill>
              </a:rPr>
              <a:t>организационно-</a:t>
            </a:r>
          </a:p>
          <a:p>
            <a:pPr algn="ctr" eaLnBrk="0" hangingPunct="0"/>
            <a:r>
              <a:rPr lang="ru-RU" sz="2000" b="1" dirty="0" smtClean="0">
                <a:solidFill>
                  <a:srgbClr val="000000"/>
                </a:solidFill>
              </a:rPr>
              <a:t>правовой</a:t>
            </a:r>
          </a:p>
          <a:p>
            <a:pPr algn="ctr" eaLnBrk="0" hangingPunct="0"/>
            <a:r>
              <a:rPr lang="ru-RU" sz="2000" b="1" dirty="0" smtClean="0">
                <a:solidFill>
                  <a:srgbClr val="000000"/>
                </a:solidFill>
              </a:rPr>
              <a:t>формы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70696" name="Text Box 40"/>
          <p:cNvSpPr txBox="1">
            <a:spLocks noChangeArrowheads="1"/>
          </p:cNvSpPr>
          <p:nvPr/>
        </p:nvSpPr>
        <p:spPr bwMode="gray">
          <a:xfrm>
            <a:off x="6183831" y="2643182"/>
            <a:ext cx="2273379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000" b="1" dirty="0" smtClean="0">
                <a:solidFill>
                  <a:srgbClr val="000000"/>
                </a:solidFill>
              </a:rPr>
              <a:t>Оформление</a:t>
            </a:r>
          </a:p>
          <a:p>
            <a:pPr algn="ctr" eaLnBrk="0" hangingPunct="0"/>
            <a:r>
              <a:rPr lang="ru-RU" sz="2000" b="1" dirty="0" smtClean="0">
                <a:solidFill>
                  <a:srgbClr val="000000"/>
                </a:solidFill>
              </a:rPr>
              <a:t>учредительных </a:t>
            </a:r>
          </a:p>
          <a:p>
            <a:pPr algn="ctr" eaLnBrk="0" hangingPunct="0"/>
            <a:r>
              <a:rPr lang="ru-RU" sz="2000" b="1" dirty="0" smtClean="0">
                <a:solidFill>
                  <a:srgbClr val="000000"/>
                </a:solidFill>
              </a:rPr>
              <a:t>документо</a:t>
            </a:r>
            <a:r>
              <a:rPr lang="ru-RU" sz="2400" dirty="0" smtClean="0">
                <a:solidFill>
                  <a:srgbClr val="000000"/>
                </a:solidFill>
              </a:rPr>
              <a:t>в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70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70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2000"/>
                                        <p:tgtEl>
                                          <p:spTgt spid="70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91" grpId="0" animBg="1"/>
      <p:bldP spid="70692" grpId="0" animBg="1"/>
      <p:bldP spid="70693" grpId="0" animBg="1"/>
    </p:bldLst>
  </p:timing>
</p:sld>
</file>

<file path=ppt/theme/theme1.xml><?xml version="1.0" encoding="utf-8"?>
<a:theme xmlns:a="http://schemas.openxmlformats.org/drawingml/2006/main" name="Предпринимательская деятельность">
  <a:themeElements>
    <a:clrScheme name="217tgp_cube_dark 3">
      <a:dk1>
        <a:srgbClr val="969696"/>
      </a:dk1>
      <a:lt1>
        <a:srgbClr val="FFFFFF"/>
      </a:lt1>
      <a:dk2>
        <a:srgbClr val="0A2068"/>
      </a:dk2>
      <a:lt2>
        <a:srgbClr val="85D9F7"/>
      </a:lt2>
      <a:accent1>
        <a:srgbClr val="5AB14B"/>
      </a:accent1>
      <a:accent2>
        <a:srgbClr val="2F7ADF"/>
      </a:accent2>
      <a:accent3>
        <a:srgbClr val="AAABB9"/>
      </a:accent3>
      <a:accent4>
        <a:srgbClr val="DADADA"/>
      </a:accent4>
      <a:accent5>
        <a:srgbClr val="B5D5B1"/>
      </a:accent5>
      <a:accent6>
        <a:srgbClr val="2A6ECA"/>
      </a:accent6>
      <a:hlink>
        <a:srgbClr val="8A52C8"/>
      </a:hlink>
      <a:folHlink>
        <a:srgbClr val="C48352"/>
      </a:folHlink>
    </a:clrScheme>
    <a:fontScheme name="217tgp_cube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7tgp_cube_dark 1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2">
        <a:dk1>
          <a:srgbClr val="969696"/>
        </a:dk1>
        <a:lt1>
          <a:srgbClr val="FFFFFF"/>
        </a:lt1>
        <a:dk2>
          <a:srgbClr val="3F1F53"/>
        </a:dk2>
        <a:lt2>
          <a:srgbClr val="F3CC9D"/>
        </a:lt2>
        <a:accent1>
          <a:srgbClr val="557FE7"/>
        </a:accent1>
        <a:accent2>
          <a:srgbClr val="EB6363"/>
        </a:accent2>
        <a:accent3>
          <a:srgbClr val="AFABB3"/>
        </a:accent3>
        <a:accent4>
          <a:srgbClr val="DADADA"/>
        </a:accent4>
        <a:accent5>
          <a:srgbClr val="B4C0F1"/>
        </a:accent5>
        <a:accent6>
          <a:srgbClr val="D55959"/>
        </a:accent6>
        <a:hlink>
          <a:srgbClr val="9351C9"/>
        </a:hlink>
        <a:folHlink>
          <a:srgbClr val="3EB2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3">
        <a:dk1>
          <a:srgbClr val="969696"/>
        </a:dk1>
        <a:lt1>
          <a:srgbClr val="FFFFFF"/>
        </a:lt1>
        <a:dk2>
          <a:srgbClr val="0A2068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BB9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A52C8"/>
        </a:hlink>
        <a:folHlink>
          <a:srgbClr val="C4835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Предпринимательская деятельность</Template>
  <TotalTime>6</TotalTime>
  <Words>1975</Words>
  <Application>Microsoft Office PowerPoint</Application>
  <PresentationFormat>Екран (4:3)</PresentationFormat>
  <Paragraphs>425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22</vt:i4>
      </vt:variant>
    </vt:vector>
  </HeadingPairs>
  <TitlesOfParts>
    <vt:vector size="23" baseType="lpstr">
      <vt:lpstr>Предпринимательская деятельность</vt:lpstr>
      <vt:lpstr>Правовые основы предпринимательской деятельности </vt:lpstr>
      <vt:lpstr>Предпринимательство </vt:lpstr>
      <vt:lpstr>Аспекты предпринимательства</vt:lpstr>
      <vt:lpstr> Условия успешного развития предпринимательства  </vt:lpstr>
      <vt:lpstr>Предпринимательские правоотношения  </vt:lpstr>
      <vt:lpstr>Источники предпринимательского права</vt:lpstr>
      <vt:lpstr> Принципы предпринимательской деятельности</vt:lpstr>
      <vt:lpstr>Задание для самостоятельной работы ( стр. 66, з. № 1)</vt:lpstr>
      <vt:lpstr>Этапы открытия своего дела</vt:lpstr>
      <vt:lpstr>Этапы открытия своего дела</vt:lpstr>
      <vt:lpstr>Проверь свои знания</vt:lpstr>
      <vt:lpstr>Проверь свои знания</vt:lpstr>
      <vt:lpstr>Проверь свои знания</vt:lpstr>
      <vt:lpstr>Проверь свои знания</vt:lpstr>
      <vt:lpstr>Проверь свои знания</vt:lpstr>
      <vt:lpstr>Проверь свои знания</vt:lpstr>
      <vt:lpstr>Проверь свои знания</vt:lpstr>
      <vt:lpstr>Проверь свои знания</vt:lpstr>
      <vt:lpstr>Проверь свои знания</vt:lpstr>
      <vt:lpstr>Проверь свои знания</vt:lpstr>
      <vt:lpstr>Презентація PowerPoint</vt:lpstr>
      <vt:lpstr>Пример рекламного билборда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Правовые основы предпринимательской деятельности</dc:title>
  <dc:subject>Правовые основы предпринимательской деятельности</dc:subject>
  <dc:creator>Masha</dc:creator>
  <cp:lastModifiedBy>LEGION</cp:lastModifiedBy>
  <cp:revision>5</cp:revision>
  <dcterms:created xsi:type="dcterms:W3CDTF">2012-01-16T00:38:53Z</dcterms:created>
  <dcterms:modified xsi:type="dcterms:W3CDTF">2016-01-05T12:45:41Z</dcterms:modified>
  <cp:category>ЦОР</cp:category>
</cp:coreProperties>
</file>