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4" r:id="rId2"/>
    <p:sldId id="265" r:id="rId3"/>
    <p:sldId id="266" r:id="rId4"/>
    <p:sldId id="277" r:id="rId5"/>
    <p:sldId id="268" r:id="rId6"/>
    <p:sldId id="269" r:id="rId7"/>
    <p:sldId id="270" r:id="rId8"/>
    <p:sldId id="278" r:id="rId9"/>
    <p:sldId id="272" r:id="rId10"/>
    <p:sldId id="273" r:id="rId11"/>
    <p:sldId id="274" r:id="rId12"/>
    <p:sldId id="275" r:id="rId13"/>
    <p:sldId id="27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F1B7B7-C656-4B08-8D54-857A9F28AD94}" type="datetimeFigureOut">
              <a:rPr lang="uk-UA" smtClean="0"/>
              <a:t>11.01.2016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D6BE4-7EE0-4B83-B2CD-5B9DDBD15EB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568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Модели Менеджмента </a:t>
            </a:r>
          </a:p>
          <a:p>
            <a:r>
              <a:rPr lang="ru-RU" smtClean="0"/>
              <a:t>Работу выполнили </a:t>
            </a:r>
          </a:p>
          <a:p>
            <a:r>
              <a:rPr lang="ru-RU" smtClean="0"/>
              <a:t>Студенты 22 группы,5 подгруппа</a:t>
            </a:r>
          </a:p>
          <a:p>
            <a:r>
              <a:rPr lang="ru-RU" smtClean="0"/>
              <a:t>Махмудова. Л</a:t>
            </a:r>
          </a:p>
          <a:p>
            <a:r>
              <a:rPr lang="ru-RU" smtClean="0"/>
              <a:t>Скрыпникова. С</a:t>
            </a:r>
          </a:p>
          <a:p>
            <a:r>
              <a:rPr lang="ru-RU" smtClean="0"/>
              <a:t>Полоян. А</a:t>
            </a:r>
          </a:p>
          <a:p>
            <a:r>
              <a:rPr lang="ru-RU" smtClean="0"/>
              <a:t>Жукова. Е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Модели Менеджмента </a:t>
            </a:r>
          </a:p>
          <a:p>
            <a:r>
              <a:rPr lang="ru-RU" smtClean="0"/>
              <a:t>Работу выполнили </a:t>
            </a:r>
          </a:p>
          <a:p>
            <a:r>
              <a:rPr lang="ru-RU" smtClean="0"/>
              <a:t>Студенты 22 группы,5 подгруппа</a:t>
            </a:r>
          </a:p>
          <a:p>
            <a:r>
              <a:rPr lang="ru-RU" smtClean="0"/>
              <a:t>Махмудова. Л</a:t>
            </a:r>
          </a:p>
          <a:p>
            <a:r>
              <a:rPr lang="ru-RU" smtClean="0"/>
              <a:t>Скрыпникова. С</a:t>
            </a:r>
          </a:p>
          <a:p>
            <a:r>
              <a:rPr lang="ru-RU" smtClean="0"/>
              <a:t>Полоян. А</a:t>
            </a:r>
          </a:p>
          <a:p>
            <a:r>
              <a:rPr lang="ru-RU" smtClean="0"/>
              <a:t>Жукова. Е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04998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Арабский стиль менеджмента обладает собственной системой ценностей и отличается следующими характеристиками:</a:t>
            </a:r>
          </a:p>
          <a:p>
            <a:r>
              <a:rPr lang="ru-RU" smtClean="0"/>
              <a:t>- планирование результатов ориентировано не на трудовой процесс, а на индивидуальность работника как личности;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мероприятия по активации деятельности работников и менеджеров способствуют возникновению внутренних мотивов не к достижению поставленных целей коллектива, а к удовлетворению потребности в повышении должности, получении полномочий;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необходимость предвидения в процессе работы социальных условностей поведения работников различного пола;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использование личных коммуникативных каналов в процессе выработки решения, поиска информации, выдачи плана работы;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подбор персонала и менеджеров по признаку принадлежности к одной семье, сообществу (клану);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недооценка временного ресурса как наиболее ценного и временных ограничений любых процессов, в том числе и коммуникативных;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деятельность менеджеров нижестоящих уровней иерархии подчинена обязательствам перед вышестоящими по уровню управления менеджерами.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Арабский стиль менеджмента обладает собственной системой ценностей и отличается следующими характеристиками:</a:t>
            </a:r>
          </a:p>
          <a:p>
            <a:r>
              <a:rPr lang="ru-RU" smtClean="0"/>
              <a:t>- планирование результатов ориентировано не на трудовой процесс, а на индивидуальность работника как личности;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мероприятия по активации деятельности работников и менеджеров способствуют возникновению внутренних мотивов не к достижению поставленных целей коллектива, а к удовлетворению потребности в повышении должности, получении полномочий;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необходимость предвидения в процессе работы социальных условностей поведения работников различного пола;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использование личных коммуникативных каналов в процессе выработки решения, поиска информации, выдачи плана работы;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подбор персонала и менеджеров по признаку принадлежности к одной семье, сообществу (клану);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недооценка временного ресурса как наиболее ценного и временных ограничений любых процессов, в том числе и коммуникативных;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деятельность менеджеров нижестоящих уровней иерархии подчинена обязательствам перед вышестоящими по уровню управления менеджерами.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74424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Такую модель менеджмента называют византийской, основанной на этноцентрическом подходе, при котором индивид воспринимает как доброжелательные лишь коммуникативные связи и социально-психологические отношения участников (работников, менеджеров) своей группы и сообщества. Остальные взаимоотношения оцениваются как недоброжелательные, а иные группы и сообщества являются чуждыми, обладающими худшими характеристиками.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Арабская модель менеджмента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Такую модель менеджмента называют византийской, основанной на этноцентрическом подходе, при котором индивид воспринимает как доброжелательные лишь коммуникативные связи и социально-психологические отношения участников (работников, менеджеров) своей группы и сообщества. Остальные взаимоотношения оцениваются как недоброжелательные, а иные группы и сообщества являются чуждыми, обладающими худшими характеристиками.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Арабская модель менеджмента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35383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Конечно, очень многое в нашей работе, карьере, жизни зависит от общих для всех общественных и других условий, от особенностей выпавшего на долю каждого места работы, от многих других, возможно, и не очень-то подвластных каждому отдельному чело­веку объективных обстоятельств.</a:t>
            </a:r>
          </a:p>
          <a:p>
            <a:r>
              <a:rPr lang="ru-RU" smtClean="0"/>
              <a:t>Конечно, совре­менный мир многообразен, зависит от многих факторов, но этот тезис должен стать путеводным для тех, кто хочет взять на себя бремя ответственности за руководство нашим хозяйством в условиях перест­ройки и кто готов сделать все для того, чтобы быть на уровне этой ответственности.</a:t>
            </a:r>
          </a:p>
          <a:p>
            <a:r>
              <a:rPr lang="ru-RU" smtClean="0"/>
              <a:t>Заключение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Конечно, очень многое в нашей работе, карьере, жизни зависит от общих для всех общественных и других условий, от особенностей выпавшего на долю каждого места работы, от многих других, возможно, и не очень-то подвластных каждому отдельному чело­веку объективных обстоятельств.</a:t>
            </a:r>
          </a:p>
          <a:p>
            <a:r>
              <a:rPr lang="ru-RU" smtClean="0"/>
              <a:t>Конечно, совре­менный мир многообразен, зависит от многих факторов, но этот тезис должен стать путеводным для тех, кто хочет взять на себя бремя ответственности за руководство нашим хозяйством в условиях перест­ройки и кто готов сделать все для того, чтобы быть на уровне этой ответственности.</a:t>
            </a:r>
          </a:p>
          <a:p>
            <a:r>
              <a:rPr lang="ru-RU" smtClean="0"/>
              <a:t>Заключение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6034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СПИСОК ИСПОЛЬЗОВАННЫХ ИСТОЧНИКОВ</a:t>
            </a:r>
          </a:p>
          <a:p>
            <a:r>
              <a:rPr lang="ru-RU" smtClean="0"/>
              <a:t>1 Бахур А.Б. Особенности национального менеджмента // Менеджмент в</a:t>
            </a:r>
          </a:p>
          <a:p>
            <a:r>
              <a:rPr lang="ru-RU" smtClean="0"/>
              <a:t> России и за рубежом, № 5, 2005.</a:t>
            </a:r>
          </a:p>
          <a:p>
            <a:r>
              <a:rPr lang="ru-RU" smtClean="0"/>
              <a:t>  2.Менеджмент. Учебник (В.А. Абчук) Модели оперативного управления.</a:t>
            </a:r>
          </a:p>
          <a:p>
            <a:r>
              <a:rPr lang="ru-RU" smtClean="0"/>
              <a:t>3.Менеджмент .учебник. Глухов В.В.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СПИСОК ИСПОЛЬЗОВАННЫХ ИСТОЧНИКОВ</a:t>
            </a:r>
          </a:p>
          <a:p>
            <a:r>
              <a:rPr lang="ru-RU" smtClean="0"/>
              <a:t>1 Бахур А.Б. Особенности национального менеджмента // Менеджмент в</a:t>
            </a:r>
          </a:p>
          <a:p>
            <a:r>
              <a:rPr lang="ru-RU" smtClean="0"/>
              <a:t> России и за рубежом, № 5, 2005.</a:t>
            </a:r>
          </a:p>
          <a:p>
            <a:r>
              <a:rPr lang="ru-RU" smtClean="0"/>
              <a:t>  2.Менеджмент. Учебник (В.А. Абчук) Модели оперативного управления.</a:t>
            </a:r>
          </a:p>
          <a:p>
            <a:r>
              <a:rPr lang="ru-RU" smtClean="0"/>
              <a:t>3.Менеджмент .учебник. Глухов В.В.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3697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Под моделями менеджмента следует понимать методологический подход к процессу принятия управленческих решений, к формированию целевой ориентации процесса управления, созданию коллектива (команды) управленцев и корпоративного стиля поведения.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Наиболее ярко культурные и институциональные различия моделей менеджмента наблюдаются в Японии, Соединенных Штатах Америки, Европе и Азии.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Под моделями менеджмента следует понимать методологический подход к процессу принятия управленческих решений, к формированию целевой ориентации процесса управления, созданию коллектива (команды) управленцев и корпоративного стиля поведения.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Наиболее ярко культурные и институциональные различия моделей менеджмента наблюдаются в Японии, Соединенных Штатах Америки, Европе и Азии.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48999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Японская модель менеджмента</a:t>
            </a:r>
          </a:p>
          <a:p>
            <a:r>
              <a:rPr lang="ru-RU" smtClean="0"/>
              <a:t>Японский подход к менеджменту основан на коллективных ценностях и ставит интересы группы выше интересов индивида, который должен стремиться к нивелированию своих собственных нужд и потребностей до уровня общих потребностей коллектива, не выделяться, участвовать в достижении общих целей и создании гармоничных отношений.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Японская модель менеджмента</a:t>
            </a:r>
          </a:p>
          <a:p>
            <a:r>
              <a:rPr lang="ru-RU" smtClean="0"/>
              <a:t>Японский подход к менеджменту основан на коллективных ценностях и ставит интересы группы выше интересов индивида, который должен стремиться к нивелированию своих собственных нужд и потребностей до уровня общих потребностей коллектива, не выделяться, участвовать в достижении общих целей и создании гармоничных отношений.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4109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Основные характеристики японской модели менеджмента: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- гарантии занятости и право старшинства;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работа в группах;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консультации и принятие решений в группах;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централизованный контроль найма и выполнения работы;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техническое обеспечение качества продукции;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коммуникативные отношения с линейными руководителями.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endParaRPr lang="ru-RU" smtClean="0"/>
          </a:p>
          <a:p>
            <a:r>
              <a:rPr lang="ru-RU" smtClean="0"/>
              <a:t>Японская модель менеджмента, таким образом, базируется на принципах: коллективной ответственности за результаты и качество продукции; ориентации деятельности на достижение общей, единой цели; ротации рабочих мест и отсутствии постоянного на какой-то период закрепления рабочего за своим рабочим местом; доверия к подчиненным; социальной, экономической, юридической и иной защиты работников; необходимости планирования карьеры как реальной возможности развития навыков и приобретения знаний; высокой степени рационализации и адаптации управления к практически существующим условиям деятельности хозяйствующего субъекта; рабочей этики, базирующейся на четком следовании принятому в коллективе образу жизни, лояльности к коллегам.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Основные характеристики японской модели менеджмента: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- гарантии занятости и право старшинства;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работа в группах;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консультации и принятие решений в группах;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централизованный контроль найма и выполнения работы;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техническое обеспечение качества продукции;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коммуникативные отношения с линейными руководителями.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endParaRPr lang="ru-RU" smtClean="0"/>
          </a:p>
          <a:p>
            <a:r>
              <a:rPr lang="ru-RU" smtClean="0"/>
              <a:t>Японская модель менеджмента, таким образом, базируется на принципах: коллективной ответственности за результаты и качество продукции; ориентации деятельности на достижение общей, единой цели; ротации рабочих мест и отсутствии постоянного на какой-то период закрепления рабочего за своим рабочим местом; доверия к подчиненным; социальной, экономической, юридической и иной защиты работников; необходимости планирования карьеры как реальной возможности развития навыков и приобретения знаний; высокой степени рационализации и адаптации управления к практически существующим условиям деятельности хозяйствующего субъекта; рабочей этики, базирующейся на четком следовании принятому в коллективе образу жизни, лояльности к коллегам.</a:t>
            </a:r>
            <a:br>
              <a:rPr lang="ru-RU" smtClean="0"/>
            </a:br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12548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Американская модель менеджмента</a:t>
            </a:r>
          </a:p>
          <a:p>
            <a:r>
              <a:rPr lang="ru-RU" smtClean="0"/>
              <a:t>Американская модель менеджмента противоположна японскому и основана на равенстве, конкуренции и сотрудничестве, а также содержит в качестве базового научный менеджмент.</a:t>
            </a:r>
          </a:p>
          <a:p>
            <a:r>
              <a:rPr lang="ru-RU" smtClean="0"/>
              <a:t>Американская модель менеджмента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Американская модель менеджмента</a:t>
            </a:r>
          </a:p>
          <a:p>
            <a:r>
              <a:rPr lang="ru-RU" smtClean="0"/>
              <a:t>Американская модель менеджмента противоположна японскому и основана на равенстве, конкуренции и сотрудничестве, а также содержит в качестве базового научный менеджмент.</a:t>
            </a:r>
          </a:p>
          <a:p>
            <a:r>
              <a:rPr lang="ru-RU" smtClean="0"/>
              <a:t>Американская модель менеджмента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6729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Основные характеристики американской модели менеджмента:</a:t>
            </a:r>
          </a:p>
          <a:p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применение научного менеджмента в качестве основной школы для производственного менеджмента;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использование классического менеджмента для выделения функций управления, распределения полномочий и ответственности менеджеров;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индивидуализм менеджеров, основанный на их личных интересах и потребностях;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использование моделей человеческих отношений в процессе формирования социально – психологического климата в коллективе и достижения поставленных целей деятельности;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применение ситуационного менеджмента для исследования внешней среды и построения стратегических целей;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планирование изменений внутренней среды хозяйствующего субъекта в соответствии с необходимостью адаптации организационной структуры к комплексу целей, функций и задач управления;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внедрение стратегического менеджмента, позволяющего осуществить выбор стратегии развития хозяйствующих субъектов на целевых рынках потребителей продукции и услуг и предусмотреть ожидаемые изменения внешней среды.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Американская модель менеджмента в научной литературе отождествляется с технократическим подходом к управлению, который вступает в противоречия с европейскими культурными традициями.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Основные характеристики американской модели менеджмента:</a:t>
            </a:r>
          </a:p>
          <a:p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применение научного менеджмента в качестве основной школы для производственного менеджмента;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использование классического менеджмента для выделения функций управления, распределения полномочий и ответственности менеджеров;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индивидуализм менеджеров, основанный на их личных интересах и потребностях;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использование моделей человеческих отношений в процессе формирования социально – психологического климата в коллективе и достижения поставленных целей деятельности;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применение ситуационного менеджмента для исследования внешней среды и построения стратегических целей;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планирование изменений внутренней среды хозяйствующего субъекта в соответствии с необходимостью адаптации организационной структуры к комплексу целей, функций и задач управления;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внедрение стратегического менеджмента, позволяющего осуществить выбор стратегии развития хозяйствующих субъектов на целевых рынках потребителей продукции и услуг и предусмотреть ожидаемые изменения внешней среды.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Американская модель менеджмента в научной литературе отождествляется с технократическим подходом к управлению, который вступает в противоречия с европейскими культурными традициями.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32282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Европейская модель менеджмента</a:t>
            </a:r>
          </a:p>
          <a:p>
            <a:r>
              <a:rPr lang="ru-RU" smtClean="0"/>
              <a:t>Европейская модель менеджмента стала продолжением и отражением европейской модели управлением государством. Принято считать, что зародилась европейская модель в Великобритании, и берет свои истоки в работах Р.Фэлка и Л.Урвика, занимавшихся непосредственно основами принципов управления.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Европейская модель менеджмента</a:t>
            </a:r>
          </a:p>
          <a:p>
            <a:r>
              <a:rPr lang="ru-RU" smtClean="0"/>
              <a:t>Европейская модель менеджмента стала продолжением и отражением европейской модели управлением государством. Принято считать, что зародилась европейская модель в Великобритании, и берет свои истоки в работах Р.Фэлка и Л.Урвика, занимавшихся непосредственно основами принципов управления.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38288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Основные характеристики европейской модели менеджмента:</a:t>
            </a:r>
          </a:p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- необходимость научного обоснования рациональности принимаемых решений и деидеологизации процесса принятия решений;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- разработка стратегических целей, программ и планов, имеющих более прагматический, чем теоретический характер, и в большей степени адекватных ситуациям, создаваемым элементами внешней и внутренней среды;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- необходимость предвидения отклонений фактических результатов выполнения работ от запланированных вследствие различий эмоционально-психологического настроя каждого работника и проявления его творческой инициативы;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потребность планирования мероприятий по творческому, совместному и взаимному обучению менеджеров всех уровней и работников всех возрастов, позволяющих осуществлять саморазвитие коллектива.</a:t>
            </a:r>
            <a:br>
              <a:rPr lang="ru-RU" smtClean="0"/>
            </a:br>
            <a:endParaRPr lang="ru-RU" smtClean="0"/>
          </a:p>
          <a:p>
            <a:endParaRPr lang="ru-RU" smtClean="0"/>
          </a:p>
          <a:p>
            <a:r>
              <a:rPr lang="ru-RU" smtClean="0"/>
              <a:t>Таким образом можно сделать вывод, что европейская модель менеджмента представляет собой четкую иерархичную систему действий, направленную на выполнение поставленных задач. Задачи направляются сверху вниз по бюрократической лестнице управления. Функцию контроля и анализа выполнения задач выполняет зачастую отдельный ответственный орган, подчиненный непосредственно одной из высших структур в системе управления.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Основные характеристики европейской модели менеджмента:</a:t>
            </a:r>
          </a:p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- необходимость научного обоснования рациональности принимаемых решений и деидеологизации процесса принятия решений;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- разработка стратегических целей, программ и планов, имеющих более прагматический, чем теоретический характер, и в большей степени адекватных ситуациям, создаваемым элементами внешней и внутренней среды;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- необходимость предвидения отклонений фактических результатов выполнения работ от запланированных вследствие различий эмоционально-психологического настроя каждого работника и проявления его творческой инициативы;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- потребность планирования мероприятий по творческому, совместному и взаимному обучению менеджеров всех уровней и работников всех возрастов, позволяющих осуществлять саморазвитие коллектива.</a:t>
            </a:r>
            <a:br>
              <a:rPr lang="ru-RU" smtClean="0"/>
            </a:br>
            <a:endParaRPr lang="ru-RU" smtClean="0"/>
          </a:p>
          <a:p>
            <a:endParaRPr lang="ru-RU" smtClean="0"/>
          </a:p>
          <a:p>
            <a:r>
              <a:rPr lang="ru-RU" smtClean="0"/>
              <a:t>Таким образом можно сделать вывод, что европейская модель менеджмента представляет собой четкую иерархичную систему действий, направленную на выполнение поставленных задач. Задачи направляются сверху вниз по бюрократической лестнице управления. Функцию контроля и анализа выполнения задач выполняет зачастую отдельный ответственный орган, подчиненный непосредственно одной из высших структур в системе управления.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14149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Арабская модель менеджмента</a:t>
            </a:r>
          </a:p>
          <a:p>
            <a:r>
              <a:rPr lang="ru-RU" smtClean="0"/>
              <a:t>На арабскую модель менеджмента большое влияние оказывают религиозные традиции ислама, семейные и дружеские отношения, интересы сообществ. </a:t>
            </a:r>
          </a:p>
          <a:p>
            <a:r>
              <a:rPr lang="ru-RU" smtClean="0"/>
              <a:t>Арабская модель менеджмента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Арабская модель менеджмента</a:t>
            </a:r>
          </a:p>
          <a:p>
            <a:r>
              <a:rPr lang="ru-RU" smtClean="0"/>
              <a:t>На арабскую модель менеджмента большое влияние оказывают религиозные традиции ислама, семейные и дружеские отношения, интересы сообществ. </a:t>
            </a:r>
          </a:p>
          <a:p>
            <a:r>
              <a:rPr lang="ru-RU" smtClean="0"/>
              <a:t>Арабская модель менеджмента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3896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17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BFBB7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Photoshop\2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BFBB7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F9F5DBF-4582-474D-8903-EDC1262E5189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shop\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FBFBB7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FBFBB7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eraznaniy.ru/menedgment/4-uchebniki-menedgment/521-menedzhment-uchebnik-gluxov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836712"/>
            <a:ext cx="6143668" cy="1470025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Модели Менеджмента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5143512"/>
            <a:ext cx="1857388" cy="113823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40000" lnSpcReduction="20000"/>
          </a:bodyPr>
          <a:lstStyle/>
          <a:p>
            <a:r>
              <a:rPr lang="ru-RU" sz="2500" dirty="0" smtClean="0">
                <a:solidFill>
                  <a:schemeClr val="tx1"/>
                </a:solidFill>
              </a:rPr>
              <a:t>Работу выполнили </a:t>
            </a:r>
          </a:p>
          <a:p>
            <a:r>
              <a:rPr lang="ru-RU" sz="2500" dirty="0" smtClean="0">
                <a:solidFill>
                  <a:schemeClr val="tx1"/>
                </a:solidFill>
              </a:rPr>
              <a:t>Студенты 22 группы,5 подгруппа</a:t>
            </a:r>
          </a:p>
          <a:p>
            <a:r>
              <a:rPr lang="ru-RU" sz="2500" dirty="0" smtClean="0">
                <a:solidFill>
                  <a:schemeClr val="tx1"/>
                </a:solidFill>
              </a:rPr>
              <a:t>Махмудова. Л</a:t>
            </a:r>
          </a:p>
          <a:p>
            <a:r>
              <a:rPr lang="ru-RU" sz="2500" dirty="0" smtClean="0">
                <a:solidFill>
                  <a:schemeClr val="tx1"/>
                </a:solidFill>
              </a:rPr>
              <a:t>Скрыпникова. С</a:t>
            </a:r>
          </a:p>
          <a:p>
            <a:r>
              <a:rPr lang="ru-RU" sz="2500" dirty="0" smtClean="0">
                <a:solidFill>
                  <a:schemeClr val="tx1"/>
                </a:solidFill>
              </a:rPr>
              <a:t>Полоян. А</a:t>
            </a:r>
          </a:p>
          <a:p>
            <a:r>
              <a:rPr lang="ru-RU" sz="2500" dirty="0" smtClean="0">
                <a:solidFill>
                  <a:schemeClr val="tx1"/>
                </a:solidFill>
              </a:rPr>
              <a:t>Жукова. 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75009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Арабский стиль менеджмента обладает собственной системой ценностей и отличается следующими характеристиками: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285860"/>
            <a:ext cx="864399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</a:rPr>
              <a:t>- планирование </a:t>
            </a:r>
            <a:r>
              <a:rPr lang="ru-RU" sz="1600" dirty="0">
                <a:solidFill>
                  <a:schemeClr val="bg1"/>
                </a:solidFill>
              </a:rPr>
              <a:t>результатов ориентировано не на трудовой процесс, а на индивидуальность работника как личности;</a:t>
            </a:r>
            <a:br>
              <a:rPr lang="ru-RU" sz="1600" dirty="0">
                <a:solidFill>
                  <a:schemeClr val="bg1"/>
                </a:solidFill>
              </a:rPr>
            </a:b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- мероприятия </a:t>
            </a:r>
            <a:r>
              <a:rPr lang="ru-RU" sz="1600" dirty="0">
                <a:solidFill>
                  <a:schemeClr val="bg1"/>
                </a:solidFill>
              </a:rPr>
              <a:t>по активации деятельности работников и менеджеров способствуют возникновению внутренних мотивов не к достижению поставленных целей коллектива, а к удовлетворению потребности в повышении должности, получении полномочий;</a:t>
            </a:r>
            <a:br>
              <a:rPr lang="ru-RU" sz="1600" dirty="0">
                <a:solidFill>
                  <a:schemeClr val="bg1"/>
                </a:solidFill>
              </a:rPr>
            </a:b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- необходимость </a:t>
            </a:r>
            <a:r>
              <a:rPr lang="ru-RU" sz="1600" dirty="0">
                <a:solidFill>
                  <a:schemeClr val="bg1"/>
                </a:solidFill>
              </a:rPr>
              <a:t>предвидения в процессе работы социальных условностей поведения работников различного пола;</a:t>
            </a:r>
            <a:br>
              <a:rPr lang="ru-RU" sz="1600" dirty="0">
                <a:solidFill>
                  <a:schemeClr val="bg1"/>
                </a:solidFill>
              </a:rPr>
            </a:b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- использование </a:t>
            </a:r>
            <a:r>
              <a:rPr lang="ru-RU" sz="1600" dirty="0">
                <a:solidFill>
                  <a:schemeClr val="bg1"/>
                </a:solidFill>
              </a:rPr>
              <a:t>личных коммуникативных каналов в процессе выработки решения, поиска информации, выдачи плана работы;</a:t>
            </a:r>
            <a:br>
              <a:rPr lang="ru-RU" sz="1600" dirty="0">
                <a:solidFill>
                  <a:schemeClr val="bg1"/>
                </a:solidFill>
              </a:rPr>
            </a:b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- подбор </a:t>
            </a:r>
            <a:r>
              <a:rPr lang="ru-RU" sz="1600" dirty="0">
                <a:solidFill>
                  <a:schemeClr val="bg1"/>
                </a:solidFill>
              </a:rPr>
              <a:t>персонала и менеджеров по признаку принадлежности к одной семье, сообществу (клану);</a:t>
            </a:r>
            <a:br>
              <a:rPr lang="ru-RU" sz="1600" dirty="0">
                <a:solidFill>
                  <a:schemeClr val="bg1"/>
                </a:solidFill>
              </a:rPr>
            </a:b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- недооценка </a:t>
            </a:r>
            <a:r>
              <a:rPr lang="ru-RU" sz="1600" dirty="0">
                <a:solidFill>
                  <a:schemeClr val="bg1"/>
                </a:solidFill>
              </a:rPr>
              <a:t>временного ресурса как наиболее ценного и временных ограничений любых процессов, в том числе и коммуникативных;</a:t>
            </a:r>
            <a:br>
              <a:rPr lang="ru-RU" sz="1600" dirty="0">
                <a:solidFill>
                  <a:schemeClr val="bg1"/>
                </a:solidFill>
              </a:rPr>
            </a:br>
            <a:endParaRPr lang="ru-RU" sz="1600" dirty="0">
              <a:solidFill>
                <a:schemeClr val="bg1"/>
              </a:solidFill>
            </a:endParaRPr>
          </a:p>
          <a:p>
            <a:r>
              <a:rPr lang="ru-RU" sz="1600" dirty="0" smtClean="0">
                <a:solidFill>
                  <a:schemeClr val="bg1"/>
                </a:solidFill>
              </a:rPr>
              <a:t>- деятельность </a:t>
            </a:r>
            <a:r>
              <a:rPr lang="ru-RU" sz="1600" dirty="0">
                <a:solidFill>
                  <a:schemeClr val="bg1"/>
                </a:solidFill>
              </a:rPr>
              <a:t>менеджеров нижестоящих уровней иерархии подчинена обязательствам перед вышестоящими по уровню управления менеджерами.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500174"/>
            <a:ext cx="75724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Такую модель менеджмента называют </a:t>
            </a:r>
            <a:r>
              <a:rPr lang="ru-RU" dirty="0" smtClean="0">
                <a:solidFill>
                  <a:schemeClr val="bg1"/>
                </a:solidFill>
              </a:rPr>
              <a:t>византийской, </a:t>
            </a:r>
            <a:r>
              <a:rPr lang="ru-RU" dirty="0">
                <a:solidFill>
                  <a:schemeClr val="bg1"/>
                </a:solidFill>
              </a:rPr>
              <a:t>основанной на этноцентрическом подходе, при котором индивид воспринимает как доброжелательные лишь коммуникативные связи и социально-психологические отношения участников (работников, менеджеров) своей группы и сообщества. Остальные взаимоотношения оцениваются как недоброжелательные, а иные группы и сообщества являются чуждыми, обладающими худшими характеристиками.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00298" y="285728"/>
            <a:ext cx="3424335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b="1" dirty="0" smtClean="0"/>
              <a:t>Арабская модель менеджмента</a:t>
            </a:r>
            <a:endParaRPr lang="ru-RU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071678"/>
            <a:ext cx="7786742" cy="2857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Конечно, очень многое в нашей работе, карьере, жизни зависит от общих для всех общественных и других условий, от особенностей выпавшего на долю каждого места работы, от многих других, возможно, и не очень-то подвластных каждому отдельному чело­веку объективных обстоятельств.</a:t>
            </a:r>
          </a:p>
          <a:p>
            <a:r>
              <a:rPr lang="ru-RU" dirty="0">
                <a:solidFill>
                  <a:schemeClr val="bg1"/>
                </a:solidFill>
              </a:rPr>
              <a:t>Конечно, совре­менный мир многообразен, зависит от многих факторов, но этот тезис должен стать путеводным для тех, кто хочет взять на себя бремя ответственности за руководство нашим хозяйством в условиях перест­ройки и кто готов сделать все для того, чтобы быть на уровне этой ответственности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357166"/>
            <a:ext cx="1571636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500042"/>
            <a:ext cx="5643602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СПИСОК ИСПОЛЬЗОВАННЫХ ИСТОЧНИКОВ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142984"/>
            <a:ext cx="59293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1 Бахур А.Б. Особенности национального менеджмента // Менеджмент в</a:t>
            </a:r>
          </a:p>
          <a:p>
            <a:r>
              <a:rPr lang="ru-RU" dirty="0">
                <a:solidFill>
                  <a:schemeClr val="bg1"/>
                </a:solidFill>
              </a:rPr>
              <a:t> России и за рубежом, № 5, 2005.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2428869"/>
            <a:ext cx="7572428" cy="6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  <a:r>
              <a:rPr lang="ru-RU" dirty="0" smtClean="0">
                <a:solidFill>
                  <a:schemeClr val="bg1"/>
                </a:solidFill>
              </a:rPr>
              <a:t>2.Менеджмент. Учебник (В.А. Абчук) Модели оперативного управления.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3143248"/>
            <a:ext cx="4071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solidFill>
                  <a:schemeClr val="bg1"/>
                </a:solidFill>
                <a:hlinkClick r:id="rId3"/>
              </a:rPr>
              <a:t>3.Менеджмент .учебник</a:t>
            </a:r>
            <a:r>
              <a:rPr lang="ru-RU" u="sng" dirty="0">
                <a:solidFill>
                  <a:schemeClr val="bg1"/>
                </a:solidFill>
                <a:hlinkClick r:id="rId3"/>
              </a:rPr>
              <a:t>. Глухов В.В.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785926"/>
            <a:ext cx="6858048" cy="258532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Под моделями менеджмента следует понимать методологический подход к процессу принятия управленческих решений, к формированию целевой ориентации процесса управления, созданию коллектива (команды) управленцев и корпоративного стиля поведения.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Наиболее ярко культурные и институциональные различия моделей менеджмента наблюдаются в Японии, Соединенных Штатах Америки, Европе и Азии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28860" y="214290"/>
            <a:ext cx="3430747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b="1" dirty="0"/>
              <a:t>Японская модель менеджмента</a:t>
            </a:r>
          </a:p>
        </p:txBody>
      </p:sp>
      <p:pic>
        <p:nvPicPr>
          <p:cNvPr id="7" name="Рисунок 6" descr="25585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785794"/>
            <a:ext cx="4643470" cy="518095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857752" y="1785926"/>
            <a:ext cx="37147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Японский подход к менеджменту основан на коллективных ценностях и ставит интересы группы выше интересов индивида, который должен стремиться к нивелированию своих собственных нужд и потребностей до уровня общих потребностей коллектива, не выделяться, участвовать в достижении общих целей и создании гармоничных отношений.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85794"/>
            <a:ext cx="8358246" cy="594008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FFFF00"/>
                </a:solidFill>
              </a:rPr>
              <a:t>Основные характеристики японской модели менеджмента: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>
                <a:solidFill>
                  <a:schemeClr val="bg1"/>
                </a:solidFill>
              </a:rPr>
              <a:t>- гарантии </a:t>
            </a:r>
            <a:r>
              <a:rPr lang="ru-RU" sz="1400" dirty="0">
                <a:solidFill>
                  <a:schemeClr val="bg1"/>
                </a:solidFill>
              </a:rPr>
              <a:t>занятости и право старшинства;</a:t>
            </a:r>
            <a:br>
              <a:rPr lang="ru-RU" sz="1400" dirty="0">
                <a:solidFill>
                  <a:schemeClr val="bg1"/>
                </a:solidFill>
              </a:rPr>
            </a:br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 smtClean="0">
                <a:solidFill>
                  <a:schemeClr val="bg1"/>
                </a:solidFill>
              </a:rPr>
              <a:t>- работа </a:t>
            </a:r>
            <a:r>
              <a:rPr lang="ru-RU" sz="1400" dirty="0">
                <a:solidFill>
                  <a:schemeClr val="bg1"/>
                </a:solidFill>
              </a:rPr>
              <a:t>в группах;</a:t>
            </a:r>
            <a:br>
              <a:rPr lang="ru-RU" sz="1400" dirty="0">
                <a:solidFill>
                  <a:schemeClr val="bg1"/>
                </a:solidFill>
              </a:rPr>
            </a:br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 smtClean="0">
                <a:solidFill>
                  <a:schemeClr val="bg1"/>
                </a:solidFill>
              </a:rPr>
              <a:t>- консультации </a:t>
            </a:r>
            <a:r>
              <a:rPr lang="ru-RU" sz="1400" dirty="0">
                <a:solidFill>
                  <a:schemeClr val="bg1"/>
                </a:solidFill>
              </a:rPr>
              <a:t>и принятие решений в группах;</a:t>
            </a:r>
            <a:br>
              <a:rPr lang="ru-RU" sz="1400" dirty="0">
                <a:solidFill>
                  <a:schemeClr val="bg1"/>
                </a:solidFill>
              </a:rPr>
            </a:br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 smtClean="0">
                <a:solidFill>
                  <a:schemeClr val="bg1"/>
                </a:solidFill>
              </a:rPr>
              <a:t>- централизованный </a:t>
            </a:r>
            <a:r>
              <a:rPr lang="ru-RU" sz="1400" dirty="0">
                <a:solidFill>
                  <a:schemeClr val="bg1"/>
                </a:solidFill>
              </a:rPr>
              <a:t>контроль найма и выполнения работы;</a:t>
            </a:r>
            <a:br>
              <a:rPr lang="ru-RU" sz="1400" dirty="0">
                <a:solidFill>
                  <a:schemeClr val="bg1"/>
                </a:solidFill>
              </a:rPr>
            </a:br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 smtClean="0">
                <a:solidFill>
                  <a:schemeClr val="bg1"/>
                </a:solidFill>
              </a:rPr>
              <a:t>- техническое </a:t>
            </a:r>
            <a:r>
              <a:rPr lang="ru-RU" sz="1400" dirty="0">
                <a:solidFill>
                  <a:schemeClr val="bg1"/>
                </a:solidFill>
              </a:rPr>
              <a:t>обеспечение качества продукции;</a:t>
            </a:r>
            <a:br>
              <a:rPr lang="ru-RU" sz="1400" dirty="0">
                <a:solidFill>
                  <a:schemeClr val="bg1"/>
                </a:solidFill>
              </a:rPr>
            </a:br>
            <a:endParaRPr lang="ru-RU" sz="1400" dirty="0">
              <a:solidFill>
                <a:schemeClr val="bg1"/>
              </a:solidFill>
            </a:endParaRPr>
          </a:p>
          <a:p>
            <a:r>
              <a:rPr lang="ru-RU" sz="1400" dirty="0" smtClean="0">
                <a:solidFill>
                  <a:schemeClr val="bg1"/>
                </a:solidFill>
              </a:rPr>
              <a:t>- коммуникативные </a:t>
            </a:r>
            <a:r>
              <a:rPr lang="ru-RU" sz="1400" dirty="0">
                <a:solidFill>
                  <a:schemeClr val="bg1"/>
                </a:solidFill>
              </a:rPr>
              <a:t>отношения с линейными руководителями.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  <a:p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 smtClean="0"/>
          </a:p>
          <a:p>
            <a:endParaRPr lang="ru-RU" sz="1400" dirty="0"/>
          </a:p>
          <a:p>
            <a:r>
              <a:rPr lang="ru-RU" sz="1400" dirty="0" smtClean="0">
                <a:solidFill>
                  <a:schemeClr val="bg1"/>
                </a:solidFill>
              </a:rPr>
              <a:t>Японская </a:t>
            </a:r>
            <a:r>
              <a:rPr lang="ru-RU" sz="1400" dirty="0">
                <a:solidFill>
                  <a:schemeClr val="bg1"/>
                </a:solidFill>
              </a:rPr>
              <a:t>модель менеджмента, таким образом, базируется на принципах: коллективной ответственности за результаты и качество продукции; ориентации деятельности на достижение общей, единой цели; ротации рабочих мест и отсутствии постоянного на какой-то период закрепления рабочего за своим рабочим местом; доверия к подчиненным; социальной, экономической, юридической и иной защиты работников; необходимости планирования карьеры как реальной возможности развития навыков и приобретения знаний; высокой степени рационализации и адаптации управления к практически существующим условиям деятельности хозяйствующего субъекта; рабочей этики, базирующейся на четком следовании принятому в коллективе образу жизни, лояльности к коллегам.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285728"/>
            <a:ext cx="3947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Американская модель менеджмента</a:t>
            </a:r>
          </a:p>
        </p:txBody>
      </p:sp>
      <p:pic>
        <p:nvPicPr>
          <p:cNvPr id="3" name="Рисунок 2" descr="spi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1472" y="1071546"/>
            <a:ext cx="6215074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Американская модель менеджмента противоположна японскому и основана на равенстве, конкуренции и сотрудничестве, а также содержит в качестве базового научный менеджмент.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285728"/>
            <a:ext cx="3947171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/>
              <a:t>Американская модель менеджмента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0"/>
            <a:ext cx="8715436" cy="689419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Основные </a:t>
            </a:r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характеристики американской модели менеджмента</a:t>
            </a: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 smtClean="0"/>
          </a:p>
          <a:p>
            <a:r>
              <a:rPr lang="ru-RU" sz="1600" dirty="0" smtClean="0"/>
              <a:t>- применение </a:t>
            </a:r>
            <a:r>
              <a:rPr lang="ru-RU" sz="1600" dirty="0"/>
              <a:t>научного менеджмента в качестве основной школы для производственного менеджмента;</a:t>
            </a:r>
            <a:br>
              <a:rPr lang="ru-RU" sz="1600" dirty="0"/>
            </a:br>
            <a:endParaRPr lang="ru-RU" sz="1600" dirty="0"/>
          </a:p>
          <a:p>
            <a:r>
              <a:rPr lang="ru-RU" sz="1600" dirty="0" smtClean="0"/>
              <a:t>- использование </a:t>
            </a:r>
            <a:r>
              <a:rPr lang="ru-RU" sz="1600" dirty="0"/>
              <a:t>классического менеджмента для выделения функций управления, распределения полномочий и ответственности менеджеров;</a:t>
            </a:r>
            <a:br>
              <a:rPr lang="ru-RU" sz="1600" dirty="0"/>
            </a:br>
            <a:endParaRPr lang="ru-RU" sz="1600" dirty="0"/>
          </a:p>
          <a:p>
            <a:r>
              <a:rPr lang="ru-RU" sz="1600" dirty="0" smtClean="0"/>
              <a:t>- индивидуализм </a:t>
            </a:r>
            <a:r>
              <a:rPr lang="ru-RU" sz="1600" dirty="0"/>
              <a:t>менеджеров, основанный на их личных интересах и потребностях;</a:t>
            </a:r>
            <a:br>
              <a:rPr lang="ru-RU" sz="1600" dirty="0"/>
            </a:br>
            <a:endParaRPr lang="ru-RU" sz="1600" dirty="0"/>
          </a:p>
          <a:p>
            <a:r>
              <a:rPr lang="ru-RU" sz="1600" dirty="0" smtClean="0"/>
              <a:t>- использование </a:t>
            </a:r>
            <a:r>
              <a:rPr lang="ru-RU" sz="1600" dirty="0"/>
              <a:t>моделей человеческих отношений в процессе формирования социально – психологического климата в коллективе и достижения поставленных целей деятельности;</a:t>
            </a:r>
            <a:br>
              <a:rPr lang="ru-RU" sz="1600" dirty="0"/>
            </a:br>
            <a:endParaRPr lang="ru-RU" sz="1600" dirty="0"/>
          </a:p>
          <a:p>
            <a:r>
              <a:rPr lang="ru-RU" sz="1600" dirty="0" smtClean="0"/>
              <a:t>- применение </a:t>
            </a:r>
            <a:r>
              <a:rPr lang="ru-RU" sz="1600" dirty="0"/>
              <a:t>ситуационного менеджмента для исследования внешней среды и построения стратегических целей;</a:t>
            </a:r>
            <a:br>
              <a:rPr lang="ru-RU" sz="1600" dirty="0"/>
            </a:br>
            <a:endParaRPr lang="ru-RU" sz="1600" dirty="0"/>
          </a:p>
          <a:p>
            <a:r>
              <a:rPr lang="ru-RU" sz="1600" dirty="0" smtClean="0"/>
              <a:t>- планирование </a:t>
            </a:r>
            <a:r>
              <a:rPr lang="ru-RU" sz="1600" dirty="0"/>
              <a:t>изменений внутренней среды хозяйствующего субъекта в соответствии с необходимостью адаптации организационной структуры к комплексу целей, функций и задач управления;</a:t>
            </a:r>
            <a:br>
              <a:rPr lang="ru-RU" sz="1600" dirty="0"/>
            </a:br>
            <a:endParaRPr lang="ru-RU" sz="1600" dirty="0"/>
          </a:p>
          <a:p>
            <a:r>
              <a:rPr lang="ru-RU" sz="1600" dirty="0" smtClean="0"/>
              <a:t>- внедрение </a:t>
            </a:r>
            <a:r>
              <a:rPr lang="ru-RU" sz="1600" dirty="0"/>
              <a:t>стратегического менеджмента, позволяющего осуществить выбор стратегии развития хозяйствующих субъектов на целевых рынках потребителей продукции и услуг и предусмотреть ожидаемые изменения внешней среды.</a:t>
            </a:r>
            <a:br>
              <a:rPr lang="ru-RU" sz="1600" dirty="0"/>
            </a:br>
            <a:endParaRPr lang="ru-RU" sz="1600" dirty="0" smtClean="0"/>
          </a:p>
          <a:p>
            <a:r>
              <a:rPr lang="ru-RU" sz="1600" dirty="0" smtClean="0"/>
              <a:t>Американская модель менеджмента в научной литературе отождествляется с технократическим подходом к управлению, который вступает в противоречия с европейскими культурными традициями.</a:t>
            </a:r>
            <a:endParaRPr lang="ru-RU" sz="16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85728"/>
            <a:ext cx="376417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/>
              <a:t>Европейская модель менеджмента</a:t>
            </a:r>
          </a:p>
        </p:txBody>
      </p:sp>
      <p:pic>
        <p:nvPicPr>
          <p:cNvPr id="3" name="Рисунок 2" descr="evrop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428736"/>
            <a:ext cx="5619745" cy="42450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000760" y="1214422"/>
            <a:ext cx="2643174" cy="5143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Европейская модель менеджмента</a:t>
            </a:r>
            <a:r>
              <a:rPr lang="ru-RU" dirty="0">
                <a:solidFill>
                  <a:schemeClr val="bg1"/>
                </a:solidFill>
              </a:rPr>
              <a:t> стала продолжением и отражением европейской модели управлением государством. Принято считать, что зародилась европейская модель в Великобритании, и берет свои истоки в работах Р.Фэлка и Л.Урвика, занимавшихся непосредственно основами принципов управления.</a:t>
            </a: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7858180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FF00"/>
                </a:solidFill>
              </a:rPr>
              <a:t>Основные характеристики европейской модели менеджмента</a:t>
            </a:r>
            <a:r>
              <a:rPr lang="ru-RU" b="1" i="1" dirty="0" smtClean="0">
                <a:solidFill>
                  <a:srgbClr val="FFFF00"/>
                </a:solidFill>
              </a:rPr>
              <a:t>: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1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 необходимость </a:t>
            </a:r>
            <a: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научного обоснования рациональности принимаемых решений и деидеологизации процесса принятия решений;</a:t>
            </a:r>
            <a:b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endParaRPr lang="ru-RU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sz="1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 разработка </a:t>
            </a:r>
            <a: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стратегических целей, программ и планов, имеющих более прагматический, чем теоретический характер, и в большей степени адекватных ситуациям, создаваемым элементами внешней и внутренней среды;</a:t>
            </a:r>
            <a:b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endParaRPr lang="ru-RU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sz="1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 необходимость </a:t>
            </a:r>
            <a: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предвидения отклонений фактических результатов выполнения работ от запланированных вследствие различий эмоционально-психологического настроя каждого работника и проявления его творческой инициативы;</a:t>
            </a:r>
            <a:b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endParaRPr lang="ru-RU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r>
              <a:rPr lang="ru-RU" sz="1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- потребность </a:t>
            </a:r>
            <a: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планирования мероприятий по творческому, совместному и взаимному обучению менеджеров всех уровней и работников всех возрастов, позволяющих осуществлять саморазвитие коллектива.</a:t>
            </a:r>
            <a:br>
              <a:rPr lang="ru-RU" sz="1400" dirty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endParaRPr lang="ru-RU" sz="1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5072074"/>
            <a:ext cx="8072494" cy="116955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dirty="0"/>
              <a:t>Таким образом можно сделать вывод, что европейская модель менеджмента представляет собой четкую иерархичную систему действий, направленную на выполнение поставленных задач. Задачи направляются сверху вниз по бюрократической лестнице управления. Функцию контроля и анализа выполнения задач выполняет зачастую отдельный ответственный орган, подчиненный непосредственно одной из высших структур в системе управления.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14612" y="3643314"/>
            <a:ext cx="3424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Арабская модель менеджмента</a:t>
            </a:r>
          </a:p>
        </p:txBody>
      </p:sp>
      <p:pic>
        <p:nvPicPr>
          <p:cNvPr id="4" name="Рисунок 3" descr="geomantiya-gadanie-na-pesk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4572008"/>
            <a:ext cx="70723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На арабскую модель менеджмента большое влияние оказывают религиозные традиции ислама, семейные и дружеские отношения, интересы сообществ.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214290"/>
            <a:ext cx="3424335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b="1" dirty="0"/>
              <a:t>Арабская модель менеджмента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ldNigh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1059</Words>
  <Application>Microsoft Office PowerPoint</Application>
  <PresentationFormat>Екран (4:3)</PresentationFormat>
  <Paragraphs>197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GoldNight</vt:lpstr>
      <vt:lpstr>Модели Менеджмента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 Менеджмента</dc:title>
  <dc:creator>admin</dc:creator>
  <cp:lastModifiedBy>LEGION</cp:lastModifiedBy>
  <cp:revision>6</cp:revision>
  <dcterms:created xsi:type="dcterms:W3CDTF">2012-09-09T09:25:55Z</dcterms:created>
  <dcterms:modified xsi:type="dcterms:W3CDTF">2016-01-11T10:04:19Z</dcterms:modified>
</cp:coreProperties>
</file>