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8"/>
  </p:notesMasterIdLst>
  <p:sldIdLst>
    <p:sldId id="260" r:id="rId2"/>
    <p:sldId id="256" r:id="rId3"/>
    <p:sldId id="257" r:id="rId4"/>
    <p:sldId id="258" r:id="rId5"/>
    <p:sldId id="259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7" autoAdjust="0"/>
    <p:restoredTop sz="61356" autoAdjust="0"/>
  </p:normalViewPr>
  <p:slideViewPr>
    <p:cSldViewPr>
      <p:cViewPr varScale="1">
        <p:scale>
          <a:sx n="71" d="100"/>
          <a:sy n="71" d="100"/>
        </p:scale>
        <p:origin x="-166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30CFB4-7C65-4874-B50B-DF6A9EA5CA5D}" type="datetimeFigureOut">
              <a:rPr lang="uk-UA" smtClean="0"/>
              <a:t>24.11.2014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56CDCB-AB75-48E9-9695-A8F743540C5E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607421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chemeClr val="tx2">
                    <a:lumMod val="10000"/>
                  </a:schemeClr>
                </a:solidFill>
                <a:latin typeface="Arial Black" pitchFamily="34" charset="0"/>
              </a:rPr>
              <a:t>Идиоадаптация</a:t>
            </a:r>
            <a:endParaRPr lang="ru-RU" sz="1200" dirty="0" smtClean="0">
              <a:latin typeface="Arial Black" pitchFamily="34" charset="0"/>
            </a:endParaRPr>
          </a:p>
          <a:p>
            <a:r>
              <a:rPr lang="ru-RU" sz="1200" dirty="0" smtClean="0">
                <a:solidFill>
                  <a:schemeClr val="bg2">
                    <a:lumMod val="50000"/>
                  </a:schemeClr>
                </a:solidFill>
              </a:rPr>
              <a:t>Выполнила:</a:t>
            </a:r>
          </a:p>
          <a:p>
            <a:r>
              <a:rPr lang="ru-RU" sz="1200" dirty="0" smtClean="0">
                <a:solidFill>
                  <a:schemeClr val="bg2">
                    <a:lumMod val="50000"/>
                  </a:schemeClr>
                </a:solidFill>
              </a:rPr>
              <a:t>ученица 11 класс</a:t>
            </a:r>
          </a:p>
          <a:p>
            <a:r>
              <a:rPr lang="ru-RU" sz="1200" dirty="0" smtClean="0">
                <a:solidFill>
                  <a:schemeClr val="bg2">
                    <a:lumMod val="50000"/>
                  </a:schemeClr>
                </a:solidFill>
              </a:rPr>
              <a:t>Карпова Анастасия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56CDCB-AB75-48E9-9695-A8F743540C5E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978102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600" b="1" i="1" dirty="0" smtClean="0">
                <a:solidFill>
                  <a:schemeClr val="tx2">
                    <a:lumMod val="10000"/>
                  </a:schemeClr>
                </a:solidFill>
              </a:rPr>
              <a:t>Идиоадаптация</a:t>
            </a:r>
            <a:r>
              <a:rPr lang="ru-RU" sz="1200" b="1" i="1" dirty="0" smtClean="0">
                <a:solidFill>
                  <a:schemeClr val="accent2">
                    <a:lumMod val="50000"/>
                  </a:schemeClr>
                </a:solidFill>
              </a:rPr>
              <a:t> (от греч. </a:t>
            </a:r>
            <a:r>
              <a:rPr lang="ru-RU" sz="1200" b="1" i="1" dirty="0" err="1" smtClean="0">
                <a:solidFill>
                  <a:schemeClr val="accent2">
                    <a:lumMod val="50000"/>
                  </a:schemeClr>
                </a:solidFill>
              </a:rPr>
              <a:t>idios</a:t>
            </a:r>
            <a:r>
              <a:rPr lang="ru-RU" sz="1200" b="1" i="1" dirty="0" smtClean="0">
                <a:solidFill>
                  <a:schemeClr val="accent2">
                    <a:lumMod val="50000"/>
                  </a:schemeClr>
                </a:solidFill>
              </a:rPr>
              <a:t> — своеобразный и лат. </a:t>
            </a:r>
            <a:r>
              <a:rPr lang="ru-RU" sz="1200" b="1" i="1" dirty="0" err="1" smtClean="0">
                <a:solidFill>
                  <a:schemeClr val="accent2">
                    <a:lumMod val="50000"/>
                  </a:schemeClr>
                </a:solidFill>
              </a:rPr>
              <a:t>adaptatio</a:t>
            </a:r>
            <a:r>
              <a:rPr lang="ru-RU" sz="1200" b="1" i="1" dirty="0" smtClean="0">
                <a:solidFill>
                  <a:schemeClr val="accent2">
                    <a:lumMod val="50000"/>
                  </a:schemeClr>
                </a:solidFill>
              </a:rPr>
              <a:t> — приспособление) — частное приспособление организмов к определённому образу жизни в конкретных условиях внешней среды.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dirty="0" smtClean="0">
                <a:solidFill>
                  <a:schemeClr val="accent2">
                    <a:lumMod val="50000"/>
                  </a:schemeClr>
                </a:solidFill>
              </a:rPr>
              <a:t>В отличие от ароморфоза, идиоадаптация существенно не сказывается на общем уровне организации данной биологической группы.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56CDCB-AB75-48E9-9695-A8F743540C5E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794648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Благодаря формированию различных идиоадаптаций, животные близких видов могут жить в самых различных географических зонах. Например, представителей семейства волчьих можно встретить на всей территории от Арктики до тропиков, что значительно снижает конкуренцию между видами. Идиоадаптация обеспечила этому семейству значительное расширение ареала и увеличение числа видов, что является критерием биологического прогресса. Но при этом ни про один вид, входящий в состав этого семейства, нельзя сказать, что он находится на более высоком уровне эволюции, чем другие.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56CDCB-AB75-48E9-9695-A8F743540C5E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480086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chemeClr val="accent2">
                    <a:lumMod val="50000"/>
                  </a:schemeClr>
                </a:solidFill>
              </a:rPr>
              <a:t>С точки зрения некоторых современных представлений о ходе эволюционного процесса, нет достаточных оснований полагать, что имеют место качественно отличные друг от друга изменения, которые А.Н. </a:t>
            </a:r>
            <a:r>
              <a:rPr lang="ru-RU" sz="1200" b="1" dirty="0" err="1" smtClean="0">
                <a:solidFill>
                  <a:schemeClr val="accent2">
                    <a:lumMod val="50000"/>
                  </a:schemeClr>
                </a:solidFill>
              </a:rPr>
              <a:t>Северцов</a:t>
            </a:r>
            <a:r>
              <a:rPr lang="ru-RU" sz="1200" b="1" dirty="0" smtClean="0">
                <a:solidFill>
                  <a:schemeClr val="accent2">
                    <a:lumMod val="50000"/>
                  </a:schemeClr>
                </a:solidFill>
              </a:rPr>
              <a:t> называл ароморфозами и идиоадаптациями.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56CDCB-AB75-48E9-9695-A8F743540C5E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03133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  <a:t>Примерами идиоадаптаций у животных могут служить особенности строения конечностей (например, у крота, копытных, ластоногих), особенности клюва (у хищных птиц, куликов, попугаев), приспособления придонных рыб (у скатов, камбаловых), покровительственная окраска насекомых и др. Примерами идиоадаптации у растений могут служить многообразные приспособления к опылению, распространению плодов и семян, колючки и т.д.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56CDCB-AB75-48E9-9695-A8F743540C5E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816365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smtClean="0">
                <a:solidFill>
                  <a:schemeClr val="bg2">
                    <a:lumMod val="50000"/>
                  </a:schemeClr>
                </a:solidFill>
              </a:rPr>
              <a:t>Конец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56CDCB-AB75-48E9-9695-A8F743540C5E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696502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BB337-9D20-4D46-8F1D-86AA981DCAE8}" type="datetime1">
              <a:rPr lang="ru-RU" smtClean="0"/>
              <a:t>24.11.2014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96B71-EF6C-4DF3-82BB-C5AF54DD012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704FA-DD11-48F8-A638-A8E939FD5EC5}" type="datetime1">
              <a:rPr lang="ru-RU" smtClean="0"/>
              <a:t>24.11.2014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96B71-EF6C-4DF3-82BB-C5AF54DD012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095FB-17AA-41CB-BB63-E2C29B9481A8}" type="datetime1">
              <a:rPr lang="ru-RU" smtClean="0"/>
              <a:t>24.11.2014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96B71-EF6C-4DF3-82BB-C5AF54DD012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25C02-BB6B-4AF0-9859-2D4A409BEB69}" type="datetime1">
              <a:rPr lang="ru-RU" smtClean="0"/>
              <a:t>24.11.2014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96B71-EF6C-4DF3-82BB-C5AF54DD012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FB3DB-F083-4D8A-8B27-4AF10498FD1F}" type="datetime1">
              <a:rPr lang="ru-RU" smtClean="0"/>
              <a:t>24.11.2014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96B71-EF6C-4DF3-82BB-C5AF54DD012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F752E-D581-4F0F-997B-D6FAA568AE1B}" type="datetime1">
              <a:rPr lang="ru-RU" smtClean="0"/>
              <a:t>24.11.2014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96B71-EF6C-4DF3-82BB-C5AF54DD012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876F7-8BEB-4F94-BC80-5262E988A693}" type="datetime1">
              <a:rPr lang="ru-RU" smtClean="0"/>
              <a:t>24.11.2014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96B71-EF6C-4DF3-82BB-C5AF54DD012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F1D35-ADDC-4FEA-B4B8-DD7A0F7B11D7}" type="datetime1">
              <a:rPr lang="ru-RU" smtClean="0"/>
              <a:t>24.11.2014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8096B71-EF6C-4DF3-82BB-C5AF54DD0122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C2972-6374-4DB5-BBCD-2F3822AF6948}" type="datetime1">
              <a:rPr lang="ru-RU" smtClean="0"/>
              <a:t>24.11.2014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96B71-EF6C-4DF3-82BB-C5AF54DD012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882DF-2AB8-40A2-980E-188C96FDECD8}" type="datetime1">
              <a:rPr lang="ru-RU" smtClean="0"/>
              <a:t>24.11.2014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A8096B71-EF6C-4DF3-82BB-C5AF54DD012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7B43F63B-11DE-4EE2-B6AD-42349B5FA50C}" type="datetime1">
              <a:rPr lang="ru-RU" smtClean="0"/>
              <a:t>24.11.2014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96B71-EF6C-4DF3-82BB-C5AF54DD012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A4E8C640-97C7-4A11-B202-D0D3E91EE7D1}" type="datetime1">
              <a:rPr lang="ru-RU" smtClean="0"/>
              <a:t>24.11.2014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A8096B71-EF6C-4DF3-82BB-C5AF54DD012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357290" y="2643182"/>
            <a:ext cx="622798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chemeClr val="tx2">
                    <a:lumMod val="10000"/>
                  </a:schemeClr>
                </a:solidFill>
                <a:latin typeface="Arial Black" pitchFamily="34" charset="0"/>
              </a:rPr>
              <a:t>Идиоадаптация</a:t>
            </a:r>
            <a:endParaRPr lang="ru-RU" sz="5400" dirty="0">
              <a:latin typeface="Arial Black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57686" y="3786190"/>
            <a:ext cx="388478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bg2">
                    <a:lumMod val="50000"/>
                  </a:schemeClr>
                </a:solidFill>
              </a:rPr>
              <a:t>Выполнила:</a:t>
            </a:r>
          </a:p>
          <a:p>
            <a:r>
              <a:rPr lang="ru-RU" sz="3200" dirty="0">
                <a:solidFill>
                  <a:schemeClr val="bg2">
                    <a:lumMod val="50000"/>
                  </a:schemeClr>
                </a:solidFill>
              </a:rPr>
              <a:t>у</a:t>
            </a:r>
            <a:r>
              <a:rPr lang="ru-RU" sz="3200" dirty="0" smtClean="0">
                <a:solidFill>
                  <a:schemeClr val="bg2">
                    <a:lumMod val="50000"/>
                  </a:schemeClr>
                </a:solidFill>
              </a:rPr>
              <a:t>ченица 11 класс</a:t>
            </a:r>
          </a:p>
          <a:p>
            <a:r>
              <a:rPr lang="ru-RU" sz="3200" dirty="0" smtClean="0">
                <a:solidFill>
                  <a:schemeClr val="bg2">
                    <a:lumMod val="50000"/>
                  </a:schemeClr>
                </a:solidFill>
              </a:rPr>
              <a:t>Карпова Анастасия</a:t>
            </a:r>
            <a:endParaRPr lang="ru-RU" sz="32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2" y="428604"/>
            <a:ext cx="7429552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>
                <a:solidFill>
                  <a:schemeClr val="tx2">
                    <a:lumMod val="10000"/>
                  </a:schemeClr>
                </a:solidFill>
              </a:rPr>
              <a:t>Идиоадаптация</a:t>
            </a:r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</a:rPr>
              <a:t> (от греч. </a:t>
            </a:r>
            <a:r>
              <a:rPr lang="ru-RU" sz="2400" b="1" i="1" dirty="0" err="1">
                <a:solidFill>
                  <a:schemeClr val="accent2">
                    <a:lumMod val="50000"/>
                  </a:schemeClr>
                </a:solidFill>
              </a:rPr>
              <a:t>idios</a:t>
            </a:r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</a:rPr>
              <a:t> — своеобразный и лат. </a:t>
            </a:r>
            <a:r>
              <a:rPr lang="ru-RU" sz="2400" b="1" i="1" dirty="0" err="1">
                <a:solidFill>
                  <a:schemeClr val="accent2">
                    <a:lumMod val="50000"/>
                  </a:schemeClr>
                </a:solidFill>
              </a:rPr>
              <a:t>adaptatio</a:t>
            </a:r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</a:rPr>
              <a:t> — приспособление) — частное приспособление организмов к определённому образу жизни в конкретных условиях внешней среды.</a:t>
            </a:r>
          </a:p>
        </p:txBody>
      </p:sp>
      <p:pic>
        <p:nvPicPr>
          <p:cNvPr id="5" name="Рисунок 4" descr="idioadaptazi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6116" y="2571744"/>
            <a:ext cx="5619780" cy="3468207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42844" y="2786058"/>
            <a:ext cx="307180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</a:rPr>
              <a:t>В отличие от ароморфоза, идиоадаптация существенно не сказывается на общем </a:t>
            </a: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</a:rPr>
              <a:t>уровне </a:t>
            </a:r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</a:rPr>
              <a:t>организации данной биологической группы.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0"/>
            <a:ext cx="4214842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Благодаря формированию различных идиоадаптаций, животные близких видов могут жить в самых различных географических зонах. Например, представителей семейства волчьих можно встретить на всей территории от Арктики до тропиков, что значительно снижает конкуренцию между видами. Идиоадаптация обеспечила этому семейству значительное расширение ареала и увеличение числа видов, что является критерием биологического прогресса. Но при этом ни про один вид, входящий в состав этого семейства, нельзя сказать, что он находится на более высоком уровне эволюции, чем другие.</a:t>
            </a:r>
          </a:p>
        </p:txBody>
      </p:sp>
      <p:pic>
        <p:nvPicPr>
          <p:cNvPr id="5" name="Рисунок 4" descr="post8786_img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9124" y="0"/>
            <a:ext cx="4714876" cy="3314698"/>
          </a:xfrm>
          <a:prstGeom prst="rect">
            <a:avLst/>
          </a:prstGeom>
        </p:spPr>
      </p:pic>
      <p:pic>
        <p:nvPicPr>
          <p:cNvPr id="6" name="Рисунок 5" descr="post9325_img2_1_d7e5b035ca94d8d40622163c2c19eed7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9124" y="3286116"/>
            <a:ext cx="4714876" cy="3571884"/>
          </a:xfrm>
          <a:prstGeom prst="rect">
            <a:avLst/>
          </a:prstGeom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2" y="214290"/>
            <a:ext cx="892971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С точки зрения некоторых современных представлений о ходе эволюционного процесса, нет достаточных оснований полагать, что имеют место качественно отличные друг от друга изменения, которые А.Н. </a:t>
            </a:r>
            <a:r>
              <a:rPr lang="ru-RU" sz="2400" b="1" dirty="0" err="1">
                <a:solidFill>
                  <a:schemeClr val="accent2">
                    <a:lumMod val="50000"/>
                  </a:schemeClr>
                </a:solidFill>
              </a:rPr>
              <a:t>Северцов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 называл ароморфозами и идиоадаптациями.</a:t>
            </a:r>
          </a:p>
        </p:txBody>
      </p:sp>
      <p:pic>
        <p:nvPicPr>
          <p:cNvPr id="6" name="Рисунок 5" descr="severtsov_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4678" y="3143248"/>
            <a:ext cx="5715000" cy="2371725"/>
          </a:xfrm>
          <a:prstGeom prst="rect">
            <a:avLst/>
          </a:prstGeom>
        </p:spPr>
      </p:pic>
      <p:pic>
        <p:nvPicPr>
          <p:cNvPr id="7" name="Рисунок 6" descr="Severtsov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720" y="2500306"/>
            <a:ext cx="2714644" cy="3744337"/>
          </a:xfrm>
          <a:prstGeom prst="rect">
            <a:avLst/>
          </a:prstGeom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2" y="500042"/>
            <a:ext cx="478634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chemeClr val="accent2">
                    <a:lumMod val="50000"/>
                  </a:schemeClr>
                </a:solidFill>
              </a:rPr>
              <a:t>Примерами идиоадаптаций у животных могут служить особенности строения конечностей (например, у крота, копытных, ластоногих), особенности клюва (у хищных птиц, куликов, попугаев), приспособления придонных рыб (у скатов, камбаловых), покровительственная окраска насекомых и др. Примерами идиоадаптации у растений могут служить многообразные приспособления к опылению, распространению плодов и семян, колючки и т.д.</a:t>
            </a:r>
          </a:p>
        </p:txBody>
      </p:sp>
      <p:pic>
        <p:nvPicPr>
          <p:cNvPr id="6" name="Рисунок 5" descr="krot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4876" y="0"/>
            <a:ext cx="4429124" cy="2687831"/>
          </a:xfrm>
          <a:prstGeom prst="rect">
            <a:avLst/>
          </a:prstGeom>
        </p:spPr>
      </p:pic>
      <p:pic>
        <p:nvPicPr>
          <p:cNvPr id="7" name="Рисунок 6" descr="016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5000636"/>
            <a:ext cx="3643306" cy="1857364"/>
          </a:xfrm>
          <a:prstGeom prst="rect">
            <a:avLst/>
          </a:prstGeom>
        </p:spPr>
      </p:pic>
      <p:pic>
        <p:nvPicPr>
          <p:cNvPr id="8" name="Рисунок 7" descr="eagle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14876" y="2643182"/>
            <a:ext cx="4429124" cy="2628900"/>
          </a:xfrm>
          <a:prstGeom prst="rect">
            <a:avLst/>
          </a:prstGeom>
        </p:spPr>
      </p:pic>
      <p:pic>
        <p:nvPicPr>
          <p:cNvPr id="9" name="Рисунок 8" descr="invisible_flounder_fish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43306" y="5000636"/>
            <a:ext cx="2928958" cy="1857364"/>
          </a:xfrm>
          <a:prstGeom prst="rect">
            <a:avLst/>
          </a:prstGeom>
        </p:spPr>
      </p:pic>
      <p:pic>
        <p:nvPicPr>
          <p:cNvPr id="5" name="Рисунок 4" descr="images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78143" y="5000636"/>
            <a:ext cx="2765857" cy="1857364"/>
          </a:xfrm>
          <a:prstGeom prst="rect">
            <a:avLst/>
          </a:prstGeom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28860" y="2285992"/>
            <a:ext cx="387317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>
                <a:solidFill>
                  <a:schemeClr val="bg2">
                    <a:lumMod val="50000"/>
                  </a:schemeClr>
                </a:solidFill>
              </a:rPr>
              <a:t>Конец</a:t>
            </a:r>
            <a:endParaRPr lang="ru-RU" sz="96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theme1.xml><?xml version="1.0" encoding="utf-8"?>
<a:theme xmlns:a="http://schemas.openxmlformats.org/drawingml/2006/main" name="Техническ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56</TotalTime>
  <Words>289</Words>
  <Application>Microsoft Office PowerPoint</Application>
  <PresentationFormat>Екран (4:3)</PresentationFormat>
  <Paragraphs>32</Paragraphs>
  <Slides>6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6</vt:i4>
      </vt:variant>
    </vt:vector>
  </HeadingPairs>
  <TitlesOfParts>
    <vt:vector size="7" baseType="lpstr">
      <vt:lpstr>Техническая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LEGION</cp:lastModifiedBy>
  <cp:revision>9</cp:revision>
  <dcterms:created xsi:type="dcterms:W3CDTF">2010-12-12T11:24:38Z</dcterms:created>
  <dcterms:modified xsi:type="dcterms:W3CDTF">2014-11-24T13:12:43Z</dcterms:modified>
</cp:coreProperties>
</file>