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21"/>
  </p:notesMasterIdLst>
  <p:sldIdLst>
    <p:sldId id="273" r:id="rId2"/>
    <p:sldId id="272" r:id="rId3"/>
    <p:sldId id="260" r:id="rId4"/>
    <p:sldId id="261" r:id="rId5"/>
    <p:sldId id="287" r:id="rId6"/>
    <p:sldId id="274" r:id="rId7"/>
    <p:sldId id="275" r:id="rId8"/>
    <p:sldId id="276" r:id="rId9"/>
    <p:sldId id="265" r:id="rId10"/>
    <p:sldId id="278" r:id="rId11"/>
    <p:sldId id="279" r:id="rId12"/>
    <p:sldId id="283" r:id="rId13"/>
    <p:sldId id="269" r:id="rId14"/>
    <p:sldId id="277" r:id="rId15"/>
    <p:sldId id="284" r:id="rId16"/>
    <p:sldId id="286" r:id="rId17"/>
    <p:sldId id="282" r:id="rId18"/>
    <p:sldId id="281" r:id="rId19"/>
    <p:sldId id="288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CC0000"/>
    <a:srgbClr val="FF6600"/>
    <a:srgbClr val="99FFCC"/>
    <a:srgbClr val="00008A"/>
    <a:srgbClr val="800000"/>
    <a:srgbClr val="99CC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68249" autoAdjust="0"/>
  </p:normalViewPr>
  <p:slideViewPr>
    <p:cSldViewPr>
      <p:cViewPr varScale="1">
        <p:scale>
          <a:sx n="80" d="100"/>
          <a:sy n="80" d="100"/>
        </p:scale>
        <p:origin x="-25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54389D-F029-414A-9B93-A4E964588F7C}" type="datetimeFigureOut">
              <a:rPr lang="uk-UA" smtClean="0"/>
              <a:t>30.12.2014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93E1BB-CA24-435D-85D9-3BECD99B26C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71304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B%D0%B0%D0%B2%D0%B0_(%D0%B2%D1%83%D0%BB%D0%BA%D0%B0%D0%BD%D0%BE%D0%BB%D0%BE%D0%B3%D0%B8%D1%8F)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ru.wikipedia.org/wiki/%D0%9F%D0%B8%D1%80%D0%BE%D0%BA%D0%BB%D0%B0%D1%81%D1%82%D0%B8%D1%87%D0%B5%D1%81%D0%BA%D0%B8%D0%B9_%D0%BF%D0%BE%D1%82%D0%BE%D0%BA" TargetMode="Externa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kern="10" dirty="0" smtClean="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Вулканы,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kern="10" dirty="0" smtClean="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гейзеры,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kern="10" dirty="0" smtClean="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горячие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kern="10" dirty="0" smtClean="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источники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3E1BB-CA24-435D-85D9-3BECD99B26CA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504712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Образование  гейзера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3E1BB-CA24-435D-85D9-3BECD99B26CA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532063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solidFill>
                  <a:srgbClr val="FF0000"/>
                </a:solidFill>
              </a:rPr>
              <a:t>Крупнейшие вулканы планеты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sz="1100" b="1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3E1BB-CA24-435D-85D9-3BECD99B26CA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933689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Домашнее задание</a:t>
            </a:r>
          </a:p>
          <a:p>
            <a:r>
              <a:rPr lang="ru-RU" b="1" dirty="0" smtClean="0"/>
              <a:t>§ 19</a:t>
            </a:r>
          </a:p>
          <a:p>
            <a:r>
              <a:rPr lang="ru-RU" b="1" dirty="0" smtClean="0"/>
              <a:t>На контурную карту (полушарий) нанести вулканы</a:t>
            </a:r>
          </a:p>
          <a:p>
            <a:pPr>
              <a:buFontTx/>
              <a:buNone/>
            </a:pPr>
            <a:r>
              <a:rPr lang="ru-RU" b="1" dirty="0" smtClean="0"/>
              <a:t> - потухшие - </a:t>
            </a:r>
            <a:r>
              <a:rPr lang="ru-RU" b="1" dirty="0" smtClean="0">
                <a:solidFill>
                  <a:srgbClr val="0099FF"/>
                </a:solidFill>
              </a:rPr>
              <a:t>синей звездочкой</a:t>
            </a:r>
          </a:p>
          <a:p>
            <a:pPr>
              <a:buFontTx/>
              <a:buNone/>
            </a:pPr>
            <a:r>
              <a:rPr lang="ru-RU" b="1" dirty="0" smtClean="0"/>
              <a:t> - действующие – </a:t>
            </a:r>
            <a:r>
              <a:rPr lang="ru-RU" b="1" dirty="0" smtClean="0">
                <a:solidFill>
                  <a:srgbClr val="FF0000"/>
                </a:solidFill>
              </a:rPr>
              <a:t>красной звездочкой</a:t>
            </a:r>
          </a:p>
          <a:p>
            <a:pPr>
              <a:buFontTx/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3E1BB-CA24-435D-85D9-3BECD99B26CA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430566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 dirty="0" smtClean="0">
                <a:solidFill>
                  <a:srgbClr val="800000"/>
                </a:solidFill>
                <a:latin typeface="Monotype Corsiva" pitchFamily="66" charset="0"/>
              </a:rPr>
              <a:t>Информационные ресурсы.</a:t>
            </a:r>
          </a:p>
          <a:p>
            <a:pPr marL="609600" indent="-609600"/>
            <a:r>
              <a:rPr lang="ru-RU" sz="1200" dirty="0" err="1" smtClean="0"/>
              <a:t>Т.П.Герасимова</a:t>
            </a:r>
            <a:r>
              <a:rPr lang="ru-RU" sz="1200" dirty="0" smtClean="0"/>
              <a:t>, </a:t>
            </a:r>
            <a:r>
              <a:rPr lang="ru-RU" sz="1200" dirty="0" err="1" smtClean="0"/>
              <a:t>Н.П.Неклюкова</a:t>
            </a:r>
            <a:r>
              <a:rPr lang="ru-RU" sz="1200" dirty="0" smtClean="0"/>
              <a:t>. Начальный курс географии. 6 класс – М.: Дрофа, 2007.</a:t>
            </a:r>
          </a:p>
          <a:p>
            <a:pPr marL="609600" indent="-609600"/>
            <a:r>
              <a:rPr lang="ru-RU" sz="1200" dirty="0" smtClean="0"/>
              <a:t>Атлас. Физическая география, начальный курс. 6 класс.</a:t>
            </a:r>
            <a:r>
              <a:rPr lang="ru-RU" dirty="0" smtClean="0"/>
              <a:t> </a:t>
            </a:r>
          </a:p>
          <a:p>
            <a:pPr marL="609600" indent="-609600"/>
            <a:r>
              <a:rPr lang="en-US" sz="1200" dirty="0" smtClean="0"/>
              <a:t>http</a:t>
            </a:r>
            <a:r>
              <a:rPr lang="ru-RU" sz="1200" dirty="0" smtClean="0"/>
              <a:t>://images.yandex.ru </a:t>
            </a:r>
            <a:endParaRPr lang="en-US" sz="1200" dirty="0" smtClean="0"/>
          </a:p>
          <a:p>
            <a:pPr marL="609600" indent="-609600"/>
            <a:r>
              <a:rPr lang="ru-RU" sz="1200" dirty="0" smtClean="0"/>
              <a:t>http://copypast.ru/2008/08/07/uzhasnye_i_zavorazhivajushhie_prosnuvshiesja_vulkany_16_foto.html</a:t>
            </a:r>
          </a:p>
          <a:p>
            <a:pPr marL="609600" indent="-609600"/>
            <a:r>
              <a:rPr lang="ru-RU" sz="1200" smtClean="0"/>
              <a:t>http://photo.kamforum.ru/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3E1BB-CA24-435D-85D9-3BECD99B26CA}" type="slidenum">
              <a:rPr lang="uk-UA" smtClean="0"/>
              <a:t>19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91610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atin typeface="Times New Roman" pitchFamily="18" charset="0"/>
              </a:rPr>
              <a:t>Гибель Помпеи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3E1BB-CA24-435D-85D9-3BECD99B26CA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1015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600" dirty="0" smtClean="0">
                <a:solidFill>
                  <a:srgbClr val="FF3300"/>
                </a:solidFill>
              </a:rPr>
              <a:t>Вулкан – Бог огня и кузнечного дела у древних римлян.</a:t>
            </a:r>
          </a:p>
          <a:p>
            <a:r>
              <a:rPr lang="ru-RU" dirty="0" smtClean="0">
                <a:solidFill>
                  <a:srgbClr val="FF3300"/>
                </a:solidFill>
              </a:rPr>
              <a:t>Вулкан </a:t>
            </a:r>
            <a:r>
              <a:rPr lang="ru-RU" dirty="0" smtClean="0"/>
              <a:t>– особая по форме и составу пород гора.</a:t>
            </a:r>
          </a:p>
          <a:p>
            <a:r>
              <a:rPr lang="ru-RU" dirty="0" smtClean="0">
                <a:solidFill>
                  <a:srgbClr val="FF3300"/>
                </a:solidFill>
              </a:rPr>
              <a:t>Вулкан</a:t>
            </a:r>
            <a:r>
              <a:rPr lang="ru-RU" dirty="0" smtClean="0"/>
              <a:t> – отверстие, круглое или в виде трещины, через которое из глубин на земную поверхность поступает лава, вулканический пепел, газы и пар.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3E1BB-CA24-435D-85D9-3BECD99B26CA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343585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i="1" dirty="0" smtClean="0"/>
              <a:t>Строение</a:t>
            </a:r>
            <a:r>
              <a:rPr lang="ru-RU" dirty="0" smtClean="0"/>
              <a:t> </a:t>
            </a:r>
            <a:r>
              <a:rPr lang="ru-RU" sz="1200" b="1" i="1" dirty="0" smtClean="0"/>
              <a:t>вулкана</a:t>
            </a:r>
            <a:endParaRPr lang="en-US" sz="1200" b="1" i="1" dirty="0" smtClean="0"/>
          </a:p>
          <a:p>
            <a:r>
              <a:rPr lang="ru-RU" sz="1800" b="1" dirty="0" smtClean="0">
                <a:solidFill>
                  <a:srgbClr val="CC0000"/>
                </a:solidFill>
              </a:rPr>
              <a:t>Вулканы</a:t>
            </a:r>
            <a:r>
              <a:rPr lang="ru-RU" sz="1800" dirty="0" smtClean="0"/>
              <a:t> — </a:t>
            </a:r>
            <a:r>
              <a:rPr lang="ru-RU" dirty="0" smtClean="0"/>
              <a:t>геологические образования </a:t>
            </a:r>
          </a:p>
          <a:p>
            <a:r>
              <a:rPr lang="ru-RU" dirty="0" smtClean="0"/>
              <a:t>на поверхности земной коры, извергающие </a:t>
            </a:r>
          </a:p>
          <a:p>
            <a:r>
              <a:rPr lang="ru-RU" dirty="0" smtClean="0"/>
              <a:t>на поверхность </a:t>
            </a:r>
            <a:r>
              <a:rPr lang="ru-RU" dirty="0" smtClean="0">
                <a:hlinkClick r:id="rId3" tooltip="Лава (вулканология)"/>
              </a:rPr>
              <a:t>лаву</a:t>
            </a:r>
            <a:r>
              <a:rPr lang="ru-RU" dirty="0" smtClean="0"/>
              <a:t>, вулканические газы, </a:t>
            </a:r>
          </a:p>
          <a:p>
            <a:r>
              <a:rPr lang="ru-RU" dirty="0" smtClean="0"/>
              <a:t>камни (вулканические бомбы), </a:t>
            </a:r>
          </a:p>
          <a:p>
            <a:r>
              <a:rPr lang="ru-RU" dirty="0" smtClean="0">
                <a:hlinkClick r:id="rId4" tooltip="Пирокластический поток"/>
              </a:rPr>
              <a:t>пирокластические потоки</a:t>
            </a:r>
            <a:r>
              <a:rPr lang="ru-RU" dirty="0" smtClean="0"/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Как только в земной коре образуется трещина, идущая из глубины к поверхности Земли, давление под ней резко падает и глубинные вещества, разжижаясь, превращаются в огненно-жидкую массу, которая называется магмой. По трещинам она поднимается вверх, теряет часть газов и изливается на поверхность Земли, образуя лаву.</a:t>
            </a:r>
          </a:p>
          <a:p>
            <a:endParaRPr lang="ru-RU" sz="1200" b="1" i="1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3E1BB-CA24-435D-85D9-3BECD99B26CA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116851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kern="10" dirty="0" smtClean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Times New Roman"/>
                <a:cs typeface="Times New Roman"/>
              </a:rPr>
              <a:t>Строение вулкана</a:t>
            </a:r>
            <a:endParaRPr lang="en-US" sz="1200" kern="10" dirty="0" smtClean="0">
              <a:ln w="9525">
                <a:solidFill>
                  <a:srgbClr val="008000"/>
                </a:solidFill>
                <a:round/>
                <a:headEnd/>
                <a:tailEnd/>
              </a:ln>
              <a:solidFill>
                <a:srgbClr val="FF9900"/>
              </a:solidFill>
              <a:latin typeface="Times New Roman"/>
              <a:cs typeface="Times New Roman"/>
            </a:endParaRPr>
          </a:p>
          <a:p>
            <a:pPr>
              <a:buFontTx/>
              <a:buChar char="•"/>
            </a:pPr>
            <a:r>
              <a:rPr lang="ru-RU" sz="2000" dirty="0" smtClean="0"/>
              <a:t> –чашевидное отверстие на вершине вулкана через которое на поверхность земли выходит лава, пепел, пар, вулканические бомбы…</a:t>
            </a:r>
          </a:p>
          <a:p>
            <a:pPr>
              <a:buFontTx/>
              <a:buChar char="•"/>
            </a:pPr>
            <a:endParaRPr lang="ru-RU" sz="2000" b="1" i="1" dirty="0" smtClean="0">
              <a:solidFill>
                <a:srgbClr val="FF0000"/>
              </a:solidFill>
            </a:endParaRPr>
          </a:p>
          <a:p>
            <a:pPr>
              <a:buFontTx/>
              <a:buChar char="•"/>
            </a:pPr>
            <a:r>
              <a:rPr lang="ru-RU" sz="2000" dirty="0" smtClean="0"/>
              <a:t>          – канал по которому движется  лава</a:t>
            </a:r>
          </a:p>
          <a:p>
            <a:pPr>
              <a:buFontTx/>
              <a:buChar char="•"/>
            </a:pPr>
            <a:endParaRPr lang="ru-RU" sz="2000" b="1" i="1" dirty="0" smtClean="0">
              <a:solidFill>
                <a:srgbClr val="FF0000"/>
              </a:solidFill>
            </a:endParaRPr>
          </a:p>
          <a:p>
            <a:pPr lvl="1">
              <a:buFontTx/>
              <a:buChar char="•"/>
            </a:pPr>
            <a:r>
              <a:rPr lang="ru-RU" sz="2000" dirty="0" smtClean="0"/>
              <a:t>            –расплавленное вещество мантии возникающее в отдельных очагах на разных глубинах верхней мантии</a:t>
            </a:r>
          </a:p>
          <a:p>
            <a:endParaRPr lang="ru-RU" sz="2000" b="1" i="1" dirty="0" smtClean="0">
              <a:solidFill>
                <a:srgbClr val="FF0000"/>
              </a:solidFill>
            </a:endParaRPr>
          </a:p>
          <a:p>
            <a:pPr>
              <a:buFontTx/>
              <a:buChar char="•"/>
            </a:pPr>
            <a:r>
              <a:rPr lang="ru-RU" sz="2000" dirty="0" smtClean="0"/>
              <a:t>                  – излившаяся на поверхность магма. Температура 750 – 1250оС. Скорость течения 300 – 500 метров в час. </a:t>
            </a:r>
          </a:p>
          <a:p>
            <a:pPr algn="ctr"/>
            <a:endParaRPr lang="ru-RU" sz="1200" kern="10" dirty="0">
              <a:ln w="9525">
                <a:solidFill>
                  <a:srgbClr val="008000"/>
                </a:solidFill>
                <a:round/>
                <a:headEnd/>
                <a:tailEnd/>
              </a:ln>
              <a:solidFill>
                <a:srgbClr val="FF9900"/>
              </a:solidFill>
              <a:latin typeface="Times New Roman"/>
              <a:cs typeface="Times New Roman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3E1BB-CA24-435D-85D9-3BECD99B26CA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664358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600" b="1" dirty="0" smtClean="0">
                <a:solidFill>
                  <a:schemeClr val="tx1"/>
                </a:solidFill>
              </a:rPr>
              <a:t>Вулканы могут находиться на дне океанов, а могут и на суше.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 smtClean="0">
                <a:solidFill>
                  <a:srgbClr val="FF0000"/>
                </a:solidFill>
              </a:rPr>
              <a:t>Проблема!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1200" dirty="0" smtClean="0"/>
              <a:t>Как вы думаете, где больше будет вулканов на дне океанов или на материке?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3E1BB-CA24-435D-85D9-3BECD99B26CA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733927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4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200" dirty="0" smtClean="0"/>
              <a:t>   Вулканов больше на дне океанов, т.к. там тонкая земная кора, которую легче прожечь, а на суше вулканы встречаются в зоне расхождения литосферных плит т.е. в зоне разломов.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400" dirty="0" smtClean="0"/>
          </a:p>
          <a:p>
            <a:pPr>
              <a:lnSpc>
                <a:spcPct val="80000"/>
              </a:lnSpc>
              <a:buFontTx/>
              <a:buNone/>
            </a:pPr>
            <a:endParaRPr lang="ru-RU" sz="1400" dirty="0" smtClean="0"/>
          </a:p>
          <a:p>
            <a:pPr>
              <a:lnSpc>
                <a:spcPct val="80000"/>
              </a:lnSpc>
              <a:buFontTx/>
              <a:buNone/>
            </a:pPr>
            <a:endParaRPr lang="ru-RU" sz="1400" dirty="0" smtClean="0"/>
          </a:p>
          <a:p>
            <a:pPr>
              <a:lnSpc>
                <a:spcPct val="80000"/>
              </a:lnSpc>
              <a:buFontTx/>
              <a:buNone/>
            </a:pPr>
            <a:endParaRPr lang="ru-RU" sz="1400" dirty="0" smtClean="0"/>
          </a:p>
          <a:p>
            <a:pPr>
              <a:lnSpc>
                <a:spcPct val="80000"/>
              </a:lnSpc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3E1BB-CA24-435D-85D9-3BECD99B26CA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0884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Times New Roman"/>
                <a:cs typeface="Times New Roman"/>
              </a:rPr>
              <a:t>Карта землетрясений и вулканов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3E1BB-CA24-435D-85D9-3BECD99B26CA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277082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0" dirty="0" smtClean="0">
                <a:ln w="12700" cap="sq">
                  <a:solidFill>
                    <a:srgbClr val="3333CC"/>
                  </a:solidFill>
                  <a:round/>
                  <a:headEnd type="none" w="sm" len="sm"/>
                  <a:tailEnd type="none" w="sm" len="sm"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Гейзеры</a:t>
            </a:r>
          </a:p>
          <a:p>
            <a:pPr marL="342900" indent="-342900"/>
            <a:r>
              <a:rPr lang="ru-RU" sz="1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Название «гейзер» произошло</a:t>
            </a:r>
          </a:p>
          <a:p>
            <a:pPr marL="342900" indent="-342900"/>
            <a:r>
              <a:rPr lang="ru-RU" sz="1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от исландского </a:t>
            </a:r>
            <a:r>
              <a:rPr lang="en-US" sz="1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geyser</a:t>
            </a:r>
            <a:endParaRPr lang="ru-RU" sz="12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42900" indent="-342900"/>
            <a:r>
              <a:rPr lang="en-US" sz="1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, </a:t>
            </a:r>
            <a:r>
              <a:rPr lang="en-US" sz="12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geysa</a:t>
            </a:r>
            <a:r>
              <a:rPr lang="en-US" sz="1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–</a:t>
            </a:r>
            <a:r>
              <a:rPr lang="ru-RU" sz="1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хлынуть.</a:t>
            </a:r>
          </a:p>
          <a:p>
            <a:pPr marL="342900" indent="-342900"/>
            <a:r>
              <a:rPr lang="ru-RU" sz="1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Это источник, периодически</a:t>
            </a:r>
          </a:p>
          <a:p>
            <a:pPr marL="342900" indent="-342900"/>
            <a:r>
              <a:rPr lang="ru-RU" sz="1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выбрасывающий воду и пар на высоту до 80 м.</a:t>
            </a:r>
          </a:p>
          <a:p>
            <a:pPr marL="342900" indent="-342900"/>
            <a:r>
              <a:rPr lang="ru-RU" sz="1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Сейчас гейзеры существуют в Новой Зеландии,</a:t>
            </a:r>
          </a:p>
          <a:p>
            <a:pPr marL="342900" indent="-342900"/>
            <a:r>
              <a:rPr lang="ru-RU" sz="1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в Исландии, в </a:t>
            </a:r>
            <a:r>
              <a:rPr lang="ru-RU" sz="12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Йеллоустонском</a:t>
            </a:r>
            <a:r>
              <a:rPr lang="ru-RU" sz="1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национальном</a:t>
            </a:r>
          </a:p>
          <a:p>
            <a:pPr marL="342900" indent="-342900"/>
            <a:r>
              <a:rPr lang="ru-RU" sz="1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парке в США, в России на полуострове Камчатка. </a:t>
            </a:r>
          </a:p>
          <a:p>
            <a:pPr marL="342900" indent="-342900"/>
            <a:r>
              <a:rPr lang="ru-RU" sz="1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Горячие подземные воды используются человеком </a:t>
            </a:r>
          </a:p>
          <a:p>
            <a:pPr marL="342900" indent="-342900"/>
            <a:r>
              <a:rPr lang="ru-RU" sz="1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для получения электроэнергии, обогрева </a:t>
            </a:r>
          </a:p>
          <a:p>
            <a:pPr marL="342900" indent="-342900"/>
            <a:r>
              <a:rPr lang="ru-RU" sz="12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помещений и теплиц, лечения.</a:t>
            </a:r>
          </a:p>
          <a:p>
            <a:pPr marL="342900" indent="-342900" eaLnBrk="0" hangingPunct="0"/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3E1BB-CA24-435D-85D9-3BECD99B26CA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16810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BC15D7-7C52-42B0-8621-059C58B10440}" type="datetime1">
              <a:rPr lang="ru-RU" smtClean="0"/>
              <a:t>30.12.2014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64FC4-05C5-424F-99AD-DAAD747D4F70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680D5F-2719-4C8E-978E-00E51A4267C2}" type="datetime1">
              <a:rPr lang="ru-RU" smtClean="0"/>
              <a:t>30.12.2014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439139-B5C5-4CF6-89E7-9747BFAB8EEA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95F46E-9678-4130-8C69-8584441BD574}" type="datetime1">
              <a:rPr lang="ru-RU" smtClean="0"/>
              <a:t>30.12.2014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1BDA92-9471-49E8-8DFA-4A36ABAA1B56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9F45693-AA13-40B7-9288-3497BD7B8934}" type="datetime1">
              <a:rPr lang="ru-RU" smtClean="0"/>
              <a:t>30.12.2014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E82FE15-C7A0-4E50-A65B-D612698C2507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60B50A8-360C-40F0-9BDA-6F0C46367C34}" type="datetime1">
              <a:rPr lang="ru-RU" smtClean="0"/>
              <a:t>30.12.2014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3C86F38-F6EE-4076-9808-FAC72921AB84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142DE34-D553-42FD-9817-969851A699FC}" type="datetime1">
              <a:rPr lang="ru-RU" smtClean="0"/>
              <a:t>30.12.2014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9FA6567-D351-4956-A702-B50AC37851BE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B84DE5-0D2A-4DB7-89AE-253EA89AB1AC}" type="datetime1">
              <a:rPr lang="ru-RU" smtClean="0"/>
              <a:t>30.12.2014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25D01-219D-488C-8B94-0B5438E9C583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FD796C-2714-4D90-AF83-F5F05E25C642}" type="datetime1">
              <a:rPr lang="ru-RU" smtClean="0"/>
              <a:t>30.12.2014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0B77A8-0833-4349-B427-EBB17380B86B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81352B-0464-4C33-9538-10794DE01A37}" type="datetime1">
              <a:rPr lang="ru-RU" smtClean="0"/>
              <a:t>30.12.2014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97C479-ABC5-427B-AA17-2743668F62FC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5BD514A-2567-4782-AD51-AE77732C28F2}" type="datetime1">
              <a:rPr lang="ru-RU" smtClean="0"/>
              <a:t>30.12.2014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3D0799-3E11-4138-8482-2B2B00B38C64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4A05ED-5A5D-49A1-BBFF-5461664654FA}" type="datetime1">
              <a:rPr lang="ru-RU" smtClean="0"/>
              <a:t>30.12.2014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61168C-9E0C-4474-8840-013FC0846334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712126-049E-4F8F-85EC-060DBAED4648}" type="datetime1">
              <a:rPr lang="ru-RU" smtClean="0"/>
              <a:t>30.12.2014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595648-AAE4-4AB9-A16E-87E2F3F40D00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84C572-D63B-4C13-B161-40A1DB7A5578}" type="datetime1">
              <a:rPr lang="ru-RU" smtClean="0"/>
              <a:t>30.12.2014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47266-1DFC-4B88-B9FE-A0B89F81B93C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EB0D5B-B64F-4DD7-8A99-5DEE9E739901}" type="datetime1">
              <a:rPr lang="ru-RU" smtClean="0"/>
              <a:t>30.12.2014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EC4830-51E5-4F67-9B31-573C0F90CCD3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rgbClr val="FFFF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3CC8F31-B070-4205-94A5-BE9A04242B99}" type="datetime1">
              <a:rPr lang="ru-RU" smtClean="0"/>
              <a:t>30.12.2014</a:t>
            </a:fld>
            <a:endParaRPr lang="ru-RU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7CCB032-63BB-4C9E-AB03-FB61255F0140}" type="slidenum">
              <a:rPr lang="ru-RU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</p:sldLayoutIdLst>
  <p:transition/>
  <p:timing>
    <p:tnLst>
      <p:par>
        <p:cTn id="1" dur="indefinite" restart="never" nodeType="tmRoot"/>
      </p:par>
    </p:tnLst>
  </p:timing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&#208;&#152;&#208;&#183;&#208;&#190;&#208;&#177;&#209;&#128;&#208;&#176;&#208;&#182;&#208;&#181;&#208;&#189;&#208;&#184;&#208;&#181;:Elbrus_01.jpg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ru.wikipedia.org/wiki/%D0%9F%D0%B8%D1%80%D0%BE%D0%BA%D0%BB%D0%B0%D1%81%D1%82%D0%B8%D1%87%D0%B5%D1%81%D0%BA%D0%B8%D0%B9_%D0%BF%D0%BE%D1%82%D0%BE%D0%BA" TargetMode="External"/><Relationship Id="rId4" Type="http://schemas.openxmlformats.org/officeDocument/2006/relationships/hyperlink" Target="http://ru.wikipedia.org/wiki/%D0%9B%D0%B0%D0%B2%D0%B0_(%D0%B2%D1%83%D0%BB%D0%BA%D0%B0%D0%BD%D0%BE%D0%BB%D0%BE%D0%B3%D0%B8%D1%8F)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../Local%20Settings/Application%20Data/Opera/Opera/temporary_downloads/&#1042;&#1059;&#1051;&#1050;&#1040;&#1053;&#1067;/&#1057;&#1090;&#1088;&#1086;&#1077;&#1085;&#1080;&#1077;%20&#1074;&#1091;&#1083;&#1082;&#1072;&#1085;&#1072;.files/shema.jp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WordArt 2"/>
          <p:cNvSpPr>
            <a:spLocks noChangeArrowheads="1" noChangeShapeType="1" noTextEdit="1"/>
          </p:cNvSpPr>
          <p:nvPr/>
        </p:nvSpPr>
        <p:spPr bwMode="auto">
          <a:xfrm>
            <a:off x="1979613" y="836613"/>
            <a:ext cx="6121400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Вулканы,</a:t>
            </a:r>
          </a:p>
        </p:txBody>
      </p:sp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1979613" y="1700213"/>
            <a:ext cx="6480175" cy="9350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гейзеры,</a:t>
            </a:r>
          </a:p>
        </p:txBody>
      </p:sp>
      <p:sp>
        <p:nvSpPr>
          <p:cNvPr id="3" name="WordArt 2"/>
          <p:cNvSpPr>
            <a:spLocks noChangeArrowheads="1" noChangeShapeType="1" noTextEdit="1"/>
          </p:cNvSpPr>
          <p:nvPr/>
        </p:nvSpPr>
        <p:spPr bwMode="auto">
          <a:xfrm>
            <a:off x="1979613" y="2708275"/>
            <a:ext cx="6480175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 smtClean="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горячие</a:t>
            </a:r>
            <a:endParaRPr lang="ru-RU" sz="3600" i="1" kern="10" dirty="0">
              <a:ln w="9525" cap="sq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solidFill>
                <a:srgbClr val="800000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4" name="WordArt 2"/>
          <p:cNvSpPr>
            <a:spLocks noChangeArrowheads="1" noChangeShapeType="1" noTextEdit="1"/>
          </p:cNvSpPr>
          <p:nvPr/>
        </p:nvSpPr>
        <p:spPr bwMode="auto">
          <a:xfrm>
            <a:off x="1979613" y="3429000"/>
            <a:ext cx="6767512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источники</a:t>
            </a:r>
          </a:p>
        </p:txBody>
      </p:sp>
      <p:sp>
        <p:nvSpPr>
          <p:cNvPr id="25609" name="WordArt 9"/>
          <p:cNvSpPr>
            <a:spLocks noChangeArrowheads="1" noChangeShapeType="1" noTextEdit="1"/>
          </p:cNvSpPr>
          <p:nvPr/>
        </p:nvSpPr>
        <p:spPr bwMode="auto">
          <a:xfrm>
            <a:off x="250825" y="908050"/>
            <a:ext cx="12192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rgbClr val="993366"/>
                </a:solidFill>
                <a:latin typeface="Arial"/>
                <a:cs typeface="Arial"/>
              </a:rPr>
              <a:t>Тема:</a:t>
            </a: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animBg="1"/>
      <p:bldP spid="2" grpId="0" animBg="1"/>
      <p:bldP spid="3" grpId="0" animBg="1"/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8" y="322263"/>
            <a:ext cx="7670800" cy="1066800"/>
          </a:xfrm>
        </p:spPr>
        <p:txBody>
          <a:bodyPr/>
          <a:lstStyle/>
          <a:p>
            <a:r>
              <a:rPr lang="ru-RU" sz="3100" b="1" dirty="0">
                <a:solidFill>
                  <a:schemeClr val="tx1"/>
                </a:solidFill>
              </a:rPr>
              <a:t>Вулканы могут находиться на дне океанов, а могут и на суше.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075613" cy="132397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dirty="0">
                <a:solidFill>
                  <a:srgbClr val="FF0000"/>
                </a:solidFill>
              </a:rPr>
              <a:t>Проблема!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dirty="0"/>
              <a:t>Как вы думаете, где больше будет вулканов на дне океанов или на материке?</a:t>
            </a:r>
          </a:p>
        </p:txBody>
      </p:sp>
      <p:pic>
        <p:nvPicPr>
          <p:cNvPr id="33796" name="Picture 4" descr="Рисунок1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547813" y="3430588"/>
            <a:ext cx="5616575" cy="2520950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68413"/>
            <a:ext cx="8686800" cy="1296987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400" dirty="0"/>
              <a:t>   Вулканов больше на дне океанов, т.к. там тонкая земная кора, которую легче прожечь, а на суше вулканы встречаются в зоне расхождения литосферных плит т.е. в зоне разломов.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800" dirty="0"/>
          </a:p>
          <a:p>
            <a:pPr>
              <a:lnSpc>
                <a:spcPct val="80000"/>
              </a:lnSpc>
              <a:buFontTx/>
              <a:buNone/>
            </a:pPr>
            <a:endParaRPr lang="ru-RU" sz="2800" dirty="0"/>
          </a:p>
          <a:p>
            <a:pPr>
              <a:lnSpc>
                <a:spcPct val="80000"/>
              </a:lnSpc>
              <a:buFontTx/>
              <a:buNone/>
            </a:pPr>
            <a:endParaRPr lang="ru-RU" sz="2800" dirty="0"/>
          </a:p>
          <a:p>
            <a:pPr>
              <a:lnSpc>
                <a:spcPct val="80000"/>
              </a:lnSpc>
              <a:buFontTx/>
              <a:buNone/>
            </a:pPr>
            <a:endParaRPr lang="ru-RU" sz="2800" dirty="0"/>
          </a:p>
          <a:p>
            <a:pPr>
              <a:lnSpc>
                <a:spcPct val="80000"/>
              </a:lnSpc>
            </a:pPr>
            <a:endParaRPr lang="ru-RU" dirty="0"/>
          </a:p>
        </p:txBody>
      </p:sp>
      <p:pic>
        <p:nvPicPr>
          <p:cNvPr id="34820" name="Picture 4" descr="Рисунок1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631825" y="2170113"/>
            <a:ext cx="7961313" cy="3705225"/>
          </a:xfrm>
          <a:noFill/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1484313"/>
            <a:ext cx="8208963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3" name="WordArt 3"/>
          <p:cNvSpPr>
            <a:spLocks noChangeArrowheads="1" noChangeShapeType="1" noTextEdit="1"/>
          </p:cNvSpPr>
          <p:nvPr/>
        </p:nvSpPr>
        <p:spPr bwMode="auto">
          <a:xfrm>
            <a:off x="755650" y="404813"/>
            <a:ext cx="7777163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Times New Roman"/>
                <a:cs typeface="Times New Roman"/>
              </a:rPr>
              <a:t>Карта землетрясений и вулканов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3048000" y="838200"/>
            <a:ext cx="2971800" cy="65405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800000"/>
              </a:gs>
            </a:gsLst>
            <a:lin ang="5400000" scaled="1"/>
          </a:gradFill>
          <a:ln w="12700" cap="sq">
            <a:solidFill>
              <a:schemeClr val="bg2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>
                <a:latin typeface="Times New Roman" pitchFamily="18" charset="0"/>
              </a:rPr>
              <a:t>Вулканы</a:t>
            </a:r>
          </a:p>
        </p:txBody>
      </p:sp>
      <p:sp>
        <p:nvSpPr>
          <p:cNvPr id="38915" name="AutoShape 3"/>
          <p:cNvSpPr>
            <a:spLocks noChangeArrowheads="1"/>
          </p:cNvSpPr>
          <p:nvPr/>
        </p:nvSpPr>
        <p:spPr bwMode="auto">
          <a:xfrm rot="7641093">
            <a:off x="2412206" y="1702594"/>
            <a:ext cx="776288" cy="419100"/>
          </a:xfrm>
          <a:custGeom>
            <a:avLst/>
            <a:gdLst>
              <a:gd name="T0" fmla="*/ 20924413 w 21600"/>
              <a:gd name="T1" fmla="*/ 0 h 21600"/>
              <a:gd name="T2" fmla="*/ 0 w 21600"/>
              <a:gd name="T3" fmla="*/ 4065852 h 21600"/>
              <a:gd name="T4" fmla="*/ 20924413 w 21600"/>
              <a:gd name="T5" fmla="*/ 8131704 h 21600"/>
              <a:gd name="T6" fmla="*/ 27899215 w 21600"/>
              <a:gd name="T7" fmla="*/ 4065852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bg1"/>
          </a:solidFill>
          <a:ln w="12700" cap="sq">
            <a:solidFill>
              <a:schemeClr val="bg2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 sz="2400">
              <a:latin typeface="Times New Roman" pitchFamily="18" charset="0"/>
            </a:endParaRPr>
          </a:p>
        </p:txBody>
      </p:sp>
      <p:sp>
        <p:nvSpPr>
          <p:cNvPr id="38916" name="AutoShape 4"/>
          <p:cNvSpPr>
            <a:spLocks noChangeArrowheads="1"/>
          </p:cNvSpPr>
          <p:nvPr/>
        </p:nvSpPr>
        <p:spPr bwMode="auto">
          <a:xfrm rot="5406318">
            <a:off x="4164806" y="1778794"/>
            <a:ext cx="776288" cy="419100"/>
          </a:xfrm>
          <a:custGeom>
            <a:avLst/>
            <a:gdLst>
              <a:gd name="T0" fmla="*/ 20924413 w 21600"/>
              <a:gd name="T1" fmla="*/ 0 h 21600"/>
              <a:gd name="T2" fmla="*/ 0 w 21600"/>
              <a:gd name="T3" fmla="*/ 4065852 h 21600"/>
              <a:gd name="T4" fmla="*/ 20924413 w 21600"/>
              <a:gd name="T5" fmla="*/ 8131704 h 21600"/>
              <a:gd name="T6" fmla="*/ 27899215 w 21600"/>
              <a:gd name="T7" fmla="*/ 4065852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bg1"/>
          </a:solidFill>
          <a:ln w="12700" cap="sq">
            <a:solidFill>
              <a:schemeClr val="bg2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 sz="2400">
              <a:latin typeface="Times New Roman" pitchFamily="18" charset="0"/>
            </a:endParaRPr>
          </a:p>
        </p:txBody>
      </p:sp>
      <p:sp>
        <p:nvSpPr>
          <p:cNvPr id="38917" name="AutoShape 5"/>
          <p:cNvSpPr>
            <a:spLocks noChangeArrowheads="1"/>
          </p:cNvSpPr>
          <p:nvPr/>
        </p:nvSpPr>
        <p:spPr bwMode="auto">
          <a:xfrm rot="3335322">
            <a:off x="5993606" y="1702594"/>
            <a:ext cx="776288" cy="419100"/>
          </a:xfrm>
          <a:custGeom>
            <a:avLst/>
            <a:gdLst>
              <a:gd name="T0" fmla="*/ 20924413 w 21600"/>
              <a:gd name="T1" fmla="*/ 0 h 21600"/>
              <a:gd name="T2" fmla="*/ 0 w 21600"/>
              <a:gd name="T3" fmla="*/ 4065852 h 21600"/>
              <a:gd name="T4" fmla="*/ 20924413 w 21600"/>
              <a:gd name="T5" fmla="*/ 8131704 h 21600"/>
              <a:gd name="T6" fmla="*/ 27899215 w 21600"/>
              <a:gd name="T7" fmla="*/ 4065852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bg1"/>
          </a:solidFill>
          <a:ln w="12700" cap="sq">
            <a:solidFill>
              <a:schemeClr val="bg2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 sz="2400">
              <a:latin typeface="Times New Roman" pitchFamily="18" charset="0"/>
            </a:endParaRPr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381000" y="2286000"/>
            <a:ext cx="2743200" cy="5191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Times New Roman" pitchFamily="18" charset="0"/>
              </a:rPr>
              <a:t>Действующие</a:t>
            </a:r>
          </a:p>
        </p:txBody>
      </p:sp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3276600" y="2286000"/>
            <a:ext cx="2667000" cy="5191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Times New Roman" pitchFamily="18" charset="0"/>
              </a:rPr>
              <a:t>Потухшие</a:t>
            </a:r>
          </a:p>
        </p:txBody>
      </p:sp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5943600" y="2286000"/>
            <a:ext cx="2895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38922" name="Text Box 10"/>
          <p:cNvSpPr txBox="1">
            <a:spLocks noChangeArrowheads="1"/>
          </p:cNvSpPr>
          <p:nvPr/>
        </p:nvSpPr>
        <p:spPr bwMode="auto">
          <a:xfrm>
            <a:off x="6096000" y="2286000"/>
            <a:ext cx="2667000" cy="5191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Times New Roman" pitchFamily="18" charset="0"/>
              </a:rPr>
              <a:t>Уснувшие</a:t>
            </a:r>
          </a:p>
        </p:txBody>
      </p:sp>
      <p:sp>
        <p:nvSpPr>
          <p:cNvPr id="38923" name="Text Box 11"/>
          <p:cNvSpPr txBox="1">
            <a:spLocks noChangeArrowheads="1"/>
          </p:cNvSpPr>
          <p:nvPr/>
        </p:nvSpPr>
        <p:spPr bwMode="auto">
          <a:xfrm>
            <a:off x="609600" y="2971800"/>
            <a:ext cx="2438400" cy="13112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latin typeface="Times New Roman" pitchFamily="18" charset="0"/>
              </a:rPr>
              <a:t>извержение которых проходило на памяти человечества</a:t>
            </a:r>
          </a:p>
        </p:txBody>
      </p:sp>
      <p:sp>
        <p:nvSpPr>
          <p:cNvPr id="38924" name="Text Box 12"/>
          <p:cNvSpPr txBox="1">
            <a:spLocks noChangeArrowheads="1"/>
          </p:cNvSpPr>
          <p:nvPr/>
        </p:nvSpPr>
        <p:spPr bwMode="auto">
          <a:xfrm>
            <a:off x="3352800" y="3048000"/>
            <a:ext cx="2514600" cy="10064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latin typeface="Times New Roman" pitchFamily="18" charset="0"/>
              </a:rPr>
              <a:t>об их извержении не сохранилось никаких сведений</a:t>
            </a:r>
          </a:p>
        </p:txBody>
      </p:sp>
      <p:sp>
        <p:nvSpPr>
          <p:cNvPr id="38925" name="Text Box 13"/>
          <p:cNvSpPr txBox="1">
            <a:spLocks noChangeArrowheads="1"/>
          </p:cNvSpPr>
          <p:nvPr/>
        </p:nvSpPr>
        <p:spPr bwMode="auto">
          <a:xfrm>
            <a:off x="6477000" y="3048000"/>
            <a:ext cx="2286000" cy="13112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latin typeface="Times New Roman" pitchFamily="18" charset="0"/>
              </a:rPr>
              <a:t>считавшиеся потухшими и вдруг начинают действовать</a:t>
            </a:r>
          </a:p>
        </p:txBody>
      </p:sp>
      <p:pic>
        <p:nvPicPr>
          <p:cNvPr id="38927" name="Picture 15" descr="дейст вулкан ключевская соп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4419600"/>
            <a:ext cx="16891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30" name="Picture 18" descr="эльбрус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4443413"/>
            <a:ext cx="2667000" cy="185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34" name="Picture 22" descr="Толбачи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48400" y="4495800"/>
            <a:ext cx="2565400" cy="192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35" name="Text Box 23"/>
          <p:cNvSpPr txBox="1">
            <a:spLocks noChangeArrowheads="1"/>
          </p:cNvSpPr>
          <p:nvPr/>
        </p:nvSpPr>
        <p:spPr bwMode="auto">
          <a:xfrm>
            <a:off x="533400" y="6491288"/>
            <a:ext cx="2362200" cy="3667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>
                <a:latin typeface="Times New Roman" pitchFamily="18" charset="0"/>
              </a:rPr>
              <a:t>Ключевская сопка</a:t>
            </a:r>
          </a:p>
        </p:txBody>
      </p:sp>
      <p:sp>
        <p:nvSpPr>
          <p:cNvPr id="38937" name="Text Box 25"/>
          <p:cNvSpPr txBox="1">
            <a:spLocks noChangeArrowheads="1"/>
          </p:cNvSpPr>
          <p:nvPr/>
        </p:nvSpPr>
        <p:spPr bwMode="auto">
          <a:xfrm>
            <a:off x="3276600" y="6324600"/>
            <a:ext cx="2362200" cy="366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>
                <a:latin typeface="Times New Roman" pitchFamily="18" charset="0"/>
              </a:rPr>
              <a:t>Эльбрус</a:t>
            </a:r>
          </a:p>
        </p:txBody>
      </p:sp>
      <p:sp>
        <p:nvSpPr>
          <p:cNvPr id="38938" name="Text Box 26"/>
          <p:cNvSpPr txBox="1">
            <a:spLocks noChangeArrowheads="1"/>
          </p:cNvSpPr>
          <p:nvPr/>
        </p:nvSpPr>
        <p:spPr bwMode="auto">
          <a:xfrm>
            <a:off x="6400800" y="6324600"/>
            <a:ext cx="2362200" cy="366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>
                <a:latin typeface="Times New Roman" pitchFamily="18" charset="0"/>
              </a:rPr>
              <a:t>Везувий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4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8" dur="500"/>
                                        <p:tgtEl>
                                          <p:spTgt spid="38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89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89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38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63" dur="500"/>
                                        <p:tgtEl>
                                          <p:spTgt spid="38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89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89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8" dur="500"/>
                                        <p:tgtEl>
                                          <p:spTgt spid="38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8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8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animBg="1" autoUpdateAnimBg="0"/>
      <p:bldP spid="38915" grpId="0" animBg="1"/>
      <p:bldP spid="38916" grpId="0" animBg="1"/>
      <p:bldP spid="38917" grpId="0" animBg="1"/>
      <p:bldP spid="38918" grpId="0" autoUpdateAnimBg="0"/>
      <p:bldP spid="38920" grpId="0" autoUpdateAnimBg="0"/>
      <p:bldP spid="38921" grpId="0" autoUpdateAnimBg="0"/>
      <p:bldP spid="38922" grpId="0" autoUpdateAnimBg="0"/>
      <p:bldP spid="38923" grpId="0" autoUpdateAnimBg="0"/>
      <p:bldP spid="38924" grpId="0" autoUpdateAnimBg="0"/>
      <p:bldP spid="38925" grpId="0" autoUpdateAnimBg="0"/>
      <p:bldP spid="38935" grpId="0" autoUpdateAnimBg="0"/>
      <p:bldP spid="38937" grpId="0" autoUpdateAnimBg="0"/>
      <p:bldP spid="38938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350px-Kibo_summit_of_Mt_Kilimanjaro_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88913"/>
            <a:ext cx="3024188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3492500" y="273050"/>
            <a:ext cx="5400675" cy="130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3200" b="1"/>
              <a:t>       Килиманджа́ро</a:t>
            </a:r>
            <a:r>
              <a:rPr lang="ru-RU" sz="2400"/>
              <a:t> —</a:t>
            </a:r>
          </a:p>
          <a:p>
            <a:r>
              <a:rPr lang="ru-RU" sz="2400"/>
              <a:t>вулкан на северо-востоке Танзании, </a:t>
            </a:r>
          </a:p>
          <a:p>
            <a:r>
              <a:rPr lang="ru-RU" sz="2400"/>
              <a:t>       высочайший пик Африки. </a:t>
            </a:r>
          </a:p>
        </p:txBody>
      </p:sp>
      <p:pic>
        <p:nvPicPr>
          <p:cNvPr id="30724" name="Picture 4" descr="280px-Elbrus_01">
            <a:hlinkClick r:id="rId3" tooltip="Elbrus 01.jpg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00338" y="2349500"/>
            <a:ext cx="3309937" cy="2303463"/>
          </a:xfrm>
          <a:prstGeom prst="rect">
            <a:avLst/>
          </a:prstGeom>
          <a:noFill/>
        </p:spPr>
      </p:pic>
      <p:pic>
        <p:nvPicPr>
          <p:cNvPr id="30725" name="Picture 5" descr="казбек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51500" y="4437063"/>
            <a:ext cx="3168650" cy="2246312"/>
          </a:xfrm>
          <a:prstGeom prst="rect">
            <a:avLst/>
          </a:prstGeom>
          <a:noFill/>
        </p:spPr>
      </p:pic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6135688" y="2339975"/>
            <a:ext cx="2279650" cy="167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/>
              <a:t>Эльбрус</a:t>
            </a:r>
            <a:r>
              <a:rPr lang="ru-RU" sz="2400" b="1"/>
              <a:t> </a:t>
            </a:r>
            <a:r>
              <a:rPr lang="ru-RU" sz="2400"/>
              <a:t>– </a:t>
            </a:r>
          </a:p>
          <a:p>
            <a:r>
              <a:rPr lang="ru-RU" sz="2400"/>
              <a:t>высочайшая </a:t>
            </a:r>
          </a:p>
          <a:p>
            <a:r>
              <a:rPr lang="ru-RU" sz="2400"/>
              <a:t>вершина </a:t>
            </a:r>
          </a:p>
          <a:p>
            <a:r>
              <a:rPr lang="ru-RU" sz="2400"/>
              <a:t>Кавказских гор</a:t>
            </a: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3203575" y="5949950"/>
            <a:ext cx="15382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/>
              <a:t>Казбек</a:t>
            </a:r>
          </a:p>
        </p:txBody>
      </p:sp>
      <p:sp>
        <p:nvSpPr>
          <p:cNvPr id="30728" name="Line 8"/>
          <p:cNvSpPr>
            <a:spLocks noChangeShapeType="1"/>
          </p:cNvSpPr>
          <p:nvPr/>
        </p:nvSpPr>
        <p:spPr bwMode="auto">
          <a:xfrm>
            <a:off x="4859338" y="6237288"/>
            <a:ext cx="649287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250825" y="4652963"/>
            <a:ext cx="2627313" cy="203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/>
              <a:t> </a:t>
            </a:r>
            <a:r>
              <a:rPr lang="ru-RU" sz="3200" b="1"/>
              <a:t>Вулканы </a:t>
            </a:r>
          </a:p>
          <a:p>
            <a:r>
              <a:rPr lang="ru-RU" sz="2400" b="1"/>
              <a:t>          не извергавшиеся</a:t>
            </a:r>
          </a:p>
          <a:p>
            <a:r>
              <a:rPr lang="ru-RU" sz="2400" b="1"/>
              <a:t>   на памяти</a:t>
            </a:r>
          </a:p>
          <a:p>
            <a:r>
              <a:rPr lang="ru-RU" sz="2400" b="1"/>
              <a:t>человечества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WordArt 4"/>
          <p:cNvSpPr>
            <a:spLocks noChangeArrowheads="1" noChangeShapeType="1" noTextEdit="1"/>
          </p:cNvSpPr>
          <p:nvPr/>
        </p:nvSpPr>
        <p:spPr bwMode="auto">
          <a:xfrm>
            <a:off x="1331913" y="476250"/>
            <a:ext cx="2087562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 cap="sq">
                  <a:solidFill>
                    <a:srgbClr val="3333CC"/>
                  </a:solidFill>
                  <a:round/>
                  <a:headEnd type="none" w="sm" len="sm"/>
                  <a:tailEnd type="none" w="sm" len="sm"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Гейзеры</a:t>
            </a:r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323850" y="2049463"/>
            <a:ext cx="424815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/>
            <a:r>
              <a:rPr lang="ru-RU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Название «гейзер» произошло</a:t>
            </a:r>
          </a:p>
          <a:p>
            <a:pPr marL="342900" indent="-342900"/>
            <a:r>
              <a:rPr lang="ru-RU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от исландского </a:t>
            </a:r>
            <a:r>
              <a:rPr lang="en-US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geyser</a:t>
            </a:r>
            <a:endParaRPr lang="ru-RU" sz="1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342900" indent="-342900"/>
            <a:r>
              <a:rPr lang="en-US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, </a:t>
            </a:r>
            <a:r>
              <a:rPr lang="en-US" sz="16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geysa</a:t>
            </a:r>
            <a:r>
              <a:rPr lang="en-US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–</a:t>
            </a:r>
            <a:r>
              <a:rPr lang="ru-RU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хлынуть.</a:t>
            </a:r>
          </a:p>
          <a:p>
            <a:pPr marL="342900" indent="-342900"/>
            <a:r>
              <a:rPr lang="ru-RU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Это источник, периодически</a:t>
            </a:r>
          </a:p>
          <a:p>
            <a:pPr marL="342900" indent="-342900"/>
            <a:r>
              <a:rPr lang="ru-RU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выбрасывающий воду и пар на высоту до 80 м.</a:t>
            </a:r>
          </a:p>
          <a:p>
            <a:pPr marL="342900" indent="-342900"/>
            <a:r>
              <a:rPr lang="ru-RU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Сейчас гейзеры существуют в Новой Зеландии,</a:t>
            </a:r>
          </a:p>
          <a:p>
            <a:pPr marL="342900" indent="-342900"/>
            <a:r>
              <a:rPr lang="ru-RU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в Исландии, в </a:t>
            </a:r>
            <a:r>
              <a:rPr lang="ru-RU" sz="16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Йеллоустонском</a:t>
            </a:r>
            <a:r>
              <a:rPr lang="ru-RU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национальном</a:t>
            </a:r>
          </a:p>
          <a:p>
            <a:pPr marL="342900" indent="-342900"/>
            <a:r>
              <a:rPr lang="ru-RU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парке в США, в России на полуострове Камчатка. </a:t>
            </a:r>
          </a:p>
          <a:p>
            <a:pPr marL="342900" indent="-342900"/>
            <a:r>
              <a:rPr lang="ru-RU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Горячие подземные воды используются человеком </a:t>
            </a:r>
          </a:p>
          <a:p>
            <a:pPr marL="342900" indent="-342900"/>
            <a:r>
              <a:rPr lang="ru-RU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для получения электроэнергии, обогрева </a:t>
            </a:r>
          </a:p>
          <a:p>
            <a:pPr marL="342900" indent="-342900"/>
            <a:r>
              <a:rPr lang="ru-RU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помещений и теплиц, лечения.</a:t>
            </a:r>
          </a:p>
          <a:p>
            <a:pPr marL="342900" indent="-342900" eaLnBrk="0" hangingPunct="0"/>
            <a:endParaRPr lang="ru-RU" sz="1600" dirty="0"/>
          </a:p>
        </p:txBody>
      </p:sp>
      <p:pic>
        <p:nvPicPr>
          <p:cNvPr id="53254" name="Picture 6" descr="Гейзе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1196975"/>
            <a:ext cx="3429000" cy="45720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Образование  гейзера</a:t>
            </a:r>
          </a:p>
        </p:txBody>
      </p:sp>
      <p:pic>
        <p:nvPicPr>
          <p:cNvPr id="55299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1341438"/>
            <a:ext cx="4356100" cy="4681537"/>
          </a:xfrm>
          <a:ln/>
        </p:spPr>
      </p:pic>
      <p:pic>
        <p:nvPicPr>
          <p:cNvPr id="55300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716463" y="1268413"/>
            <a:ext cx="4103687" cy="2376487"/>
          </a:xfrm>
          <a:ln/>
        </p:spPr>
      </p:pic>
      <p:pic>
        <p:nvPicPr>
          <p:cNvPr id="55301" name="Picture 5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/>
          <a:srcRect/>
          <a:stretch>
            <a:fillRect/>
          </a:stretch>
        </p:blipFill>
        <p:spPr>
          <a:xfrm>
            <a:off x="4643438" y="3860800"/>
            <a:ext cx="4392612" cy="2735263"/>
          </a:xfrm>
          <a:ln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229600" cy="792162"/>
          </a:xfrm>
        </p:spPr>
        <p:txBody>
          <a:bodyPr/>
          <a:lstStyle/>
          <a:p>
            <a:r>
              <a:rPr lang="ru-RU" sz="3200" b="1" dirty="0">
                <a:solidFill>
                  <a:srgbClr val="FF0000"/>
                </a:solidFill>
              </a:rPr>
              <a:t>Крупнейшие вулканы планеты</a:t>
            </a:r>
            <a:r>
              <a:rPr lang="ru-RU" dirty="0"/>
              <a:t> </a:t>
            </a:r>
            <a:br>
              <a:rPr lang="ru-RU" dirty="0"/>
            </a:br>
            <a:endParaRPr lang="ru-RU" sz="2800" b="1" dirty="0"/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 flipV="1">
            <a:off x="1403350" y="404813"/>
            <a:ext cx="68405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 anchor="ctr">
            <a:spAutoFit/>
          </a:bodyPr>
          <a:lstStyle/>
          <a:p>
            <a:endParaRPr lang="ru-RU"/>
          </a:p>
        </p:txBody>
      </p:sp>
      <p:graphicFrame>
        <p:nvGraphicFramePr>
          <p:cNvPr id="40012" name="Group 76"/>
          <p:cNvGraphicFramePr>
            <a:graphicFrameLocks noGrp="1"/>
          </p:cNvGraphicFramePr>
          <p:nvPr/>
        </p:nvGraphicFramePr>
        <p:xfrm>
          <a:off x="468313" y="1484313"/>
          <a:ext cx="8351837" cy="4558984"/>
        </p:xfrm>
        <a:graphic>
          <a:graphicData uri="http://schemas.openxmlformats.org/drawingml/2006/table">
            <a:tbl>
              <a:tblPr/>
              <a:tblGrid>
                <a:gridCol w="1828800"/>
                <a:gridCol w="1539875"/>
                <a:gridCol w="1541462"/>
                <a:gridCol w="1785938"/>
                <a:gridCol w="1655762"/>
              </a:tblGrid>
              <a:tr h="720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вулкана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Материк, где находится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Абсолютная высота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Действующий или потухший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координаты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Ключевская Сопка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Евразия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68с.ш 160в.д.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Везувий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Этна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Эльбрус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потухший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99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Кракатау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Фудзияма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Гекла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Котопахи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Орисаба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0008" name="Rectangle 72"/>
          <p:cNvSpPr>
            <a:spLocks noChangeArrowheads="1"/>
          </p:cNvSpPr>
          <p:nvPr/>
        </p:nvSpPr>
        <p:spPr bwMode="auto">
          <a:xfrm>
            <a:off x="0" y="6273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Домашнее задание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/>
              <a:t>§ 19</a:t>
            </a:r>
          </a:p>
          <a:p>
            <a:r>
              <a:rPr lang="ru-RU" b="1" dirty="0"/>
              <a:t>На контурную карту (полушарий) нанести вулканы</a:t>
            </a:r>
          </a:p>
          <a:p>
            <a:pPr>
              <a:buFontTx/>
              <a:buNone/>
            </a:pPr>
            <a:r>
              <a:rPr lang="ru-RU" b="1" dirty="0"/>
              <a:t> - потухшие - </a:t>
            </a:r>
            <a:r>
              <a:rPr lang="ru-RU" b="1" dirty="0">
                <a:solidFill>
                  <a:srgbClr val="0099FF"/>
                </a:solidFill>
              </a:rPr>
              <a:t>синей звездочкой</a:t>
            </a:r>
          </a:p>
          <a:p>
            <a:pPr>
              <a:buFontTx/>
              <a:buNone/>
            </a:pPr>
            <a:r>
              <a:rPr lang="ru-RU" b="1" dirty="0"/>
              <a:t> - действующие – </a:t>
            </a:r>
            <a:r>
              <a:rPr lang="ru-RU" b="1" dirty="0">
                <a:solidFill>
                  <a:srgbClr val="FF0000"/>
                </a:solidFill>
              </a:rPr>
              <a:t>красной звездочкой</a:t>
            </a:r>
          </a:p>
          <a:p>
            <a:pPr>
              <a:buFontTx/>
              <a:buNone/>
            </a:pPr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srgbClr val="800000"/>
                </a:solidFill>
                <a:latin typeface="Monotype Corsiva" pitchFamily="66" charset="0"/>
              </a:rPr>
              <a:t>Информационные ресурсы.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r>
              <a:rPr lang="ru-RU" sz="1800" dirty="0" err="1"/>
              <a:t>Т.П.Герасимова</a:t>
            </a:r>
            <a:r>
              <a:rPr lang="ru-RU" sz="1800" dirty="0"/>
              <a:t>, </a:t>
            </a:r>
            <a:r>
              <a:rPr lang="ru-RU" sz="1800" dirty="0" err="1"/>
              <a:t>Н.П.Неклюкова</a:t>
            </a:r>
            <a:r>
              <a:rPr lang="ru-RU" sz="1800" dirty="0"/>
              <a:t>. Начальный курс географии. 6 класс – М.: Дрофа, 2007.</a:t>
            </a:r>
          </a:p>
          <a:p>
            <a:pPr marL="609600" indent="-609600"/>
            <a:r>
              <a:rPr lang="ru-RU" sz="1800" dirty="0"/>
              <a:t>Атлас. Физическая география, начальный курс. 6 класс.</a:t>
            </a:r>
            <a:r>
              <a:rPr lang="ru-RU" dirty="0"/>
              <a:t> </a:t>
            </a:r>
          </a:p>
          <a:p>
            <a:pPr marL="609600" indent="-609600"/>
            <a:r>
              <a:rPr lang="en-US" sz="1800" dirty="0"/>
              <a:t>http</a:t>
            </a:r>
            <a:r>
              <a:rPr lang="ru-RU" sz="1800" dirty="0"/>
              <a:t>://images.yandex.ru </a:t>
            </a:r>
            <a:endParaRPr lang="en-US" sz="1800" dirty="0"/>
          </a:p>
          <a:p>
            <a:pPr marL="609600" indent="-609600"/>
            <a:r>
              <a:rPr lang="ru-RU" sz="1800" dirty="0"/>
              <a:t>http://copypast.ru/2008/08/07/uzhasnye_i_zavorazhivajushhie_prosnuvshiesja_vulkany_16_foto.html</a:t>
            </a:r>
          </a:p>
          <a:p>
            <a:pPr marL="609600" indent="-609600"/>
            <a:r>
              <a:rPr lang="ru-RU" sz="1800" dirty="0"/>
              <a:t>http://photo.kamforum.ru/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c60569bf4a7c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38" y="714375"/>
            <a:ext cx="7500937" cy="510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Box 2"/>
          <p:cNvSpPr txBox="1">
            <a:spLocks noChangeArrowheads="1"/>
          </p:cNvSpPr>
          <p:nvPr/>
        </p:nvSpPr>
        <p:spPr bwMode="auto">
          <a:xfrm>
            <a:off x="2214563" y="5715000"/>
            <a:ext cx="59293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dirty="0">
                <a:latin typeface="Times New Roman" pitchFamily="18" charset="0"/>
              </a:rPr>
              <a:t>Гибель Помпеи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www.sliderpoint.org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p13_1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vul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4" name="Picture 4" descr="Августин на Аляск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0"/>
            <a:ext cx="5238750" cy="3000375"/>
          </a:xfrm>
          <a:prstGeom prst="rect">
            <a:avLst/>
          </a:prstGeom>
          <a:noFill/>
        </p:spPr>
      </p:pic>
      <p:pic>
        <p:nvPicPr>
          <p:cNvPr id="56325" name="Picture 5" descr="Вулкан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38525" y="3095625"/>
            <a:ext cx="5705475" cy="3762375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731963" y="274638"/>
            <a:ext cx="6954837" cy="1143000"/>
          </a:xfrm>
        </p:spPr>
        <p:txBody>
          <a:bodyPr/>
          <a:lstStyle/>
          <a:p>
            <a:r>
              <a:rPr lang="ru-RU" sz="4000" dirty="0">
                <a:solidFill>
                  <a:srgbClr val="FF3300"/>
                </a:solidFill>
              </a:rPr>
              <a:t>Вулкан – Бог огня и кузнечного дела у древних римлян.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12975" y="1600200"/>
            <a:ext cx="6473825" cy="4525963"/>
          </a:xfrm>
        </p:spPr>
        <p:txBody>
          <a:bodyPr/>
          <a:lstStyle/>
          <a:p>
            <a:r>
              <a:rPr lang="ru-RU" dirty="0">
                <a:solidFill>
                  <a:srgbClr val="FF3300"/>
                </a:solidFill>
              </a:rPr>
              <a:t>Вулкан </a:t>
            </a:r>
            <a:r>
              <a:rPr lang="ru-RU" dirty="0"/>
              <a:t>– особая по форме и составу пород гора.</a:t>
            </a:r>
          </a:p>
          <a:p>
            <a:r>
              <a:rPr lang="ru-RU" dirty="0">
                <a:solidFill>
                  <a:srgbClr val="FF3300"/>
                </a:solidFill>
              </a:rPr>
              <a:t>Вулкан</a:t>
            </a:r>
            <a:r>
              <a:rPr lang="ru-RU" dirty="0"/>
              <a:t> – отверстие, круглое или в виде трещины, через которое из глубин на земную поверхность поступает лава, вулканический пепел, газы и пар.</a:t>
            </a:r>
          </a:p>
        </p:txBody>
      </p:sp>
      <p:pic>
        <p:nvPicPr>
          <p:cNvPr id="26628" name="Picture 4" descr="vulca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908050"/>
            <a:ext cx="1824038" cy="48260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1052513"/>
            <a:ext cx="403225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5003800" y="476250"/>
            <a:ext cx="34147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i="1" dirty="0"/>
              <a:t>Строение</a:t>
            </a:r>
            <a:r>
              <a:rPr lang="ru-RU" dirty="0"/>
              <a:t> </a:t>
            </a:r>
            <a:r>
              <a:rPr lang="ru-RU" sz="2800" b="1" i="1" dirty="0"/>
              <a:t>вулкана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2916238" y="4365625"/>
            <a:ext cx="5903912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/>
              <a:t>Как только в земной коре образуется трещина, идущая из глубины к поверхности Земли, давление под ней резко падает и глубинные вещества, разжижаясь, превращаются в огненно-жидкую массу, которая называется магмой. По трещинам она поднимается вверх, теряет часть газов и изливается на поверхность Земли, образуя лаву.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0" y="1628775"/>
            <a:ext cx="5221288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800" b="1" dirty="0">
                <a:solidFill>
                  <a:srgbClr val="CC0000"/>
                </a:solidFill>
              </a:rPr>
              <a:t>Вулканы</a:t>
            </a:r>
            <a:r>
              <a:rPr lang="ru-RU" sz="2800" dirty="0"/>
              <a:t> — </a:t>
            </a:r>
            <a:r>
              <a:rPr lang="ru-RU" dirty="0"/>
              <a:t>геологические образования </a:t>
            </a:r>
          </a:p>
          <a:p>
            <a:r>
              <a:rPr lang="ru-RU" dirty="0"/>
              <a:t>на поверхности земной коры, извергающие </a:t>
            </a:r>
          </a:p>
          <a:p>
            <a:r>
              <a:rPr lang="ru-RU" dirty="0"/>
              <a:t>на поверхность </a:t>
            </a:r>
            <a:r>
              <a:rPr lang="ru-RU" dirty="0">
                <a:hlinkClick r:id="rId4" tooltip="Лава (вулканология)"/>
              </a:rPr>
              <a:t>лаву</a:t>
            </a:r>
            <a:r>
              <a:rPr lang="ru-RU" dirty="0"/>
              <a:t>, вулканические газы, </a:t>
            </a:r>
          </a:p>
          <a:p>
            <a:r>
              <a:rPr lang="ru-RU" dirty="0"/>
              <a:t>камни (вулканические бомбы), </a:t>
            </a:r>
          </a:p>
          <a:p>
            <a:r>
              <a:rPr lang="ru-RU" dirty="0">
                <a:hlinkClick r:id="rId5" tooltip="Пирокластический поток"/>
              </a:rPr>
              <a:t>пирокластические потоки</a:t>
            </a:r>
            <a:r>
              <a:rPr lang="ru-RU" dirty="0"/>
              <a:t>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WordArt 2"/>
          <p:cNvSpPr>
            <a:spLocks noChangeArrowheads="1" noChangeShapeType="1" noTextEdit="1"/>
          </p:cNvSpPr>
          <p:nvPr/>
        </p:nvSpPr>
        <p:spPr bwMode="auto">
          <a:xfrm>
            <a:off x="900113" y="476250"/>
            <a:ext cx="7345362" cy="884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Times New Roman"/>
                <a:cs typeface="Times New Roman"/>
              </a:rPr>
              <a:t>Строение вулкана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4572000" y="1268413"/>
            <a:ext cx="4572000" cy="570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2000" dirty="0"/>
              <a:t>                    –чашевидное отверстие на вершине вулкана через которое на поверхность земли выходит лава, пепел, пар, вулканические бомбы…</a:t>
            </a:r>
          </a:p>
          <a:p>
            <a:pPr>
              <a:buFontTx/>
              <a:buChar char="•"/>
            </a:pPr>
            <a:endParaRPr lang="ru-RU" sz="2000" b="1" i="1" dirty="0">
              <a:solidFill>
                <a:srgbClr val="FF0000"/>
              </a:solidFill>
            </a:endParaRPr>
          </a:p>
          <a:p>
            <a:pPr>
              <a:buFontTx/>
              <a:buChar char="•"/>
            </a:pPr>
            <a:r>
              <a:rPr lang="ru-RU" sz="2000" dirty="0"/>
              <a:t>          – канал по которому движется  лава</a:t>
            </a:r>
          </a:p>
          <a:p>
            <a:pPr>
              <a:buFontTx/>
              <a:buChar char="•"/>
            </a:pPr>
            <a:endParaRPr lang="ru-RU" sz="2000" b="1" i="1" dirty="0">
              <a:solidFill>
                <a:srgbClr val="FF0000"/>
              </a:solidFill>
            </a:endParaRPr>
          </a:p>
          <a:p>
            <a:pPr lvl="1">
              <a:buFontTx/>
              <a:buChar char="•"/>
            </a:pPr>
            <a:r>
              <a:rPr lang="ru-RU" sz="2000" dirty="0"/>
              <a:t>            –расплавленное вещество мантии возникающее в отдельных очагах на разных глубинах верхней мантии</a:t>
            </a:r>
          </a:p>
          <a:p>
            <a:endParaRPr lang="ru-RU" sz="2000" b="1" i="1" dirty="0">
              <a:solidFill>
                <a:srgbClr val="FF0000"/>
              </a:solidFill>
            </a:endParaRPr>
          </a:p>
          <a:p>
            <a:pPr>
              <a:buFontTx/>
              <a:buChar char="•"/>
            </a:pPr>
            <a:r>
              <a:rPr lang="ru-RU" sz="2000" dirty="0"/>
              <a:t>                  – излившаяся на поверхность магма. Температура 750 – 1250оС. Скорость течения 300 – 500 метров в час. 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endParaRPr lang="ru-RU" sz="2000" dirty="0"/>
          </a:p>
        </p:txBody>
      </p:sp>
      <p:pic>
        <p:nvPicPr>
          <p:cNvPr id="28676" name="Picture 4" descr="shema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1412875"/>
            <a:ext cx="4187825" cy="5040313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28677" name="WordArt 5"/>
          <p:cNvSpPr>
            <a:spLocks noChangeArrowheads="1" noChangeShapeType="1" noTextEdit="1"/>
          </p:cNvSpPr>
          <p:nvPr/>
        </p:nvSpPr>
        <p:spPr bwMode="auto">
          <a:xfrm>
            <a:off x="1403350" y="6021388"/>
            <a:ext cx="1790700" cy="2873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Очаг магмы</a:t>
            </a:r>
          </a:p>
        </p:txBody>
      </p:sp>
      <p:sp>
        <p:nvSpPr>
          <p:cNvPr id="28678" name="WordArt 6"/>
          <p:cNvSpPr>
            <a:spLocks noChangeArrowheads="1" noChangeShapeType="1" noTextEdit="1"/>
          </p:cNvSpPr>
          <p:nvPr/>
        </p:nvSpPr>
        <p:spPr bwMode="auto">
          <a:xfrm rot="5400000">
            <a:off x="1296194" y="4039394"/>
            <a:ext cx="1727200" cy="217488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жерло</a:t>
            </a:r>
          </a:p>
        </p:txBody>
      </p:sp>
      <p:sp>
        <p:nvSpPr>
          <p:cNvPr id="28679" name="WordArt 7"/>
          <p:cNvSpPr>
            <a:spLocks noChangeArrowheads="1" noChangeShapeType="1" noTextEdit="1"/>
          </p:cNvSpPr>
          <p:nvPr/>
        </p:nvSpPr>
        <p:spPr bwMode="auto">
          <a:xfrm>
            <a:off x="611188" y="2060575"/>
            <a:ext cx="1038225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Кратер</a:t>
            </a:r>
          </a:p>
        </p:txBody>
      </p:sp>
      <p:sp>
        <p:nvSpPr>
          <p:cNvPr id="28680" name="Line 8"/>
          <p:cNvSpPr>
            <a:spLocks noChangeShapeType="1"/>
          </p:cNvSpPr>
          <p:nvPr/>
        </p:nvSpPr>
        <p:spPr bwMode="auto">
          <a:xfrm flipH="1" flipV="1">
            <a:off x="1187450" y="2420938"/>
            <a:ext cx="647700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8681" name="AutoShape 9"/>
          <p:cNvSpPr>
            <a:spLocks noChangeArrowheads="1"/>
          </p:cNvSpPr>
          <p:nvPr/>
        </p:nvSpPr>
        <p:spPr bwMode="auto">
          <a:xfrm rot="10800000">
            <a:off x="1835150" y="2420938"/>
            <a:ext cx="649288" cy="360362"/>
          </a:xfrm>
          <a:custGeom>
            <a:avLst/>
            <a:gdLst>
              <a:gd name="G0" fmla="+- 5557 0 0"/>
              <a:gd name="G1" fmla="+- -11117154 0 0"/>
              <a:gd name="G2" fmla="+- 0 0 -11117154"/>
              <a:gd name="T0" fmla="*/ 0 256 1"/>
              <a:gd name="T1" fmla="*/ 180 256 1"/>
              <a:gd name="G3" fmla="+- -11117154 T0 T1"/>
              <a:gd name="T2" fmla="*/ 0 256 1"/>
              <a:gd name="T3" fmla="*/ 90 256 1"/>
              <a:gd name="G4" fmla="+- -11117154 T2 T3"/>
              <a:gd name="G5" fmla="*/ G4 2 1"/>
              <a:gd name="T4" fmla="*/ 90 256 1"/>
              <a:gd name="T5" fmla="*/ 0 256 1"/>
              <a:gd name="G6" fmla="+- -11117154 T4 T5"/>
              <a:gd name="G7" fmla="*/ G6 2 1"/>
              <a:gd name="G8" fmla="abs -11117154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557"/>
              <a:gd name="G18" fmla="*/ 5557 1 2"/>
              <a:gd name="G19" fmla="+- G18 5400 0"/>
              <a:gd name="G20" fmla="cos G19 -11117154"/>
              <a:gd name="G21" fmla="sin G19 -11117154"/>
              <a:gd name="G22" fmla="+- G20 10800 0"/>
              <a:gd name="G23" fmla="+- G21 10800 0"/>
              <a:gd name="G24" fmla="+- 10800 0 G20"/>
              <a:gd name="G25" fmla="+- 5557 10800 0"/>
              <a:gd name="G26" fmla="?: G9 G17 G25"/>
              <a:gd name="G27" fmla="?: G9 0 21600"/>
              <a:gd name="G28" fmla="cos 10800 -11117154"/>
              <a:gd name="G29" fmla="sin 10800 -11117154"/>
              <a:gd name="G30" fmla="sin 5557 -11117154"/>
              <a:gd name="G31" fmla="+- G28 10800 0"/>
              <a:gd name="G32" fmla="+- G29 10800 0"/>
              <a:gd name="G33" fmla="+- G30 10800 0"/>
              <a:gd name="G34" fmla="?: G4 0 G31"/>
              <a:gd name="G35" fmla="?: -11117154 G34 0"/>
              <a:gd name="G36" fmla="?: G6 G35 G31"/>
              <a:gd name="G37" fmla="+- 21600 0 G36"/>
              <a:gd name="G38" fmla="?: G4 0 G33"/>
              <a:gd name="G39" fmla="?: -11117154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54 w 21600"/>
              <a:gd name="T15" fmla="*/ 9328 h 21600"/>
              <a:gd name="T16" fmla="*/ 10800 w 21600"/>
              <a:gd name="T17" fmla="*/ 5243 h 21600"/>
              <a:gd name="T18" fmla="*/ 18846 w 21600"/>
              <a:gd name="T19" fmla="*/ 932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333" y="9800"/>
                </a:moveTo>
                <a:cubicBezTo>
                  <a:pt x="5816" y="7160"/>
                  <a:pt x="8116" y="5242"/>
                  <a:pt x="10800" y="5243"/>
                </a:cubicBezTo>
                <a:cubicBezTo>
                  <a:pt x="13483" y="5243"/>
                  <a:pt x="15783" y="7160"/>
                  <a:pt x="16266" y="9800"/>
                </a:cubicBezTo>
                <a:lnTo>
                  <a:pt x="21423" y="8856"/>
                </a:lnTo>
                <a:cubicBezTo>
                  <a:pt x="20485" y="3726"/>
                  <a:pt x="16015" y="-1"/>
                  <a:pt x="10799" y="0"/>
                </a:cubicBezTo>
                <a:cubicBezTo>
                  <a:pt x="5584" y="0"/>
                  <a:pt x="1114" y="3726"/>
                  <a:pt x="176" y="8856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endParaRPr lang="ru-RU">
              <a:solidFill>
                <a:srgbClr val="993300"/>
              </a:solidFill>
            </a:endParaRPr>
          </a:p>
        </p:txBody>
      </p:sp>
      <p:sp>
        <p:nvSpPr>
          <p:cNvPr id="28682" name="WordArt 10"/>
          <p:cNvSpPr>
            <a:spLocks noChangeArrowheads="1" noChangeShapeType="1" noTextEdit="1"/>
          </p:cNvSpPr>
          <p:nvPr/>
        </p:nvSpPr>
        <p:spPr bwMode="auto">
          <a:xfrm>
            <a:off x="3203575" y="2492375"/>
            <a:ext cx="933450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Лава</a:t>
            </a:r>
          </a:p>
        </p:txBody>
      </p:sp>
      <p:sp>
        <p:nvSpPr>
          <p:cNvPr id="28683" name="Line 11"/>
          <p:cNvSpPr>
            <a:spLocks noChangeShapeType="1"/>
          </p:cNvSpPr>
          <p:nvPr/>
        </p:nvSpPr>
        <p:spPr bwMode="auto">
          <a:xfrm flipH="1">
            <a:off x="2627313" y="2708275"/>
            <a:ext cx="576262" cy="730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8684" name="WordArt 12"/>
          <p:cNvSpPr>
            <a:spLocks noChangeArrowheads="1" noChangeShapeType="1" noTextEdit="1"/>
          </p:cNvSpPr>
          <p:nvPr/>
        </p:nvSpPr>
        <p:spPr bwMode="auto">
          <a:xfrm>
            <a:off x="4716463" y="1341438"/>
            <a:ext cx="1409700" cy="260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Кратер</a:t>
            </a:r>
          </a:p>
        </p:txBody>
      </p:sp>
      <p:sp>
        <p:nvSpPr>
          <p:cNvPr id="28685" name="WordArt 13"/>
          <p:cNvSpPr>
            <a:spLocks noChangeArrowheads="1" noChangeShapeType="1" noTextEdit="1"/>
          </p:cNvSpPr>
          <p:nvPr/>
        </p:nvSpPr>
        <p:spPr bwMode="auto">
          <a:xfrm>
            <a:off x="4284663" y="2852738"/>
            <a:ext cx="1300162" cy="260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Жерло</a:t>
            </a:r>
          </a:p>
        </p:txBody>
      </p:sp>
      <p:sp>
        <p:nvSpPr>
          <p:cNvPr id="28686" name="WordArt 14"/>
          <p:cNvSpPr>
            <a:spLocks noChangeArrowheads="1" noChangeShapeType="1" noTextEdit="1"/>
          </p:cNvSpPr>
          <p:nvPr/>
        </p:nvSpPr>
        <p:spPr bwMode="auto">
          <a:xfrm>
            <a:off x="4356100" y="3644900"/>
            <a:ext cx="1655763" cy="4048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Очаг магмы</a:t>
            </a:r>
          </a:p>
        </p:txBody>
      </p:sp>
      <p:sp>
        <p:nvSpPr>
          <p:cNvPr id="28687" name="WordArt 15"/>
          <p:cNvSpPr>
            <a:spLocks noChangeArrowheads="1" noChangeShapeType="1" noTextEdit="1"/>
          </p:cNvSpPr>
          <p:nvPr/>
        </p:nvSpPr>
        <p:spPr bwMode="auto">
          <a:xfrm>
            <a:off x="4716463" y="5157788"/>
            <a:ext cx="935037" cy="2873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 cap="sq">
                  <a:solidFill>
                    <a:srgbClr val="000000"/>
                  </a:solidFill>
                  <a:round/>
                  <a:headEnd type="none" w="sm" len="sm"/>
                  <a:tailEnd type="none" w="sm" len="sm"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Лава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304800" y="1203325"/>
            <a:ext cx="8458200" cy="5045075"/>
            <a:chOff x="192" y="758"/>
            <a:chExt cx="5328" cy="3178"/>
          </a:xfrm>
        </p:grpSpPr>
        <p:grpSp>
          <p:nvGrpSpPr>
            <p:cNvPr id="11267" name="Group 34"/>
            <p:cNvGrpSpPr>
              <a:grpSpLocks/>
            </p:cNvGrpSpPr>
            <p:nvPr/>
          </p:nvGrpSpPr>
          <p:grpSpPr bwMode="auto">
            <a:xfrm>
              <a:off x="3168" y="768"/>
              <a:ext cx="1248" cy="432"/>
              <a:chOff x="192" y="1200"/>
              <a:chExt cx="912" cy="576"/>
            </a:xfrm>
          </p:grpSpPr>
          <p:sp>
            <p:nvSpPr>
              <p:cNvPr id="11292" name="Rectangle 5"/>
              <p:cNvSpPr>
                <a:spLocks noChangeArrowheads="1"/>
              </p:cNvSpPr>
              <p:nvPr/>
            </p:nvSpPr>
            <p:spPr bwMode="auto">
              <a:xfrm>
                <a:off x="192" y="1200"/>
                <a:ext cx="912" cy="576"/>
              </a:xfrm>
              <a:prstGeom prst="rect">
                <a:avLst/>
              </a:prstGeom>
              <a:gradFill rotWithShape="0">
                <a:gsLst>
                  <a:gs pos="0">
                    <a:srgbClr val="800000"/>
                  </a:gs>
                  <a:gs pos="100000">
                    <a:schemeClr val="bg1"/>
                  </a:gs>
                </a:gsLst>
                <a:lin ang="5400000" scaled="1"/>
              </a:gradFill>
              <a:ln w="12700" cap="sq">
                <a:solidFill>
                  <a:schemeClr val="bg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293" name="Text Box 6"/>
              <p:cNvSpPr txBox="1">
                <a:spLocks noChangeArrowheads="1"/>
              </p:cNvSpPr>
              <p:nvPr/>
            </p:nvSpPr>
            <p:spPr bwMode="auto">
              <a:xfrm>
                <a:off x="288" y="1248"/>
                <a:ext cx="720" cy="384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ru-RU" sz="2400" b="1">
                    <a:latin typeface="Times New Roman" pitchFamily="18" charset="0"/>
                  </a:rPr>
                  <a:t>На суше</a:t>
                </a:r>
              </a:p>
            </p:txBody>
          </p:sp>
        </p:grpSp>
        <p:grpSp>
          <p:nvGrpSpPr>
            <p:cNvPr id="11268" name="Group 35"/>
            <p:cNvGrpSpPr>
              <a:grpSpLocks/>
            </p:cNvGrpSpPr>
            <p:nvPr/>
          </p:nvGrpSpPr>
          <p:grpSpPr bwMode="auto">
            <a:xfrm>
              <a:off x="3648" y="1632"/>
              <a:ext cx="1440" cy="576"/>
              <a:chOff x="1488" y="1200"/>
              <a:chExt cx="1440" cy="576"/>
            </a:xfrm>
          </p:grpSpPr>
          <p:sp>
            <p:nvSpPr>
              <p:cNvPr id="11290" name="Rectangle 9"/>
              <p:cNvSpPr>
                <a:spLocks noChangeArrowheads="1"/>
              </p:cNvSpPr>
              <p:nvPr/>
            </p:nvSpPr>
            <p:spPr bwMode="auto">
              <a:xfrm>
                <a:off x="1488" y="1200"/>
                <a:ext cx="1440" cy="576"/>
              </a:xfrm>
              <a:prstGeom prst="rect">
                <a:avLst/>
              </a:prstGeom>
              <a:gradFill rotWithShape="0">
                <a:gsLst>
                  <a:gs pos="0">
                    <a:srgbClr val="800000"/>
                  </a:gs>
                  <a:gs pos="100000">
                    <a:srgbClr val="000094"/>
                  </a:gs>
                </a:gsLst>
                <a:lin ang="5400000" scaled="1"/>
              </a:gradFill>
              <a:ln w="12700" cap="sq">
                <a:solidFill>
                  <a:schemeClr val="bg2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291" name="Text Box 10"/>
              <p:cNvSpPr txBox="1">
                <a:spLocks noChangeArrowheads="1"/>
              </p:cNvSpPr>
              <p:nvPr/>
            </p:nvSpPr>
            <p:spPr bwMode="auto">
              <a:xfrm>
                <a:off x="1536" y="1200"/>
                <a:ext cx="1344" cy="518"/>
              </a:xfrm>
              <a:prstGeom prst="rect">
                <a:avLst/>
              </a:prstGeom>
              <a:gradFill rotWithShape="0">
                <a:gsLst>
                  <a:gs pos="0">
                    <a:srgbClr val="800000"/>
                  </a:gs>
                  <a:gs pos="100000">
                    <a:schemeClr val="bg1"/>
                  </a:gs>
                </a:gsLst>
                <a:lin ang="5400000" scaled="1"/>
              </a:gradFill>
              <a:ln w="12700" cap="sq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ru-RU" sz="2400">
                    <a:latin typeface="Times New Roman" pitchFamily="18" charset="0"/>
                  </a:rPr>
                  <a:t>Материковая земная кора</a:t>
                </a:r>
              </a:p>
            </p:txBody>
          </p:sp>
        </p:grpSp>
        <p:grpSp>
          <p:nvGrpSpPr>
            <p:cNvPr id="11269" name="Group 36"/>
            <p:cNvGrpSpPr>
              <a:grpSpLocks/>
            </p:cNvGrpSpPr>
            <p:nvPr/>
          </p:nvGrpSpPr>
          <p:grpSpPr bwMode="auto">
            <a:xfrm>
              <a:off x="3456" y="2592"/>
              <a:ext cx="1392" cy="480"/>
              <a:chOff x="3264" y="1200"/>
              <a:chExt cx="1392" cy="576"/>
            </a:xfrm>
          </p:grpSpPr>
          <p:sp>
            <p:nvSpPr>
              <p:cNvPr id="11288" name="Rectangle 12"/>
              <p:cNvSpPr>
                <a:spLocks noChangeArrowheads="1"/>
              </p:cNvSpPr>
              <p:nvPr/>
            </p:nvSpPr>
            <p:spPr bwMode="auto">
              <a:xfrm>
                <a:off x="3264" y="1200"/>
                <a:ext cx="1344" cy="576"/>
              </a:xfrm>
              <a:prstGeom prst="rect">
                <a:avLst/>
              </a:prstGeom>
              <a:gradFill rotWithShape="0">
                <a:gsLst>
                  <a:gs pos="0">
                    <a:srgbClr val="800000"/>
                  </a:gs>
                  <a:gs pos="100000">
                    <a:schemeClr val="bg1"/>
                  </a:gs>
                </a:gsLst>
                <a:lin ang="5400000" scaled="1"/>
              </a:gradFill>
              <a:ln w="12700" cap="sq">
                <a:solidFill>
                  <a:schemeClr val="bg2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algn="ctr"/>
                <a:endParaRPr lang="ru-RU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289" name="Text Box 14"/>
              <p:cNvSpPr txBox="1">
                <a:spLocks noChangeArrowheads="1"/>
              </p:cNvSpPr>
              <p:nvPr/>
            </p:nvSpPr>
            <p:spPr bwMode="auto">
              <a:xfrm>
                <a:off x="3312" y="1248"/>
                <a:ext cx="1344" cy="512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algn="ctr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ru-RU" sz="2400">
                    <a:latin typeface="Times New Roman" pitchFamily="18" charset="0"/>
                  </a:rPr>
                  <a:t>В зоне разломов</a:t>
                </a:r>
              </a:p>
            </p:txBody>
          </p:sp>
        </p:grpSp>
        <p:grpSp>
          <p:nvGrpSpPr>
            <p:cNvPr id="11270" name="Group 37"/>
            <p:cNvGrpSpPr>
              <a:grpSpLocks/>
            </p:cNvGrpSpPr>
            <p:nvPr/>
          </p:nvGrpSpPr>
          <p:grpSpPr bwMode="auto">
            <a:xfrm>
              <a:off x="912" y="758"/>
              <a:ext cx="1296" cy="490"/>
              <a:chOff x="240" y="2448"/>
              <a:chExt cx="912" cy="576"/>
            </a:xfrm>
          </p:grpSpPr>
          <p:sp>
            <p:nvSpPr>
              <p:cNvPr id="11286" name="Rectangle 16"/>
              <p:cNvSpPr>
                <a:spLocks noChangeArrowheads="1"/>
              </p:cNvSpPr>
              <p:nvPr/>
            </p:nvSpPr>
            <p:spPr bwMode="auto">
              <a:xfrm>
                <a:off x="240" y="2448"/>
                <a:ext cx="912" cy="576"/>
              </a:xfrm>
              <a:prstGeom prst="rect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800000"/>
                  </a:gs>
                </a:gsLst>
                <a:lin ang="5400000" scaled="1"/>
              </a:gradFill>
              <a:ln w="12700" cap="sq">
                <a:solidFill>
                  <a:schemeClr val="bg2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287" name="Text Box 17"/>
              <p:cNvSpPr txBox="1">
                <a:spLocks noChangeArrowheads="1"/>
              </p:cNvSpPr>
              <p:nvPr/>
            </p:nvSpPr>
            <p:spPr bwMode="auto">
              <a:xfrm>
                <a:off x="336" y="2496"/>
                <a:ext cx="720" cy="501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algn="ctr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ru-RU" sz="2400" b="1">
                    <a:latin typeface="Times New Roman" pitchFamily="18" charset="0"/>
                  </a:rPr>
                  <a:t>На дне океана</a:t>
                </a:r>
              </a:p>
            </p:txBody>
          </p:sp>
        </p:grpSp>
        <p:grpSp>
          <p:nvGrpSpPr>
            <p:cNvPr id="11271" name="Group 38"/>
            <p:cNvGrpSpPr>
              <a:grpSpLocks/>
            </p:cNvGrpSpPr>
            <p:nvPr/>
          </p:nvGrpSpPr>
          <p:grpSpPr bwMode="auto">
            <a:xfrm>
              <a:off x="480" y="1632"/>
              <a:ext cx="1440" cy="518"/>
              <a:chOff x="1536" y="2448"/>
              <a:chExt cx="1440" cy="1319"/>
            </a:xfrm>
          </p:grpSpPr>
          <p:sp>
            <p:nvSpPr>
              <p:cNvPr id="11284" name="Rectangle 19"/>
              <p:cNvSpPr>
                <a:spLocks noChangeArrowheads="1"/>
              </p:cNvSpPr>
              <p:nvPr/>
            </p:nvSpPr>
            <p:spPr bwMode="auto">
              <a:xfrm>
                <a:off x="1536" y="2448"/>
                <a:ext cx="1440" cy="576"/>
              </a:xfrm>
              <a:prstGeom prst="rect">
                <a:avLst/>
              </a:prstGeom>
              <a:solidFill>
                <a:srgbClr val="F8F8F8"/>
              </a:solidFill>
              <a:ln w="12700" cap="sq">
                <a:solidFill>
                  <a:schemeClr val="bg2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285" name="Text Box 20"/>
              <p:cNvSpPr txBox="1">
                <a:spLocks noChangeArrowheads="1"/>
              </p:cNvSpPr>
              <p:nvPr/>
            </p:nvSpPr>
            <p:spPr bwMode="auto">
              <a:xfrm>
                <a:off x="1536" y="2448"/>
                <a:ext cx="1440" cy="1319"/>
              </a:xfrm>
              <a:prstGeom prst="rect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800000"/>
                  </a:gs>
                </a:gsLst>
                <a:lin ang="5400000" scaled="1"/>
              </a:gradFill>
              <a:ln w="12700" cap="sq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ru-RU" sz="2400">
                    <a:latin typeface="Times New Roman" pitchFamily="18" charset="0"/>
                  </a:rPr>
                  <a:t>Океаническая земная кора</a:t>
                </a:r>
              </a:p>
            </p:txBody>
          </p:sp>
        </p:grpSp>
        <p:grpSp>
          <p:nvGrpSpPr>
            <p:cNvPr id="11272" name="Group 39"/>
            <p:cNvGrpSpPr>
              <a:grpSpLocks/>
            </p:cNvGrpSpPr>
            <p:nvPr/>
          </p:nvGrpSpPr>
          <p:grpSpPr bwMode="auto">
            <a:xfrm>
              <a:off x="720" y="2579"/>
              <a:ext cx="1488" cy="541"/>
              <a:chOff x="3312" y="2448"/>
              <a:chExt cx="1488" cy="639"/>
            </a:xfrm>
          </p:grpSpPr>
          <p:sp>
            <p:nvSpPr>
              <p:cNvPr id="11282" name="Rectangle 22"/>
              <p:cNvSpPr>
                <a:spLocks noChangeArrowheads="1"/>
              </p:cNvSpPr>
              <p:nvPr/>
            </p:nvSpPr>
            <p:spPr bwMode="auto">
              <a:xfrm>
                <a:off x="3312" y="2448"/>
                <a:ext cx="1440" cy="624"/>
              </a:xfrm>
              <a:prstGeom prst="rect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rgbClr val="800000"/>
                  </a:gs>
                </a:gsLst>
                <a:lin ang="5400000" scaled="1"/>
              </a:gradFill>
              <a:ln w="12700" cap="sq">
                <a:solidFill>
                  <a:schemeClr val="bg2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 algn="ctr">
                  <a:lnSpc>
                    <a:spcPct val="80000"/>
                  </a:lnSpc>
                </a:pPr>
                <a:endParaRPr lang="ru-RU" sz="2400">
                  <a:solidFill>
                    <a:schemeClr val="bg2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283" name="Text Box 23"/>
              <p:cNvSpPr txBox="1">
                <a:spLocks noChangeArrowheads="1"/>
              </p:cNvSpPr>
              <p:nvPr/>
            </p:nvSpPr>
            <p:spPr bwMode="auto">
              <a:xfrm>
                <a:off x="3360" y="2448"/>
                <a:ext cx="1440" cy="639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algn="ctr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ru-RU" sz="2400">
                    <a:latin typeface="Times New Roman" pitchFamily="18" charset="0"/>
                  </a:rPr>
                  <a:t>Лава прожигает</a:t>
                </a:r>
              </a:p>
              <a:p>
                <a:pPr algn="ctr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ru-RU" sz="2400">
                    <a:latin typeface="Times New Roman" pitchFamily="18" charset="0"/>
                  </a:rPr>
                  <a:t>земную кору</a:t>
                </a:r>
              </a:p>
            </p:txBody>
          </p:sp>
        </p:grpSp>
        <p:sp>
          <p:nvSpPr>
            <p:cNvPr id="11273" name="AutoShape 27"/>
            <p:cNvSpPr>
              <a:spLocks noChangeArrowheads="1"/>
            </p:cNvSpPr>
            <p:nvPr/>
          </p:nvSpPr>
          <p:spPr bwMode="auto">
            <a:xfrm rot="6721871">
              <a:off x="4176" y="2325"/>
              <a:ext cx="288" cy="192"/>
            </a:xfrm>
            <a:prstGeom prst="rightArrow">
              <a:avLst>
                <a:gd name="adj1" fmla="val 50000"/>
                <a:gd name="adj2" fmla="val 37500"/>
              </a:avLst>
            </a:prstGeom>
            <a:solidFill>
              <a:srgbClr val="800000"/>
            </a:solidFill>
            <a:ln w="12700" cap="sq">
              <a:solidFill>
                <a:schemeClr val="bg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11274" name="Group 40"/>
            <p:cNvGrpSpPr>
              <a:grpSpLocks/>
            </p:cNvGrpSpPr>
            <p:nvPr/>
          </p:nvGrpSpPr>
          <p:grpSpPr bwMode="auto">
            <a:xfrm>
              <a:off x="192" y="3360"/>
              <a:ext cx="5328" cy="576"/>
              <a:chOff x="4368" y="1632"/>
              <a:chExt cx="1296" cy="912"/>
            </a:xfrm>
          </p:grpSpPr>
          <p:sp>
            <p:nvSpPr>
              <p:cNvPr id="11280" name="AutoShape 32"/>
              <p:cNvSpPr>
                <a:spLocks noChangeArrowheads="1"/>
              </p:cNvSpPr>
              <p:nvPr/>
            </p:nvSpPr>
            <p:spPr bwMode="auto">
              <a:xfrm>
                <a:off x="4368" y="1632"/>
                <a:ext cx="1296" cy="912"/>
              </a:xfrm>
              <a:prstGeom prst="star8">
                <a:avLst>
                  <a:gd name="adj" fmla="val 38250"/>
                </a:avLst>
              </a:prstGeom>
              <a:gradFill rotWithShape="0">
                <a:gsLst>
                  <a:gs pos="0">
                    <a:schemeClr val="bg1"/>
                  </a:gs>
                  <a:gs pos="100000">
                    <a:srgbClr val="800000"/>
                  </a:gs>
                </a:gsLst>
                <a:lin ang="5400000" scaled="1"/>
              </a:gradFill>
              <a:ln w="12700" cap="sq">
                <a:solidFill>
                  <a:schemeClr val="bg2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281" name="Text Box 29"/>
              <p:cNvSpPr txBox="1">
                <a:spLocks noChangeArrowheads="1"/>
              </p:cNvSpPr>
              <p:nvPr/>
            </p:nvSpPr>
            <p:spPr bwMode="auto">
              <a:xfrm>
                <a:off x="4464" y="1920"/>
                <a:ext cx="1056" cy="475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algn="ctr">
                  <a:lnSpc>
                    <a:spcPct val="70000"/>
                  </a:lnSpc>
                  <a:spcBef>
                    <a:spcPct val="50000"/>
                  </a:spcBef>
                </a:pPr>
                <a:r>
                  <a:rPr lang="ru-RU" sz="3600" b="1">
                    <a:solidFill>
                      <a:schemeClr val="tx2"/>
                    </a:solidFill>
                    <a:latin typeface="Times New Roman" pitchFamily="18" charset="0"/>
                  </a:rPr>
                  <a:t>Вулканы</a:t>
                </a:r>
              </a:p>
            </p:txBody>
          </p:sp>
        </p:grpSp>
        <p:sp>
          <p:nvSpPr>
            <p:cNvPr id="11275" name="AutoShape 41"/>
            <p:cNvSpPr>
              <a:spLocks noChangeArrowheads="1"/>
            </p:cNvSpPr>
            <p:nvPr/>
          </p:nvSpPr>
          <p:spPr bwMode="auto">
            <a:xfrm rot="3681953">
              <a:off x="3744" y="1296"/>
              <a:ext cx="288" cy="192"/>
            </a:xfrm>
            <a:prstGeom prst="rightArrow">
              <a:avLst>
                <a:gd name="adj1" fmla="val 50000"/>
                <a:gd name="adj2" fmla="val 37500"/>
              </a:avLst>
            </a:prstGeom>
            <a:solidFill>
              <a:srgbClr val="800000"/>
            </a:solidFill>
            <a:ln w="12700" cap="sq">
              <a:solidFill>
                <a:schemeClr val="bg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1276" name="AutoShape 42"/>
            <p:cNvSpPr>
              <a:spLocks noChangeArrowheads="1"/>
            </p:cNvSpPr>
            <p:nvPr/>
          </p:nvSpPr>
          <p:spPr bwMode="auto">
            <a:xfrm rot="6721871">
              <a:off x="3792" y="3168"/>
              <a:ext cx="288" cy="192"/>
            </a:xfrm>
            <a:prstGeom prst="rightArrow">
              <a:avLst>
                <a:gd name="adj1" fmla="val 50000"/>
                <a:gd name="adj2" fmla="val 37500"/>
              </a:avLst>
            </a:prstGeom>
            <a:solidFill>
              <a:srgbClr val="800000"/>
            </a:solidFill>
            <a:ln w="12700" cap="sq">
              <a:solidFill>
                <a:schemeClr val="bg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1277" name="AutoShape 43"/>
            <p:cNvSpPr>
              <a:spLocks noChangeArrowheads="1"/>
            </p:cNvSpPr>
            <p:nvPr/>
          </p:nvSpPr>
          <p:spPr bwMode="auto">
            <a:xfrm rot="7261820">
              <a:off x="1440" y="1344"/>
              <a:ext cx="288" cy="192"/>
            </a:xfrm>
            <a:prstGeom prst="rightArrow">
              <a:avLst>
                <a:gd name="adj1" fmla="val 50000"/>
                <a:gd name="adj2" fmla="val 37500"/>
              </a:avLst>
            </a:prstGeom>
            <a:solidFill>
              <a:srgbClr val="000080"/>
            </a:solidFill>
            <a:ln w="12700" cap="sq">
              <a:solidFill>
                <a:schemeClr val="bg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1278" name="AutoShape 44"/>
            <p:cNvSpPr>
              <a:spLocks noChangeArrowheads="1"/>
            </p:cNvSpPr>
            <p:nvPr/>
          </p:nvSpPr>
          <p:spPr bwMode="auto">
            <a:xfrm rot="3681953">
              <a:off x="1200" y="2256"/>
              <a:ext cx="288" cy="192"/>
            </a:xfrm>
            <a:prstGeom prst="rightArrow">
              <a:avLst>
                <a:gd name="adj1" fmla="val 50000"/>
                <a:gd name="adj2" fmla="val 37500"/>
              </a:avLst>
            </a:prstGeom>
            <a:solidFill>
              <a:srgbClr val="000080"/>
            </a:solidFill>
            <a:ln w="12700" cap="sq">
              <a:solidFill>
                <a:schemeClr val="bg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1279" name="AutoShape 45"/>
            <p:cNvSpPr>
              <a:spLocks noChangeArrowheads="1"/>
            </p:cNvSpPr>
            <p:nvPr/>
          </p:nvSpPr>
          <p:spPr bwMode="auto">
            <a:xfrm rot="3681953">
              <a:off x="1488" y="3168"/>
              <a:ext cx="288" cy="192"/>
            </a:xfrm>
            <a:prstGeom prst="rightArrow">
              <a:avLst>
                <a:gd name="adj1" fmla="val 50000"/>
                <a:gd name="adj2" fmla="val 37500"/>
              </a:avLst>
            </a:prstGeom>
            <a:solidFill>
              <a:srgbClr val="000080"/>
            </a:solidFill>
            <a:ln w="12700" cap="sq">
              <a:solidFill>
                <a:schemeClr val="bg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 sz="2400">
                <a:latin typeface="Times New Roman" pitchFamily="18" charset="0"/>
              </a:endParaRPr>
            </a:p>
          </p:txBody>
        </p:sp>
      </p:grp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658</TotalTime>
  <Words>1005</Words>
  <Application>Microsoft Office PowerPoint</Application>
  <PresentationFormat>Екран (4:3)</PresentationFormat>
  <Paragraphs>236</Paragraphs>
  <Slides>19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19</vt:i4>
      </vt:variant>
    </vt:vector>
  </HeadingPairs>
  <TitlesOfParts>
    <vt:vector size="20" baseType="lpstr">
      <vt:lpstr>Оформление по умолчанию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Вулкан – Бог огня и кузнечного дела у древних римлян.</vt:lpstr>
      <vt:lpstr>Презентація PowerPoint</vt:lpstr>
      <vt:lpstr>Презентація PowerPoint</vt:lpstr>
      <vt:lpstr>Презентація PowerPoint</vt:lpstr>
      <vt:lpstr>Вулканы могут находиться на дне океанов, а могут и на суше.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Образование  гейзера</vt:lpstr>
      <vt:lpstr>Крупнейшие вулканы планеты  </vt:lpstr>
      <vt:lpstr>Домашнее задание</vt:lpstr>
      <vt:lpstr>Информационные ресурсы.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Васильева</dc:creator>
  <cp:lastModifiedBy>LEGION</cp:lastModifiedBy>
  <cp:revision>30</cp:revision>
  <cp:lastPrinted>1601-01-01T00:00:00Z</cp:lastPrinted>
  <dcterms:created xsi:type="dcterms:W3CDTF">2006-11-15T05:48:54Z</dcterms:created>
  <dcterms:modified xsi:type="dcterms:W3CDTF">2014-12-30T09:24:51Z</dcterms:modified>
</cp:coreProperties>
</file>