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7" r:id="rId2"/>
    <p:sldMasterId id="2147483673" r:id="rId3"/>
    <p:sldMasterId id="2147483674" r:id="rId4"/>
    <p:sldMasterId id="2147483692" r:id="rId5"/>
    <p:sldMasterId id="2147483716" r:id="rId6"/>
    <p:sldMasterId id="2147483724" r:id="rId7"/>
    <p:sldMasterId id="2147483728" r:id="rId8"/>
  </p:sldMasterIdLst>
  <p:notesMasterIdLst>
    <p:notesMasterId r:id="rId33"/>
  </p:notesMasterIdLst>
  <p:sldIdLst>
    <p:sldId id="256" r:id="rId9"/>
    <p:sldId id="257" r:id="rId10"/>
    <p:sldId id="262" r:id="rId11"/>
    <p:sldId id="280" r:id="rId12"/>
    <p:sldId id="260" r:id="rId13"/>
    <p:sldId id="261" r:id="rId14"/>
    <p:sldId id="267" r:id="rId15"/>
    <p:sldId id="263" r:id="rId16"/>
    <p:sldId id="268" r:id="rId17"/>
    <p:sldId id="266" r:id="rId18"/>
    <p:sldId id="265" r:id="rId19"/>
    <p:sldId id="264" r:id="rId20"/>
    <p:sldId id="271" r:id="rId21"/>
    <p:sldId id="269" r:id="rId22"/>
    <p:sldId id="272" r:id="rId23"/>
    <p:sldId id="273" r:id="rId24"/>
    <p:sldId id="274" r:id="rId25"/>
    <p:sldId id="275" r:id="rId26"/>
    <p:sldId id="276" r:id="rId27"/>
    <p:sldId id="284" r:id="rId28"/>
    <p:sldId id="278" r:id="rId29"/>
    <p:sldId id="281" r:id="rId30"/>
    <p:sldId id="282" r:id="rId31"/>
    <p:sldId id="283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35141" autoAdjust="0"/>
  </p:normalViewPr>
  <p:slideViewPr>
    <p:cSldViewPr>
      <p:cViewPr>
        <p:scale>
          <a:sx n="119" d="100"/>
          <a:sy n="119" d="100"/>
        </p:scale>
        <p:origin x="-288" y="16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0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F7446-8749-4D47-87A0-F42C66F214DB}" type="datetimeFigureOut">
              <a:rPr lang="uk-UA" smtClean="0"/>
              <a:t>05.01.2015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E9B30D-42B8-451C-A79C-371A113B0F7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451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&#1086;&#1088;&#1105;&#1083;%20-%20&#1073;&#1077;&#1088;&#1082;&#1091;&#1090;.jpg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4" Type="http://schemas.openxmlformats.org/officeDocument/2006/relationships/hyperlink" Target="&#1060;&#1086;&#1090;&#1086;%20&#1082;%20&#1091;&#1088;&#1086;&#1082;&#1091;%202/&#1089;&#1085;&#1077;&#1078;&#1085;&#1099;&#1081;%20&#1073;&#1072;&#1088;&#1089;.jpg" TargetMode="Externa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&#1060;&#1086;&#1090;&#1086;%20&#1082;%20&#1091;&#1088;&#1086;&#1082;&#1091;%202/zoo12.jpg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5" Type="http://schemas.openxmlformats.org/officeDocument/2006/relationships/hyperlink" Target="&#1060;&#1086;&#1090;&#1086;%20&#1082;%20&#1091;&#1088;&#1086;&#1082;&#1091;%202/&#1093;&#1086;&#1088;&#1100;%20-%20&#1087;&#1077;&#1088;&#1077;&#1074;&#1103;&#1079;&#1082;&#1072;.jpg" TargetMode="External"/><Relationship Id="rId4" Type="http://schemas.openxmlformats.org/officeDocument/2006/relationships/hyperlink" Target="&#1060;&#1086;&#1090;&#1086;%20&#1082;%20&#1091;&#1088;&#1086;&#1082;&#1091;%202/z0026.jpg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Горные экосистемы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11337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Высокогорный пояс:</a:t>
            </a:r>
          </a:p>
          <a:p>
            <a:pPr lvl="1">
              <a:buFontTx/>
              <a:buNone/>
            </a:pPr>
            <a:r>
              <a:rPr lang="ru-RU" sz="3200" dirty="0" smtClean="0"/>
              <a:t>- альпийские луга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-    горные тундры;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-    ледники. 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24761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Альпийские луга – прекрасные</a:t>
            </a:r>
            <a:r>
              <a:rPr lang="ru-RU" sz="1600" dirty="0" smtClean="0"/>
              <a:t>  </a:t>
            </a:r>
            <a:r>
              <a:rPr lang="ru-RU" sz="1200" dirty="0" smtClean="0"/>
              <a:t>пастбища, где растёт мак</a:t>
            </a:r>
            <a:r>
              <a:rPr lang="ru-RU" sz="1600" dirty="0" smtClean="0"/>
              <a:t>, </a:t>
            </a:r>
            <a:r>
              <a:rPr lang="ru-RU" sz="1200" dirty="0" smtClean="0"/>
              <a:t>горечавка,</a:t>
            </a:r>
            <a:r>
              <a:rPr lang="ru-RU" sz="1600" dirty="0" smtClean="0"/>
              <a:t> </a:t>
            </a:r>
            <a:r>
              <a:rPr lang="ru-RU" sz="1200" dirty="0" smtClean="0"/>
              <a:t>камнеломка</a:t>
            </a:r>
            <a:r>
              <a:rPr lang="ru-RU" sz="1600" dirty="0" smtClean="0"/>
              <a:t>, </a:t>
            </a:r>
            <a:r>
              <a:rPr lang="ru-RU" sz="1200" dirty="0" smtClean="0"/>
              <a:t>осока.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15257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Горные тундры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71482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dirty="0" smtClean="0"/>
              <a:t>Животные и растения горных тундр.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Растения: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 smtClean="0"/>
          </a:p>
          <a:p>
            <a:pPr>
              <a:lnSpc>
                <a:spcPct val="90000"/>
              </a:lnSpc>
            </a:pPr>
            <a:r>
              <a:rPr lang="ru-RU" dirty="0" smtClean="0"/>
              <a:t>мхи, лишайники;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карликовая берёза;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карликовая ива.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Животные: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орёл – </a:t>
            </a:r>
            <a:r>
              <a:rPr lang="ru-RU" sz="1200" dirty="0" smtClean="0">
                <a:hlinkClick r:id="rId3" action="ppaction://hlinkfile"/>
              </a:rPr>
              <a:t>беркут</a:t>
            </a:r>
            <a:r>
              <a:rPr lang="ru-RU" sz="1200" dirty="0" smtClean="0"/>
              <a:t>;</a:t>
            </a:r>
          </a:p>
          <a:p>
            <a:pPr>
              <a:lnSpc>
                <a:spcPct val="90000"/>
              </a:lnSpc>
            </a:pPr>
            <a:r>
              <a:rPr lang="ru-RU" sz="1200" dirty="0" err="1" smtClean="0"/>
              <a:t>красноклювая</a:t>
            </a:r>
            <a:r>
              <a:rPr lang="ru-RU" sz="1200" dirty="0" smtClean="0"/>
              <a:t> галка;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горная индейка – улар;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марал;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архар(горный баран);</a:t>
            </a:r>
          </a:p>
          <a:p>
            <a:pPr>
              <a:lnSpc>
                <a:spcPct val="90000"/>
              </a:lnSpc>
            </a:pPr>
            <a:r>
              <a:rPr lang="ru-RU" sz="1200" dirty="0" smtClean="0">
                <a:hlinkClick r:id="rId4" action="ppaction://hlinkfile"/>
              </a:rPr>
              <a:t>ирбис</a:t>
            </a:r>
            <a:r>
              <a:rPr lang="ru-RU" sz="1200" dirty="0" smtClean="0"/>
              <a:t> (снежный барс);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белая куропатка.</a:t>
            </a:r>
          </a:p>
          <a:p>
            <a:pPr>
              <a:lnSpc>
                <a:spcPct val="90000"/>
              </a:lnSpc>
            </a:pP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5306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Ледники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50373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 какой высотный пояс ты «поселишь» следующих животных?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39725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 dirty="0" smtClean="0"/>
              <a:t>Белка</a:t>
            </a:r>
            <a:endParaRPr lang="ru-RU" i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18605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dirty="0" smtClean="0"/>
              <a:t>Волк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63607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dirty="0" smtClean="0"/>
              <a:t>Лиса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47650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dirty="0" smtClean="0"/>
              <a:t>Бурые медведи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024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dirty="0" smtClean="0"/>
              <a:t> Экосистема</a:t>
            </a:r>
            <a:r>
              <a:rPr lang="ru-RU" dirty="0" smtClean="0"/>
              <a:t> - это</a:t>
            </a:r>
            <a:br>
              <a:rPr lang="ru-RU" dirty="0" smtClean="0"/>
            </a:br>
            <a:r>
              <a:rPr lang="ru-RU" dirty="0" smtClean="0"/>
              <a:t>совместно обитающие живые</a:t>
            </a:r>
            <a:r>
              <a:rPr lang="en-US" sz="1600" dirty="0" smtClean="0"/>
              <a:t> </a:t>
            </a:r>
            <a:r>
              <a:rPr lang="ru-RU" dirty="0" smtClean="0"/>
              <a:t>организмы и тот участок</a:t>
            </a:r>
            <a:r>
              <a:rPr lang="ru-RU" sz="1600" dirty="0" smtClean="0"/>
              <a:t> </a:t>
            </a:r>
            <a:r>
              <a:rPr lang="ru-RU" dirty="0" smtClean="0"/>
              <a:t>земли, на котором они</a:t>
            </a:r>
            <a:r>
              <a:rPr lang="ru-RU" sz="1600" dirty="0" smtClean="0"/>
              <a:t> </a:t>
            </a:r>
            <a:r>
              <a:rPr lang="ru-RU" dirty="0" smtClean="0"/>
              <a:t>чувствуют</a:t>
            </a:r>
            <a:r>
              <a:rPr lang="ru-RU" sz="1600" dirty="0" smtClean="0"/>
              <a:t> </a:t>
            </a:r>
            <a:r>
              <a:rPr lang="ru-RU" dirty="0" smtClean="0"/>
              <a:t>себя как дома.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06144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Снежный барс (ирбис)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931288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Тушканчик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95973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Орёл - беркут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438999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Хорь - перевязка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43718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i="1" u="sng" dirty="0" smtClean="0"/>
              <a:t>Красная книга</a:t>
            </a:r>
            <a:r>
              <a:rPr lang="ru-RU" dirty="0" smtClean="0"/>
              <a:t> – это книга,</a:t>
            </a:r>
            <a:br>
              <a:rPr lang="ru-RU" dirty="0" smtClean="0"/>
            </a:br>
            <a:r>
              <a:rPr lang="ru-RU" dirty="0" smtClean="0"/>
              <a:t> в которую записывают все живые организмы, находящиеся на грани исчезновения и нуждающиеся в охране.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2064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Алтайские горы</a:t>
            </a:r>
            <a:r>
              <a:rPr lang="en-US" sz="1200" dirty="0" smtClean="0"/>
              <a:t> (</a:t>
            </a:r>
            <a:r>
              <a:rPr lang="ru-RU" sz="1200" dirty="0" smtClean="0"/>
              <a:t>самая высокая вершина – гора Белуха, 4506 м)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80064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Высотные пояса – </a:t>
            </a:r>
            <a:br>
              <a:rPr lang="ru-RU" dirty="0" smtClean="0"/>
            </a:br>
            <a:r>
              <a:rPr lang="ru-RU" dirty="0" smtClean="0"/>
              <a:t>экосистемы, сменяющие друг друга при подъёме в горы.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47957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Высотные пояса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3167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Горные степи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762516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 smtClean="0"/>
              <a:t>Животные и растения горных степей.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u="sng" dirty="0" smtClean="0"/>
              <a:t>Растения: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ветреница;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герань;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ковыль;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типчак;</a:t>
            </a:r>
          </a:p>
          <a:p>
            <a:pPr>
              <a:lnSpc>
                <a:spcPct val="90000"/>
              </a:lnSpc>
            </a:pPr>
            <a:r>
              <a:rPr lang="ru-RU" i="1" dirty="0" smtClean="0"/>
              <a:t>жимолость;</a:t>
            </a:r>
          </a:p>
          <a:p>
            <a:pPr>
              <a:lnSpc>
                <a:spcPct val="90000"/>
              </a:lnSpc>
            </a:pPr>
            <a:r>
              <a:rPr lang="ru-RU" i="1" dirty="0" smtClean="0"/>
              <a:t>шиповник;</a:t>
            </a:r>
          </a:p>
          <a:p>
            <a:pPr>
              <a:lnSpc>
                <a:spcPct val="90000"/>
              </a:lnSpc>
            </a:pPr>
            <a:r>
              <a:rPr lang="ru-RU" i="1" dirty="0" smtClean="0"/>
              <a:t>бобовник;</a:t>
            </a:r>
          </a:p>
          <a:p>
            <a:pPr>
              <a:lnSpc>
                <a:spcPct val="90000"/>
              </a:lnSpc>
            </a:pPr>
            <a:r>
              <a:rPr lang="ru-RU" i="1" dirty="0" smtClean="0"/>
              <a:t>таволга</a:t>
            </a:r>
            <a:r>
              <a:rPr lang="ru-RU" dirty="0" smtClean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u="sng" dirty="0" smtClean="0"/>
              <a:t>Животные: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hlinkClick r:id="rId3" action="ppaction://hlinkfile"/>
              </a:rPr>
              <a:t>лиса</a:t>
            </a:r>
            <a:r>
              <a:rPr lang="ru-RU" dirty="0" smtClean="0"/>
              <a:t>;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hlinkClick r:id="rId4" action="ppaction://hlinkfile"/>
              </a:rPr>
              <a:t>волк</a:t>
            </a:r>
            <a:r>
              <a:rPr lang="ru-RU" dirty="0" smtClean="0"/>
              <a:t>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горностай;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степной </a:t>
            </a:r>
            <a:r>
              <a:rPr lang="ru-RU" dirty="0" smtClean="0">
                <a:hlinkClick r:id="rId5" action="ppaction://hlinkfile"/>
              </a:rPr>
              <a:t>хорь</a:t>
            </a:r>
            <a:r>
              <a:rPr lang="ru-RU" dirty="0" smtClean="0"/>
              <a:t>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тушканчик;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мышь – пищуха;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 smtClean="0"/>
          </a:p>
          <a:p>
            <a:pPr>
              <a:lnSpc>
                <a:spcPct val="90000"/>
              </a:lnSpc>
            </a:pPr>
            <a:r>
              <a:rPr lang="ru-RU" i="1" dirty="0" smtClean="0"/>
              <a:t>пустельга.</a:t>
            </a:r>
          </a:p>
          <a:p>
            <a:pPr>
              <a:lnSpc>
                <a:spcPct val="90000"/>
              </a:lnSpc>
            </a:pPr>
            <a:endParaRPr lang="ru-RU" i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596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Горные леса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04090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 smtClean="0"/>
              <a:t>Животные и растения горного леса.</a:t>
            </a:r>
          </a:p>
          <a:p>
            <a:pPr>
              <a:buFont typeface="Wingdings" pitchFamily="2" charset="2"/>
              <a:buNone/>
            </a:pPr>
            <a:r>
              <a:rPr lang="ru-RU" b="1" u="sng" dirty="0" smtClean="0"/>
              <a:t>Звери:</a:t>
            </a:r>
          </a:p>
          <a:p>
            <a:r>
              <a:rPr lang="ru-RU" dirty="0" smtClean="0"/>
              <a:t>белка;</a:t>
            </a:r>
          </a:p>
          <a:p>
            <a:r>
              <a:rPr lang="ru-RU" dirty="0" smtClean="0"/>
              <a:t>горностай;</a:t>
            </a:r>
          </a:p>
          <a:p>
            <a:r>
              <a:rPr lang="ru-RU" dirty="0" smtClean="0"/>
              <a:t>бурый медведь;</a:t>
            </a:r>
          </a:p>
          <a:p>
            <a:pPr>
              <a:buFont typeface="Wingdings" pitchFamily="2" charset="2"/>
              <a:buNone/>
            </a:pPr>
            <a:r>
              <a:rPr lang="ru-RU" b="1" u="sng" dirty="0" smtClean="0"/>
              <a:t>Птицы:</a:t>
            </a:r>
          </a:p>
          <a:p>
            <a:r>
              <a:rPr lang="ru-RU" dirty="0" smtClean="0"/>
              <a:t>кедровка;</a:t>
            </a:r>
          </a:p>
          <a:p>
            <a:r>
              <a:rPr lang="ru-RU" dirty="0" smtClean="0"/>
              <a:t>сойка;</a:t>
            </a:r>
          </a:p>
          <a:p>
            <a:r>
              <a:rPr lang="ru-RU" dirty="0" smtClean="0"/>
              <a:t>клёст.</a:t>
            </a:r>
          </a:p>
          <a:p>
            <a:pPr>
              <a:buFont typeface="Wingdings" pitchFamily="2" charset="2"/>
              <a:buNone/>
            </a:pPr>
            <a:r>
              <a:rPr lang="ru-RU" b="1" u="sng" dirty="0" smtClean="0"/>
              <a:t>Растения:</a:t>
            </a:r>
          </a:p>
          <a:p>
            <a:r>
              <a:rPr lang="ru-RU" dirty="0" smtClean="0"/>
              <a:t>кедр;</a:t>
            </a:r>
          </a:p>
          <a:p>
            <a:r>
              <a:rPr lang="ru-RU" dirty="0" smtClean="0"/>
              <a:t>лиственница;</a:t>
            </a:r>
          </a:p>
          <a:p>
            <a:r>
              <a:rPr lang="ru-RU" dirty="0" smtClean="0"/>
              <a:t>маральник (багульник).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9B30D-42B8-451C-A79C-371A113B0F78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9409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15363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64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65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66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67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68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36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371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372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5373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4CC6655-360B-4164-BBC5-9D751615307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9" grpId="0"/>
      <p:bldP spid="15370" grpId="0" build="p">
        <p:tmplLst>
          <p:tmpl lvl="1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537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37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890621-887C-435C-9D66-B33C1F3F6FA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2C41B-E106-4B94-8C17-275CF1C7D53D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8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7782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2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2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3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3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3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3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3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3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3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3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3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3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4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4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7842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7843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7844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784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7846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12D4366-B238-4382-A59E-BA8BDDB3BA9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7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7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42" grpId="0"/>
      <p:bldP spid="77843" grpId="0" build="p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78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00AD-EB0A-46D9-B357-7E49EA32D00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BC1CA6-2A97-4A6A-9261-D01C40D07C6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AECE7F-0569-4FD0-928D-589370068FD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DC071-26D1-41FD-BBED-C3ABFF94A38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53249-C6FE-418B-942B-6A3F3EA7225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3442E-B498-48D3-9A10-CFDAD5094E0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59C83-E5F5-4B67-B09E-54B869AB2211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471EA-4038-46A3-BF82-81532831E1F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A22D78-838E-4251-8F9D-FFBBDC633CBF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89BF76-B3AD-47C6-83FF-DA966F1276A1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485B1-019B-45B2-9DF4-EBADB497A53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F6937-68B5-477A-A85B-BB51F069D9B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E21734-51DD-40A6-A200-4505A672F23C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BEF10-8FF5-4667-9A70-B50A2794C16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DB713-CF78-4276-86D9-694DBE363CB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17A43E-1DB0-4CA3-BDBE-C9F8279BBC1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76EF3-A825-4DD6-8168-C9E48735225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D383F-E93F-458F-A18B-5CF19E53E1F7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E01531-13DE-4A00-BA16-4FEC42C4012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B69F48-F60D-44C1-8743-9D5A0194708C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85B49E-813D-49B5-A401-2DBA07CDD61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7095C-4955-48FB-A232-EDAE015C181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8A16A6-6A03-4ACF-BEC3-DBF69793286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E5E2817-9C80-4733-934C-A35DE7CE010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6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92163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92164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65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216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16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16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216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9217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7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7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7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7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17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92176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2177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2178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2179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2180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1DBD9E6-88A8-4135-BD72-BC11BAFC495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2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6" grpId="0"/>
      <p:bldP spid="92177" grpId="0" build="p">
        <p:tmplLst>
          <p:tmpl lvl="1">
            <p:tnLst>
              <p:par>
                <p:cTn presetID="14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217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ADE5D-49CE-40D6-B919-7A51B189F2E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A0AA3-F6B4-475B-8FC7-C75F89166B2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C13FB9-C3AC-45CB-BECE-91A9F8351BA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B3C67D-E0A4-471D-98BC-56C14555AA6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A5296A-1EC2-41A1-BF50-767884E35FD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9B2AC-D34B-4FD8-A57B-480C107BE3E6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CCE63-E834-4E13-B094-6F016448687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F1E8B-B3D3-48A0-A182-7A8578BFA95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F54FE-CADF-4DD3-AFFA-FF9F96E861E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39984-BAF3-446C-BB3C-FDFCB040AF57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984FA-C5CC-49DB-86AD-84E796AE490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02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15360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153604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itchFamily="18" charset="0"/>
              </a:endParaRPr>
            </a:p>
          </p:txBody>
        </p:sp>
      </p:grpSp>
      <p:grpSp>
        <p:nvGrpSpPr>
          <p:cNvPr id="153605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153606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07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360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3609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5361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53611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7B5B9D59-13AE-4A5C-8FCA-FF9A4E837600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153612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1536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2" grpId="0"/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14F60D-3721-40B6-AED1-4318C166EE4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FA8E6-FB84-4884-8EE2-8EDA91AD7DC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45A70-47D2-4702-B7F0-FA433243A62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B7A1B-02E0-4BF7-8FC9-7456FBC260B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A62282-D2CD-4850-BA36-17E67A5F9EF1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5730D-CF04-4055-A992-D90039EBF7F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877E9D-57AF-4DC2-807F-798A99632D8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8A57A6-0D35-4BE5-B7D4-A31329F753F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9B9C4A-E4D5-4171-8640-F9201435B87C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021D36-52B8-4956-BDAA-37ED0A19173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C1AD2-8DAC-4FEC-A280-C583B6871A1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7090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217091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21709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09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09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09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09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09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09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09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10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10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10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10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10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7105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217106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07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08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09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10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11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12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13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14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15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16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17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18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19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20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21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22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23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24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25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26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27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28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29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30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31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32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33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34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35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36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37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38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39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40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41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42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43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44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45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46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47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48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49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50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51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52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53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54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55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56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57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58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59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60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61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62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63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64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65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66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67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68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69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170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71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72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73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74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75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76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77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78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79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80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81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82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83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84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85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86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87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88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89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90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91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92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93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94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95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96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97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98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199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00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01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02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03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04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05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06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07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08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09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10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11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12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13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14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15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16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17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18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19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20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21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22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23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24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25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26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227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228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229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230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231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232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233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234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235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36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7237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238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239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240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17241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17242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17243" name="Rectangle 155"/>
          <p:cNvSpPr>
            <a:spLocks noGrp="1" noChangeArrowheads="1"/>
          </p:cNvSpPr>
          <p:nvPr>
            <p:ph type="dt" sz="quarter" idx="2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17244" name="Rectangle 15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17245" name="Rectangle 15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AFA4292C-85DF-4656-9F8A-2BC7053A815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7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7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7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7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17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7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241" grpId="0"/>
      <p:bldP spid="217242" grpId="0" build="p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72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72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BCF5E-9BD4-42F6-A06D-ED2D6F0BACB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E25F7-80A3-4DED-A8BC-45EFFF8DAF5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3A36AB-DEA4-46F6-9727-CCB1AE692A4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8F758-D963-4C43-894A-D62FB26F180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73DEF9-790E-4A40-8511-5A2D8D0B1B7F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D9F33-EB46-4FA8-AF63-A929FAC4A40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ED929E-22BD-469F-A3E6-7425BEF1512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61BB5D-67D3-4673-B33D-7707624E1D8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20D6B4-F16E-4629-A013-49E552304841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F6536-CFC2-4280-9F78-1543FEABA84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F90FE-E641-46A8-8A98-CA6C0F64B5E1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6306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226307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26308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226309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10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11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12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13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14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15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16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17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18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19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20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21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22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23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24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25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26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27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28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29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30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31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32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33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26334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226335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36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37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38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39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40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41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42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43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44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45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46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47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48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49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26350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226351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52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26353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226354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55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56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57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58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59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60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61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362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26363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64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65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66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67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68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69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370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26371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6372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26373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6374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26375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FC5E1A0-3E34-4371-A782-C41904BDE0A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22637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71" grpId="0"/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D26250-E2A0-4C0E-AA04-89D6AF4C5366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0980B-8097-4D2F-AFFA-906CFFC4635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52BC5-5A7F-46AF-9200-94DB7E08F21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4FF326-66F2-4EF6-B5BB-9A18943F902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49FCC-E38D-4100-8C93-02292F0D49B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5C7DB-147F-4766-9124-534E0A3499D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7A4C0-20CF-44BB-97E9-A91156C3DF0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A1259E-36C8-4754-928C-FF168ED6672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DF3CE-4411-44E4-B8B8-60B16D66DA51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350BC8-C150-4BAD-AD0E-F75178ADB1F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3BD55A-6C28-4C34-A559-95E63BACD11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3650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283651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3652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365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83654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83655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83656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906D49A-85D2-4F24-8B54-4047BAFE8A52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28365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3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3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3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36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2836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3657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626CE-39DE-4CBC-980F-77B160E5A3B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F023E1-C060-4CC8-B07F-EA0B9FBB663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5823F-BF6C-46FD-8C78-1196658DA9B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0E5A72-43F6-43DC-8C2A-DB3850E0AFCC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6D361-2EFD-4E72-B7D4-0A57FFAC257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77423-729E-42EA-AAC0-AA9BC126B35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7908F-4794-4000-8887-1EAA25177CED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5CB44C-F9AE-4E52-9DBC-62A476366946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D5000-465B-4D5B-82F0-D9D5CEA4C19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AE627-2317-4B26-A35C-54F60D9319B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FECB3-51D1-47B0-BA5E-65FBA365CC1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52776-A02B-46A8-A9B6-6964AE212501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4339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0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1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2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3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4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5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6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4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434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434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65F664A-39A4-4ECF-942E-02CEAF761084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14350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51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0" grpId="0"/>
      <p:bldP spid="14351" grpId="0" build="p">
        <p:tmplLst>
          <p:tmpl lvl="1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3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3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3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3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3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3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3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3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3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3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2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76803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04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05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06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07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08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09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10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11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12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13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14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15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16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17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6818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6819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76820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6821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09340995-AB1A-4245-A403-3FB515BE69AA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7682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8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6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6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6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68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68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68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18" grpId="0"/>
      <p:bldP spid="76822" grpId="0" build="p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8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682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8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682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8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682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8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682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8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68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890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5FBB3F-44C3-404B-95A6-94507D1F3F43}" type="slidenum">
              <a:rPr lang="ru-RU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811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38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91139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140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1141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91142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3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4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5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6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7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8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9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0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9115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115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115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9115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1155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64E56A7D-E3B5-4D0C-B3AA-12918838DE44}" type="slidenum">
              <a:rPr lang="ru-RU"/>
              <a:pPr/>
              <a:t>‹№›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1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1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91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91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911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51" grpId="0"/>
      <p:bldP spid="91152" grpId="0" build="p">
        <p:tmplLst>
          <p:tmpl lvl="1">
            <p:tnLst>
              <p:par>
                <p:cTn presetID="14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1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115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1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115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1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115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1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115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1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9115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578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52579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52580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2581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152582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52583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2584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52585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258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258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endParaRPr lang="ru-RU"/>
          </a:p>
        </p:txBody>
      </p:sp>
      <p:sp>
        <p:nvSpPr>
          <p:cNvPr id="15258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5258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F058EC88-B500-4D19-8BA2-5360DBE201FF}" type="slidenum">
              <a:rPr lang="ru-RU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15258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5" grpId="0"/>
    </p:bldLst>
  </p:timing>
  <p:hf sldNum="0"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606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216067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216068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069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070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071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072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073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074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075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076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077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078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079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080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6081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216082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083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084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085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086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087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088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089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090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091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092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093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094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095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096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097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098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099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00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01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02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03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04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05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06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07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08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09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10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11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12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13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14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15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16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17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18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19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20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21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22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23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24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25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26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27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28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29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30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31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32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33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34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35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36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37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38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39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40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41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42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43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44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45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146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47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48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49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50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51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52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53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54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55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56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57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58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59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60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61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62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63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64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65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66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67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68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69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70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71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72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73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74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75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76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77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78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79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80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81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82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83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84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85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86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87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88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89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90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91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92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93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94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95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96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97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98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199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200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201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202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203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204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205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206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207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208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209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210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211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212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6213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214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215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216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16217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6218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/>
          </a:p>
        </p:txBody>
      </p:sp>
      <p:sp>
        <p:nvSpPr>
          <p:cNvPr id="216219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16220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5811210-08B2-42A8-88A2-357A110A4CCC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216221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7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6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6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6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6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16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6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6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6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6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6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217" grpId="0"/>
      <p:bldP spid="216221" grpId="0" build="p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62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622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62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622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62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622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62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622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62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162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8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225283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25284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225285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286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287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288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289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290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291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292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293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294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295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296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297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298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299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00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01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02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03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04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05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06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07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08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09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25310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225311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12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13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14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15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16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17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18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19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20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21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22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23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24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25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25326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22532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2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25329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225330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31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32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33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34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35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36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37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38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25339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40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41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42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43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44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45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46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2534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5348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25349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25350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7EA747A-A0FB-4F95-B7F0-D8B607D04D99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225351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5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22534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7" grpId="0"/>
    </p:bld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262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28262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262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26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826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26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826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826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96F7DB0D-2C02-4305-9422-0D8722F5713A}" type="slidenum">
              <a:rPr lang="ru-RU"/>
              <a:pPr/>
              <a:t>‹№›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9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2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2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2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29" grpId="0"/>
      <p:bldP spid="28263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26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28263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26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28263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26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28263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26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28263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26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2826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&#1086;&#1088;&#1105;&#1083;%20-%20&#1073;&#1077;&#1088;&#1082;&#1091;&#1090;.jp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4" Type="http://schemas.openxmlformats.org/officeDocument/2006/relationships/hyperlink" Target="&#1060;&#1086;&#1090;&#1086;%20&#1082;%20&#1091;&#1088;&#1086;&#1082;&#1091;%202/&#1089;&#1085;&#1077;&#1078;&#1085;&#1099;&#1081;%20&#1073;&#1072;&#1088;&#1089;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60;&#1086;&#1090;&#1086;%20&#1082;%20&#1091;&#1088;&#1086;&#1082;&#1091;%202/zoo12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5" Type="http://schemas.openxmlformats.org/officeDocument/2006/relationships/hyperlink" Target="&#1060;&#1086;&#1090;&#1086;%20&#1082;%20&#1091;&#1088;&#1086;&#1082;&#1091;%202/&#1093;&#1086;&#1088;&#1100;%20-%20&#1087;&#1077;&#1088;&#1077;&#1074;&#1103;&#1079;&#1082;&#1072;.jpg" TargetMode="External"/><Relationship Id="rId4" Type="http://schemas.openxmlformats.org/officeDocument/2006/relationships/hyperlink" Target="&#1060;&#1086;&#1090;&#1086;%20&#1082;%20&#1091;&#1088;&#1086;&#1082;&#1091;%202/z0026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214282" y="0"/>
            <a:ext cx="8401080" cy="2868610"/>
          </a:xfrm>
        </p:spPr>
        <p:txBody>
          <a:bodyPr/>
          <a:lstStyle/>
          <a:p>
            <a:r>
              <a:rPr lang="ru-RU" sz="5400" dirty="0"/>
              <a:t>Горные экосистемы</a:t>
            </a:r>
          </a:p>
        </p:txBody>
      </p:sp>
      <p:pic>
        <p:nvPicPr>
          <p:cNvPr id="5" name="Picture 6" descr="Алта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285852" y="2428868"/>
            <a:ext cx="6503164" cy="3586174"/>
          </a:xfrm>
          <a:prstGeom prst="rect">
            <a:avLst/>
          </a:prstGeom>
          <a:noFill/>
          <a:ln w="31750">
            <a:solidFill>
              <a:srgbClr val="969696"/>
            </a:solidFill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Высокогорный пояс: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Tx/>
              <a:buNone/>
            </a:pPr>
            <a:r>
              <a:rPr lang="ru-RU" sz="3200" dirty="0"/>
              <a:t>- альпийские луга</a:t>
            </a:r>
            <a:r>
              <a:rPr lang="ru-RU" dirty="0"/>
              <a:t>;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-    горные тундры;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-    ледники.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23850" y="228600"/>
            <a:ext cx="8518525" cy="1471613"/>
          </a:xfrm>
        </p:spPr>
        <p:txBody>
          <a:bodyPr/>
          <a:lstStyle/>
          <a:p>
            <a:r>
              <a:rPr lang="ru-RU" sz="3200" dirty="0"/>
              <a:t>Альпийские луга – прекрасные</a:t>
            </a:r>
            <a:r>
              <a:rPr lang="ru-RU" sz="4000" dirty="0"/>
              <a:t>  </a:t>
            </a:r>
            <a:r>
              <a:rPr lang="ru-RU" sz="3200" dirty="0"/>
              <a:t>пастбища, где растёт мак</a:t>
            </a:r>
            <a:r>
              <a:rPr lang="ru-RU" sz="4000" dirty="0"/>
              <a:t>, </a:t>
            </a:r>
            <a:r>
              <a:rPr lang="ru-RU" sz="3200" dirty="0"/>
              <a:t>горечавка,</a:t>
            </a:r>
            <a:r>
              <a:rPr lang="ru-RU" sz="4000" dirty="0"/>
              <a:t> </a:t>
            </a:r>
            <a:r>
              <a:rPr lang="ru-RU" sz="3200" dirty="0"/>
              <a:t>камнеломка</a:t>
            </a:r>
            <a:r>
              <a:rPr lang="ru-RU" sz="4000" dirty="0"/>
              <a:t>, </a:t>
            </a:r>
            <a:r>
              <a:rPr lang="ru-RU" sz="3200" dirty="0"/>
              <a:t>осока.</a:t>
            </a:r>
          </a:p>
        </p:txBody>
      </p:sp>
      <p:pic>
        <p:nvPicPr>
          <p:cNvPr id="60422" name="Picture 6" descr="altai-1 (альп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1844675"/>
            <a:ext cx="8208962" cy="4752975"/>
          </a:xfrm>
          <a:noFill/>
          <a:ln w="31750">
            <a:solidFill>
              <a:srgbClr val="969696"/>
            </a:solidFill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Горные тундры</a:t>
            </a:r>
          </a:p>
        </p:txBody>
      </p:sp>
      <p:pic>
        <p:nvPicPr>
          <p:cNvPr id="58373" name="Picture 5" descr="Алтай2 (горная тундра)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9750" y="1700213"/>
            <a:ext cx="8208963" cy="4537075"/>
          </a:xfrm>
          <a:noFill/>
          <a:ln w="31750">
            <a:solidFill>
              <a:srgbClr val="969696"/>
            </a:solidFill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Животные и растения горных тундр.</a:t>
            </a:r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/>
              <a:t>Растения: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/>
          </a:p>
          <a:p>
            <a:pPr>
              <a:lnSpc>
                <a:spcPct val="90000"/>
              </a:lnSpc>
            </a:pPr>
            <a:r>
              <a:rPr lang="ru-RU" dirty="0"/>
              <a:t>мхи, лишайники;</a:t>
            </a:r>
          </a:p>
          <a:p>
            <a:pPr>
              <a:lnSpc>
                <a:spcPct val="90000"/>
              </a:lnSpc>
            </a:pPr>
            <a:r>
              <a:rPr lang="ru-RU" dirty="0"/>
              <a:t>карликовая берёза;</a:t>
            </a:r>
          </a:p>
          <a:p>
            <a:pPr>
              <a:lnSpc>
                <a:spcPct val="90000"/>
              </a:lnSpc>
            </a:pPr>
            <a:r>
              <a:rPr lang="ru-RU" dirty="0"/>
              <a:t>карликовая ива.</a:t>
            </a:r>
          </a:p>
        </p:txBody>
      </p:sp>
      <p:sp>
        <p:nvSpPr>
          <p:cNvPr id="10650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/>
              <a:t>Животные: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орёл – </a:t>
            </a:r>
            <a:r>
              <a:rPr lang="ru-RU" sz="2400" dirty="0">
                <a:hlinkClick r:id="rId3" action="ppaction://hlinkfile"/>
              </a:rPr>
              <a:t>беркут</a:t>
            </a:r>
            <a:r>
              <a:rPr lang="ru-RU" sz="2400" dirty="0"/>
              <a:t>;</a:t>
            </a:r>
          </a:p>
          <a:p>
            <a:pPr>
              <a:lnSpc>
                <a:spcPct val="90000"/>
              </a:lnSpc>
            </a:pPr>
            <a:r>
              <a:rPr lang="ru-RU" sz="2400" dirty="0" err="1"/>
              <a:t>красноклювая</a:t>
            </a:r>
            <a:r>
              <a:rPr lang="ru-RU" sz="2400" dirty="0"/>
              <a:t> галка;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горная индейка – улар;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марал;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архар(горный баран);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hlinkClick r:id="rId4" action="ppaction://hlinkfile"/>
              </a:rPr>
              <a:t>ирбис</a:t>
            </a:r>
            <a:r>
              <a:rPr lang="ru-RU" sz="2400" dirty="0"/>
              <a:t> (снежный барс);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белая куропатка.</a:t>
            </a:r>
          </a:p>
          <a:p>
            <a:pPr>
              <a:lnSpc>
                <a:spcPct val="90000"/>
              </a:lnSpc>
            </a:pPr>
            <a:endParaRPr lang="ru-RU" sz="24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Ледники</a:t>
            </a:r>
          </a:p>
        </p:txBody>
      </p:sp>
      <p:pic>
        <p:nvPicPr>
          <p:cNvPr id="94213" name="Picture 5" descr="Алтай (высокие горы)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188" y="1557338"/>
            <a:ext cx="7993062" cy="4895850"/>
          </a:xfrm>
          <a:noFill/>
          <a:ln w="31750">
            <a:solidFill>
              <a:srgbClr val="969696"/>
            </a:solidFill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74638"/>
            <a:ext cx="8291512" cy="5746750"/>
          </a:xfrm>
        </p:spPr>
        <p:txBody>
          <a:bodyPr/>
          <a:lstStyle/>
          <a:p>
            <a:r>
              <a:rPr lang="ru-RU" dirty="0"/>
              <a:t>В какой высотный пояс ты «поселишь» следующих животных?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701" name="Picture 5" descr="105-1024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4213" y="1341438"/>
            <a:ext cx="7802562" cy="5327650"/>
          </a:xfrm>
          <a:noFill/>
          <a:ln w="31750">
            <a:solidFill>
              <a:srgbClr val="969696"/>
            </a:solidFill>
          </a:ln>
        </p:spPr>
      </p:pic>
      <p:sp>
        <p:nvSpPr>
          <p:cNvPr id="157702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i="1" dirty="0"/>
              <a:t>Белка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Волк</a:t>
            </a:r>
          </a:p>
        </p:txBody>
      </p:sp>
      <p:pic>
        <p:nvPicPr>
          <p:cNvPr id="161798" name="Picture 6" descr="z001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4213" y="1268413"/>
            <a:ext cx="7920037" cy="5184775"/>
          </a:xfrm>
          <a:noFill/>
          <a:ln w="31750">
            <a:solidFill>
              <a:srgbClr val="969696"/>
            </a:solidFill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Лиса</a:t>
            </a:r>
          </a:p>
        </p:txBody>
      </p:sp>
      <p:pic>
        <p:nvPicPr>
          <p:cNvPr id="163846" name="Picture 6" descr="zoo1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1628775"/>
            <a:ext cx="8207375" cy="4813300"/>
          </a:xfrm>
          <a:noFill/>
          <a:ln w="31750">
            <a:solidFill>
              <a:srgbClr val="969696"/>
            </a:solidFill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Бурые медведи</a:t>
            </a:r>
          </a:p>
        </p:txBody>
      </p:sp>
      <p:pic>
        <p:nvPicPr>
          <p:cNvPr id="165894" name="Picture 6" descr="zoo1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1600200"/>
            <a:ext cx="8207375" cy="4852988"/>
          </a:xfrm>
          <a:noFill/>
          <a:ln w="31750">
            <a:solidFill>
              <a:srgbClr val="969696"/>
            </a:solidFill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314950"/>
          </a:xfrm>
        </p:spPr>
        <p:txBody>
          <a:bodyPr/>
          <a:lstStyle/>
          <a:p>
            <a:r>
              <a:rPr lang="ru-RU" sz="5400" dirty="0"/>
              <a:t>          Экосистема</a:t>
            </a:r>
            <a:r>
              <a:rPr lang="ru-RU" dirty="0"/>
              <a:t> - это</a:t>
            </a:r>
            <a:br>
              <a:rPr lang="ru-RU" dirty="0"/>
            </a:br>
            <a:r>
              <a:rPr lang="ru-RU" dirty="0"/>
              <a:t>совместно обитающие живые</a:t>
            </a:r>
            <a:r>
              <a:rPr lang="en-US" sz="5400" dirty="0"/>
              <a:t> </a:t>
            </a:r>
            <a:r>
              <a:rPr lang="ru-RU" dirty="0"/>
              <a:t>организмы и тот участок</a:t>
            </a:r>
            <a:r>
              <a:rPr lang="ru-RU" sz="5400" dirty="0"/>
              <a:t> </a:t>
            </a:r>
            <a:r>
              <a:rPr lang="ru-RU" dirty="0"/>
              <a:t>земли, на котором они</a:t>
            </a:r>
            <a:r>
              <a:rPr lang="ru-RU" sz="5400" dirty="0"/>
              <a:t> </a:t>
            </a:r>
            <a:r>
              <a:rPr lang="ru-RU" dirty="0"/>
              <a:t>чувствуют</a:t>
            </a:r>
            <a:r>
              <a:rPr lang="ru-RU" sz="5400" dirty="0"/>
              <a:t> </a:t>
            </a:r>
            <a:r>
              <a:rPr lang="ru-RU" dirty="0"/>
              <a:t>себя как дома.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Снежный барс (ирбис)</a:t>
            </a:r>
          </a:p>
        </p:txBody>
      </p:sp>
      <p:sp>
        <p:nvSpPr>
          <p:cNvPr id="293893" name="Rectangle 5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293894" name="Picture 6" descr="снежный бар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1484313"/>
            <a:ext cx="6264275" cy="4681537"/>
          </a:xfrm>
          <a:prstGeom prst="rect">
            <a:avLst/>
          </a:prstGeom>
          <a:noFill/>
          <a:ln w="31750">
            <a:solidFill>
              <a:srgbClr val="969696"/>
            </a:solidFill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Тушканчик</a:t>
            </a:r>
          </a:p>
        </p:txBody>
      </p:sp>
      <p:sp>
        <p:nvSpPr>
          <p:cNvPr id="17715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7158" name="Picture 6" descr="тушканчи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1557338"/>
            <a:ext cx="6985000" cy="4608512"/>
          </a:xfrm>
          <a:prstGeom prst="rect">
            <a:avLst/>
          </a:prstGeom>
          <a:noFill/>
          <a:ln w="31750">
            <a:solidFill>
              <a:srgbClr val="969696"/>
            </a:solidFill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8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229600" cy="1143000"/>
          </a:xfrm>
        </p:spPr>
        <p:txBody>
          <a:bodyPr/>
          <a:lstStyle/>
          <a:p>
            <a:r>
              <a:rPr lang="ru-RU" dirty="0"/>
              <a:t>Орёл - беркут</a:t>
            </a:r>
          </a:p>
        </p:txBody>
      </p:sp>
      <p:sp>
        <p:nvSpPr>
          <p:cNvPr id="231429" name="Rectangle 5"/>
          <p:cNvSpPr>
            <a:spLocks noGrp="1" noChangeArrowheads="1"/>
          </p:cNvSpPr>
          <p:nvPr>
            <p:ph idx="1"/>
          </p:nvPr>
        </p:nvSpPr>
        <p:spPr>
          <a:xfrm>
            <a:off x="1476375" y="1557338"/>
            <a:ext cx="5975350" cy="4568825"/>
          </a:xfrm>
        </p:spPr>
        <p:txBody>
          <a:bodyPr/>
          <a:lstStyle/>
          <a:p>
            <a:endParaRPr lang="ru-RU"/>
          </a:p>
        </p:txBody>
      </p:sp>
      <p:pic>
        <p:nvPicPr>
          <p:cNvPr id="231430" name="Picture 6" descr="орёл - берку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1628775"/>
            <a:ext cx="6337300" cy="4537075"/>
          </a:xfrm>
          <a:prstGeom prst="rect">
            <a:avLst/>
          </a:prstGeom>
          <a:noFill/>
          <a:ln w="31750">
            <a:solidFill>
              <a:srgbClr val="969696"/>
            </a:solidFill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Хорь - перевязка</a:t>
            </a:r>
          </a:p>
        </p:txBody>
      </p:sp>
      <p:sp>
        <p:nvSpPr>
          <p:cNvPr id="23450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4502" name="Picture 6" descr="хорь - перевяз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1628775"/>
            <a:ext cx="6985000" cy="4464050"/>
          </a:xfrm>
          <a:prstGeom prst="rect">
            <a:avLst/>
          </a:prstGeom>
          <a:noFill/>
          <a:ln w="31750">
            <a:solidFill>
              <a:srgbClr val="969696"/>
            </a:solidFill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4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620713"/>
            <a:ext cx="8218488" cy="5616575"/>
          </a:xfrm>
        </p:spPr>
        <p:txBody>
          <a:bodyPr/>
          <a:lstStyle/>
          <a:p>
            <a:r>
              <a:rPr lang="ru-RU" i="1" u="sng" dirty="0"/>
              <a:t>Красная книга</a:t>
            </a:r>
            <a:r>
              <a:rPr lang="ru-RU" dirty="0"/>
              <a:t> – это книга,</a:t>
            </a:r>
            <a:br>
              <a:rPr lang="ru-RU" dirty="0"/>
            </a:br>
            <a:r>
              <a:rPr lang="ru-RU" dirty="0"/>
              <a:t> в которую записывают все живые организмы, находящиеся на грани исчезновения и нуждающиеся в охране.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Алтайские горы</a:t>
            </a:r>
            <a:r>
              <a:rPr lang="en-US" sz="4000" dirty="0"/>
              <a:t> (</a:t>
            </a:r>
            <a:r>
              <a:rPr lang="ru-RU" sz="4000" dirty="0"/>
              <a:t>самая высокая вершина – гора Белуха, 4506 м)</a:t>
            </a:r>
          </a:p>
        </p:txBody>
      </p:sp>
      <p:pic>
        <p:nvPicPr>
          <p:cNvPr id="54278" name="Picture 6" descr="Алтай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1557338"/>
            <a:ext cx="8207375" cy="4525962"/>
          </a:xfrm>
          <a:noFill/>
          <a:ln w="31750">
            <a:solidFill>
              <a:srgbClr val="969696"/>
            </a:solidFill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4" name="AutoShape 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075613" cy="4954587"/>
          </a:xfrm>
        </p:spPr>
        <p:txBody>
          <a:bodyPr/>
          <a:lstStyle/>
          <a:p>
            <a:r>
              <a:rPr lang="ru-RU" dirty="0"/>
              <a:t>Высотные пояса – </a:t>
            </a:r>
            <a:br>
              <a:rPr lang="ru-RU" dirty="0"/>
            </a:br>
            <a:r>
              <a:rPr lang="ru-RU" dirty="0"/>
              <a:t>экосистемы, сменяющие друг друга при подъёме в горы.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Высотные пояса</a:t>
            </a:r>
          </a:p>
        </p:txBody>
      </p:sp>
      <p:sp>
        <p:nvSpPr>
          <p:cNvPr id="37893" name="Rectangle 5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7667625" y="6092825"/>
            <a:ext cx="73025" cy="73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7896" name="Picture 8" descr="Белуха (поясность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557338"/>
            <a:ext cx="8496300" cy="4679950"/>
          </a:xfrm>
          <a:prstGeom prst="rect">
            <a:avLst/>
          </a:prstGeom>
          <a:noFill/>
          <a:ln w="31750">
            <a:solidFill>
              <a:srgbClr val="969696"/>
            </a:solidFill>
            <a:miter lim="800000"/>
            <a:headEnd/>
            <a:tailEnd/>
          </a:ln>
        </p:spPr>
      </p:pic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6804025" y="5516563"/>
            <a:ext cx="1801813" cy="5540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/>
              <a:t>Горный лес</a:t>
            </a:r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5580063" y="2276475"/>
            <a:ext cx="1223962" cy="627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/>
              <a:t>Ледники</a:t>
            </a:r>
          </a:p>
        </p:txBody>
      </p:sp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468313" y="1989138"/>
            <a:ext cx="1150937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/>
              <a:t>Горная </a:t>
            </a:r>
          </a:p>
          <a:p>
            <a:pPr algn="ctr"/>
            <a:r>
              <a:rPr lang="ru-RU" sz="2400"/>
              <a:t>тундра</a:t>
            </a: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2268538" y="4437063"/>
            <a:ext cx="914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000"/>
              <a:t>?</a:t>
            </a:r>
            <a:endParaRPr lang="ru-RU" sz="600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7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7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7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7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789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789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379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7" grpId="0" animBg="1"/>
      <p:bldP spid="37899" grpId="0" animBg="1"/>
      <p:bldP spid="379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Горные степи</a:t>
            </a:r>
          </a:p>
        </p:txBody>
      </p:sp>
      <p:pic>
        <p:nvPicPr>
          <p:cNvPr id="39942" name="Picture 6" descr="Алтай 1 (горная степь)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9750" y="1700213"/>
            <a:ext cx="8208963" cy="4648200"/>
          </a:xfrm>
          <a:noFill/>
          <a:ln w="31750">
            <a:solidFill>
              <a:srgbClr val="969696"/>
            </a:solidFill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Животные и растения горных степей.</a:t>
            </a:r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u="sng" dirty="0"/>
              <a:t>Растения:</a:t>
            </a:r>
          </a:p>
          <a:p>
            <a:pPr>
              <a:lnSpc>
                <a:spcPct val="90000"/>
              </a:lnSpc>
            </a:pPr>
            <a:r>
              <a:rPr lang="ru-RU" dirty="0"/>
              <a:t>ветреница;</a:t>
            </a:r>
          </a:p>
          <a:p>
            <a:pPr>
              <a:lnSpc>
                <a:spcPct val="90000"/>
              </a:lnSpc>
            </a:pPr>
            <a:r>
              <a:rPr lang="ru-RU" dirty="0"/>
              <a:t>герань;</a:t>
            </a:r>
          </a:p>
          <a:p>
            <a:pPr>
              <a:lnSpc>
                <a:spcPct val="90000"/>
              </a:lnSpc>
            </a:pPr>
            <a:r>
              <a:rPr lang="ru-RU" dirty="0"/>
              <a:t>ковыль;</a:t>
            </a:r>
          </a:p>
          <a:p>
            <a:pPr>
              <a:lnSpc>
                <a:spcPct val="90000"/>
              </a:lnSpc>
            </a:pPr>
            <a:r>
              <a:rPr lang="ru-RU" dirty="0"/>
              <a:t>типчак;</a:t>
            </a:r>
          </a:p>
          <a:p>
            <a:pPr>
              <a:lnSpc>
                <a:spcPct val="90000"/>
              </a:lnSpc>
            </a:pPr>
            <a:r>
              <a:rPr lang="ru-RU" i="1" dirty="0"/>
              <a:t>жимолость;</a:t>
            </a:r>
          </a:p>
          <a:p>
            <a:pPr>
              <a:lnSpc>
                <a:spcPct val="90000"/>
              </a:lnSpc>
            </a:pPr>
            <a:r>
              <a:rPr lang="ru-RU" i="1" dirty="0"/>
              <a:t>шиповник;</a:t>
            </a:r>
          </a:p>
          <a:p>
            <a:pPr>
              <a:lnSpc>
                <a:spcPct val="90000"/>
              </a:lnSpc>
            </a:pPr>
            <a:r>
              <a:rPr lang="ru-RU" i="1" dirty="0"/>
              <a:t>бобовник;</a:t>
            </a:r>
          </a:p>
          <a:p>
            <a:pPr>
              <a:lnSpc>
                <a:spcPct val="90000"/>
              </a:lnSpc>
            </a:pPr>
            <a:r>
              <a:rPr lang="ru-RU" i="1" dirty="0"/>
              <a:t>таволга</a:t>
            </a:r>
            <a:r>
              <a:rPr lang="ru-RU" dirty="0"/>
              <a:t>.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557338"/>
            <a:ext cx="4038600" cy="45307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u="sng" dirty="0"/>
              <a:t>Животные:</a:t>
            </a:r>
          </a:p>
          <a:p>
            <a:pPr>
              <a:lnSpc>
                <a:spcPct val="90000"/>
              </a:lnSpc>
            </a:pPr>
            <a:r>
              <a:rPr lang="ru-RU" dirty="0">
                <a:hlinkClick r:id="rId3" action="ppaction://hlinkfile"/>
              </a:rPr>
              <a:t>лиса</a:t>
            </a:r>
            <a:r>
              <a:rPr lang="ru-RU" dirty="0"/>
              <a:t>;</a:t>
            </a:r>
          </a:p>
          <a:p>
            <a:pPr>
              <a:lnSpc>
                <a:spcPct val="90000"/>
              </a:lnSpc>
            </a:pPr>
            <a:r>
              <a:rPr lang="ru-RU" dirty="0">
                <a:hlinkClick r:id="rId4" action="ppaction://hlinkfile"/>
              </a:rPr>
              <a:t>волк</a:t>
            </a:r>
            <a:r>
              <a:rPr lang="ru-RU" dirty="0"/>
              <a:t>;</a:t>
            </a:r>
          </a:p>
          <a:p>
            <a:pPr>
              <a:lnSpc>
                <a:spcPct val="90000"/>
              </a:lnSpc>
            </a:pPr>
            <a:r>
              <a:rPr lang="ru-RU" dirty="0"/>
              <a:t>горностай;</a:t>
            </a:r>
          </a:p>
          <a:p>
            <a:pPr>
              <a:lnSpc>
                <a:spcPct val="90000"/>
              </a:lnSpc>
            </a:pPr>
            <a:r>
              <a:rPr lang="ru-RU" dirty="0"/>
              <a:t>степной </a:t>
            </a:r>
            <a:r>
              <a:rPr lang="ru-RU" dirty="0">
                <a:hlinkClick r:id="rId5" action="ppaction://hlinkfile"/>
              </a:rPr>
              <a:t>хорь</a:t>
            </a:r>
            <a:r>
              <a:rPr lang="ru-RU" dirty="0"/>
              <a:t>;</a:t>
            </a:r>
          </a:p>
          <a:p>
            <a:pPr>
              <a:lnSpc>
                <a:spcPct val="90000"/>
              </a:lnSpc>
            </a:pPr>
            <a:r>
              <a:rPr lang="ru-RU" dirty="0"/>
              <a:t>тушканчик;</a:t>
            </a:r>
          </a:p>
          <a:p>
            <a:pPr>
              <a:lnSpc>
                <a:spcPct val="90000"/>
              </a:lnSpc>
            </a:pPr>
            <a:r>
              <a:rPr lang="ru-RU" dirty="0"/>
              <a:t>мышь – пищуха;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/>
          </a:p>
          <a:p>
            <a:pPr>
              <a:lnSpc>
                <a:spcPct val="90000"/>
              </a:lnSpc>
            </a:pPr>
            <a:r>
              <a:rPr lang="ru-RU" i="1" dirty="0"/>
              <a:t>пустельга.</a:t>
            </a:r>
          </a:p>
          <a:p>
            <a:pPr>
              <a:lnSpc>
                <a:spcPct val="90000"/>
              </a:lnSpc>
            </a:pPr>
            <a:endParaRPr lang="ru-RU" i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Горные леса</a:t>
            </a:r>
          </a:p>
        </p:txBody>
      </p:sp>
      <p:pic>
        <p:nvPicPr>
          <p:cNvPr id="56326" name="Picture 6" descr="Алтай3 (горные леса)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1989138"/>
            <a:ext cx="8280400" cy="4464050"/>
          </a:xfrm>
          <a:noFill/>
          <a:ln w="31750">
            <a:solidFill>
              <a:srgbClr val="969696"/>
            </a:solidFill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Животные и растения горного леса.</a:t>
            </a:r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u="sng" dirty="0"/>
              <a:t>Звери:</a:t>
            </a:r>
          </a:p>
          <a:p>
            <a:r>
              <a:rPr lang="ru-RU" dirty="0"/>
              <a:t>белка;</a:t>
            </a:r>
          </a:p>
          <a:p>
            <a:r>
              <a:rPr lang="ru-RU" dirty="0"/>
              <a:t>горностай;</a:t>
            </a:r>
          </a:p>
          <a:p>
            <a:r>
              <a:rPr lang="ru-RU" dirty="0"/>
              <a:t>бурый медведь;</a:t>
            </a:r>
          </a:p>
          <a:p>
            <a:pPr>
              <a:buFont typeface="Wingdings" pitchFamily="2" charset="2"/>
              <a:buNone/>
            </a:pPr>
            <a:r>
              <a:rPr lang="ru-RU" b="1" u="sng" dirty="0"/>
              <a:t>Птицы:</a:t>
            </a:r>
          </a:p>
          <a:p>
            <a:r>
              <a:rPr lang="ru-RU" dirty="0"/>
              <a:t>кедровка;</a:t>
            </a:r>
          </a:p>
          <a:p>
            <a:r>
              <a:rPr lang="ru-RU" dirty="0"/>
              <a:t>сойка;</a:t>
            </a:r>
          </a:p>
          <a:p>
            <a:r>
              <a:rPr lang="ru-RU" dirty="0"/>
              <a:t>клёст.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u="sng" dirty="0"/>
              <a:t>Растения:</a:t>
            </a:r>
          </a:p>
          <a:p>
            <a:r>
              <a:rPr lang="ru-RU" dirty="0"/>
              <a:t>кедр;</a:t>
            </a:r>
          </a:p>
          <a:p>
            <a:r>
              <a:rPr lang="ru-RU" dirty="0"/>
              <a:t>лиственница;</a:t>
            </a:r>
          </a:p>
          <a:p>
            <a:r>
              <a:rPr lang="ru-RU" dirty="0"/>
              <a:t>маральник (багульник).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Граница">
  <a:themeElements>
    <a:clrScheme name="Граница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Сетка с тенью">
  <a:themeElements>
    <a:clrScheme name="Сетка с тенью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Сетка с тень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245</TotalTime>
  <Words>486</Words>
  <Application>Microsoft Office PowerPoint</Application>
  <PresentationFormat>Екран (4:3)</PresentationFormat>
  <Paragraphs>193</Paragraphs>
  <Slides>24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слайдів</vt:lpstr>
      </vt:variant>
      <vt:variant>
        <vt:i4>24</vt:i4>
      </vt:variant>
    </vt:vector>
  </HeadingPairs>
  <TitlesOfParts>
    <vt:vector size="32" baseType="lpstr">
      <vt:lpstr>Трава</vt:lpstr>
      <vt:lpstr>Склон</vt:lpstr>
      <vt:lpstr>Оформление по умолчанию</vt:lpstr>
      <vt:lpstr>Сумерки</vt:lpstr>
      <vt:lpstr>Капсулы</vt:lpstr>
      <vt:lpstr>Граница</vt:lpstr>
      <vt:lpstr>Сетка с тенью</vt:lpstr>
      <vt:lpstr>Разрез</vt:lpstr>
      <vt:lpstr>Горные экосистемы</vt:lpstr>
      <vt:lpstr>          Экосистема - это совместно обитающие живые организмы и тот участок земли, на котором они чувствуют себя как дома.</vt:lpstr>
      <vt:lpstr>Алтайские горы (самая высокая вершина – гора Белуха, 4506 м)</vt:lpstr>
      <vt:lpstr>Высотные пояса –  экосистемы, сменяющие друг друга при подъёме в горы.</vt:lpstr>
      <vt:lpstr>Высотные пояса</vt:lpstr>
      <vt:lpstr>Горные степи</vt:lpstr>
      <vt:lpstr>Животные и растения горных степей.</vt:lpstr>
      <vt:lpstr>Горные леса</vt:lpstr>
      <vt:lpstr>Животные и растения горного леса.</vt:lpstr>
      <vt:lpstr>Высокогорный пояс:</vt:lpstr>
      <vt:lpstr>Альпийские луга – прекрасные  пастбища, где растёт мак, горечавка, камнеломка, осока.</vt:lpstr>
      <vt:lpstr>Горные тундры</vt:lpstr>
      <vt:lpstr>Животные и растения горных тундр.</vt:lpstr>
      <vt:lpstr>Ледники</vt:lpstr>
      <vt:lpstr>В какой высотный пояс ты «поселишь» следующих животных?</vt:lpstr>
      <vt:lpstr>Белка</vt:lpstr>
      <vt:lpstr>Волк</vt:lpstr>
      <vt:lpstr>Лиса</vt:lpstr>
      <vt:lpstr>Бурые медведи</vt:lpstr>
      <vt:lpstr>Снежный барс (ирбис)</vt:lpstr>
      <vt:lpstr>Тушканчик</vt:lpstr>
      <vt:lpstr>Орёл - беркут</vt:lpstr>
      <vt:lpstr>Хорь - перевязка</vt:lpstr>
      <vt:lpstr>Красная книга – это книга,  в которую записывают все живые организмы, находящиеся на грани исчезновения и нуждающиеся в охране.</vt:lpstr>
    </vt:vector>
  </TitlesOfParts>
  <Company>Kraftway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Горные экосистемы</dc:title>
  <dc:creator>stud</dc:creator>
  <cp:lastModifiedBy>LEGION</cp:lastModifiedBy>
  <cp:revision>25</cp:revision>
  <dcterms:created xsi:type="dcterms:W3CDTF">2004-04-15T09:47:11Z</dcterms:created>
  <dcterms:modified xsi:type="dcterms:W3CDTF">2015-01-05T08:27:11Z</dcterms:modified>
</cp:coreProperties>
</file>