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4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50508" autoAdjust="0"/>
  </p:normalViewPr>
  <p:slideViewPr>
    <p:cSldViewPr>
      <p:cViewPr>
        <p:scale>
          <a:sx n="119" d="100"/>
          <a:sy n="119" d="100"/>
        </p:scale>
        <p:origin x="-288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8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F5318-5730-419F-B56F-BCED48EFD414}" type="datetimeFigureOut">
              <a:rPr lang="uk-UA" smtClean="0"/>
              <a:t>05.01.2015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40643-4312-47E4-97E2-4B759674D76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440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/>
            </a:r>
            <a:br>
              <a:rPr lang="ru-RU" sz="1200" dirty="0" smtClean="0">
                <a:solidFill>
                  <a:srgbClr val="FFFF00"/>
                </a:solidFill>
              </a:rPr>
            </a:br>
            <a:r>
              <a:rPr lang="ru-RU" sz="1200" dirty="0" smtClean="0">
                <a:solidFill>
                  <a:srgbClr val="FFFF00"/>
                </a:solidFill>
              </a:rPr>
              <a:t/>
            </a:r>
            <a:br>
              <a:rPr lang="ru-RU" sz="1200" dirty="0" smtClean="0">
                <a:solidFill>
                  <a:srgbClr val="FFFF00"/>
                </a:solidFill>
              </a:rPr>
            </a:br>
            <a:r>
              <a:rPr lang="ru-RU" sz="1200" dirty="0" smtClean="0">
                <a:solidFill>
                  <a:srgbClr val="FFFF00"/>
                </a:solidFill>
              </a:rPr>
              <a:t/>
            </a:r>
            <a:br>
              <a:rPr lang="ru-RU" sz="1200" dirty="0" smtClean="0">
                <a:solidFill>
                  <a:srgbClr val="FFFF00"/>
                </a:solidFill>
              </a:rPr>
            </a:br>
            <a:r>
              <a:rPr lang="ru-RU" sz="1200" dirty="0" smtClean="0">
                <a:solidFill>
                  <a:srgbClr val="FFFF00"/>
                </a:solidFill>
              </a:rPr>
              <a:t>Безработица в России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5217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dirty="0" smtClean="0"/>
              <a:t>Самый высокий уровень безработицы отмечается в возрастной группе 15-19 лет (29,1%). В среднем среди молодежи в возрасте 15-24 года уровень безработицы в сентябре 2009г. составил 17,6% (в августе 2009г. - 18,5%), в том числе среди городского населения - 17,2%, среди сельского населения - 18,5%. Коэффициент превышения уровня безработицы среди молодежи в среднем по возрастной группе 15-24 года по сравнению с уровнем безработицы взрослого населения в возрасте 30-49 лет составляет 2,9 раза, в том числе среди городского населения - 3,4 раза, сельского населения - 2,1 раза.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1154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Накануне саммита "двадцатки" в Сеуле, который проходил 11-12 ноября 2010 года, МОТ выпустила специальный отчет "О занятости в 2010 году". В материалах говорилось, что странам G-20 для поддержания нынешнего уровня занятости необходимо ежегодно открывать по 21 млн новых рабочих мест. В развивающихся экономиках (МОТ к такими странам относит Индонезию, Россию, Турцию, ЮАР, Мексику) за первое полугодие 2010 года число безработных составило 32,4 млн человек.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9446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Ожидается снижение безработицы в 2011 году. "Большая часть наших деловых партнеров ожидает значительного роста бизнеса в наступающем 2011 году. Прогнозы колеблются от 5- до 40-процентного роста по сравнению с уровнем текущего года. Мы ожидаем дальнейшего увеличения рекрутинговой активности в Москве и регионах России", - отмечает генеральный директор рекрутинговой компании </a:t>
            </a:r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Antal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Russia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Михаэль </a:t>
            </a:r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Гермерсхаузен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Некоторые эксперты указывают, что определенную роль в восстановлении рынка труда сыграет и господдержка. Так, замглавы </a:t>
            </a:r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Максим </a:t>
            </a:r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Топилин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сентябре сообщал, что министерство продолжит "как минимум" на год программу дополнительных мер по стабилизации рынка труда. Всего на них запланировано выделить 27 млрд рублей, в том числе 3-5 млрд рублей будет направлено на Северный Кавказ.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0710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1200" dirty="0" smtClean="0"/>
              <a:t>В то же время, по мнению директора Института социальной политики и социально-экономических программ ГУ-ВШЭ Сергея Смирнова, на рынок труда в 2011 году может повлиять и еще один фактор - ужесточение миграционной политики.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1200" dirty="0" smtClean="0"/>
              <a:t>Напомним, что согласно распоряжению правительства, квота на привлечение мигрантов в 2011 году составит 1 млн 745 тысяч 584 человека. Опрошенные BFM.ru эксперты подчеркивали, что реальная потребность российской экономики в рабочих-иностранцах гораздо выше.</a:t>
            </a:r>
            <a:endParaRPr lang="ru-RU" sz="1200" dirty="0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41868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1200" smtClean="0"/>
              <a:t>Спасибо за внимание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5847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109538" indent="0" algn="ctr">
              <a:buFont typeface="Wingdings 2" pitchFamily="18" charset="2"/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Безработица – это превышение предложения труда над спросом на труд. Взаимодействие спроса на труд с его предложением определяет уровень занятости.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2622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8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Безработный – это человек, который хочет и может, но не имеет рабочего места, при этом занимается активным поиском работы и готов приступить к ее выполнению. По российскому законодательству безработными признаются трудоспособные граждане, которые не имеют работы и заработка, зарегистрированы в органах службы занятости в целях поиска подходящей работы и готовы приступить к ней.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656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безработицы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Циклическая</a:t>
            </a:r>
            <a:r>
              <a:rPr lang="ru-RU" baseline="30000" dirty="0" smtClean="0"/>
              <a:t>  -</a:t>
            </a:r>
            <a:r>
              <a:rPr lang="ru-RU" dirty="0" smtClean="0"/>
              <a:t> это безработица, связанная с невозможностью найти работу по любой специальности в связи с общим низким совокупным спросом на труд. Именно она вызывается кризисными спадами производства.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Сезонная -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вызывается сезонным характером некоторых работ.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Институциональная</a:t>
            </a:r>
            <a:r>
              <a:rPr lang="ru-RU" dirty="0" smtClean="0"/>
              <a:t> - возникает в результате недостаточно эффективной организации рынка труда. Она названа так потому, что порождается действиями тех или иных общественных институтов. К примеру, государством, когда оно выплачивает щедрые социальные пособия, побуждая часть людей жить не работая.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7260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r>
              <a:rPr lang="ru-RU" sz="1200" u="sng" dirty="0" smtClean="0">
                <a:solidFill>
                  <a:srgbClr val="7030A0"/>
                </a:solidFill>
              </a:rPr>
              <a:t>Технологическая</a:t>
            </a:r>
            <a:r>
              <a:rPr lang="ru-RU" sz="1200" dirty="0" smtClean="0"/>
              <a:t> - связанная с внедрением малолюдной и безлюдной технологии, основанной на электронной технике, то есть машина заменяет человека полностью, тем самым, выталкивая его с производства. </a:t>
            </a:r>
          </a:p>
          <a:p>
            <a:r>
              <a:rPr lang="ru-RU" sz="1200" u="sng" dirty="0" smtClean="0">
                <a:solidFill>
                  <a:srgbClr val="7030A0"/>
                </a:solidFill>
              </a:rPr>
              <a:t>Структурная</a:t>
            </a:r>
            <a:r>
              <a:rPr lang="ru-RU" sz="1200" dirty="0" smtClean="0"/>
              <a:t> – результат несовпадения спроса на труд и предложения его в различных фирмах, отраслях, по разным профессиям. Подобное несовпадение может возникнуть из-за того, что спрос на один вид работников растет, а на другой, наоборот, сокращается, а предложение немедленно приспосабливается к таким изменениям. </a:t>
            </a:r>
          </a:p>
          <a:p>
            <a:r>
              <a:rPr lang="ru-RU" sz="1200" u="sng" dirty="0" smtClean="0">
                <a:solidFill>
                  <a:srgbClr val="7030A0"/>
                </a:solidFill>
              </a:rPr>
              <a:t>Фрикционная</a:t>
            </a:r>
            <a:r>
              <a:rPr lang="ru-RU" sz="1200" dirty="0" smtClean="0"/>
              <a:t> - отражает текучесть кадров, связанная с временными затруднениями в трудоустройстве – ожиданием работы людьми, которые стремятся сменить место работы, профессию, квалификацию или место жительства, а так же связанная с выходом из декретного отпуска, переходом с низкооплачиваемой работы на более высокооплачиваемую или интересную.</a:t>
            </a:r>
            <a:endParaRPr lang="ru-RU" sz="1200" dirty="0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6489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8401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dirty="0" smtClean="0"/>
              <a:t>Безработица по полу и месту проживания. Среди безработных по </a:t>
            </a:r>
            <a:r>
              <a:rPr lang="ru-RU" sz="1200" dirty="0" err="1" smtClean="0"/>
              <a:t>мето-дологии</a:t>
            </a:r>
            <a:r>
              <a:rPr lang="ru-RU" sz="1200" dirty="0" smtClean="0"/>
              <a:t> МОТ доля женщин за анализируемый период (сентябрь 2009г.) </a:t>
            </a:r>
            <a:r>
              <a:rPr lang="ru-RU" sz="1200" dirty="0" err="1" smtClean="0"/>
              <a:t>соста</a:t>
            </a:r>
            <a:r>
              <a:rPr lang="ru-RU" sz="1200" dirty="0" smtClean="0"/>
              <a:t>-вила 45,7%, доля городских жителей среди безработных составила 66,4%. Без-</a:t>
            </a:r>
            <a:r>
              <a:rPr lang="ru-RU" sz="1200" dirty="0" err="1" smtClean="0"/>
              <a:t>работица</a:t>
            </a:r>
            <a:r>
              <a:rPr lang="ru-RU" sz="1200" dirty="0" smtClean="0"/>
              <a:t> городского и сельского населения характеризуется превышением уро-</a:t>
            </a:r>
            <a:r>
              <a:rPr lang="ru-RU" sz="1200" dirty="0" err="1" smtClean="0"/>
              <a:t>вня</a:t>
            </a:r>
            <a:r>
              <a:rPr lang="ru-RU" sz="1200" dirty="0" smtClean="0"/>
              <a:t> безработицы среди сельских жителей по сравнению с уровнем безработицы среди городских жителей. В сентябре 2009г. это превышение составляло 1,5 р.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9611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Возрастной состав безработных. Средний возраст безработных в сентябре 2009г. составил 34,8 года, в том числе безработных мужчин - 35,3 года, безработных женщин - 34,3 года. Молодежь до 25 лет составляет среди безработных 29,1%, в том числе в возрасте 15-19 лет - 6,7%, 20-24 года - 22,4%.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3521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Уровень безработицы среди молодежи в возрасте 20-24 года в августе-сентябре 2009г. вырос по сравнению с аналогичным периодом 2008г. на 5-6 процентных пунктов и составил в сентябре 15,7%. Следует отметить, что на возрастную группу населения 20-24 года приходится основная часть выпускников учреждений профессионального образования, выходящих на рынок труда.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0643-4312-47E4-97E2-4B759674D766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9906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6B986-5D46-4C01-9870-09D7E929B7DF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1FC4-FF49-42AB-BF1E-324FCCD77D0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67222-6999-4E82-9C71-D7CF81F51E07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AEB62-5ECD-4A12-9B07-5D519464BB3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06E85-5C4D-4D00-82F8-A58B07B8AB8C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ADD81-9CA3-42E6-87C2-B29800D7028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463D0-EED6-43E6-B40F-B521C85FC3F2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14391-7012-4A2F-9C28-156AB0953FE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0A9FE-29C9-478B-9B47-9E0056F94519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727AC-C55A-4E81-A78C-E847EE5CA11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562C-7752-47A3-858F-570F34EC5FC2}" type="datetime1">
              <a:rPr lang="ru-RU" smtClean="0"/>
              <a:t>05.01.2015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9D94E-9843-422F-A736-CFDD04CAB4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71F89-EED6-495A-B232-F47D86FA8BFE}" type="datetime1">
              <a:rPr lang="ru-RU" smtClean="0"/>
              <a:t>05.01.2015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E0EE1-75D3-4A95-8EAC-E4811D226BC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07024-8BD8-41F9-845E-7247CD3AD81A}" type="datetime1">
              <a:rPr lang="ru-RU" smtClean="0"/>
              <a:t>05.01.2015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AE5DE-D578-495A-90E7-8D2F93BDC23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FFEEF-0A31-4CAB-88BC-DAC303B27C54}" type="datetime1">
              <a:rPr lang="ru-RU" smtClean="0"/>
              <a:t>05.01.2015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DF07D-5BCB-46C7-A724-56A4B4172E8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B10B-B29A-4940-B974-9207DE9C56E8}" type="datetime1">
              <a:rPr lang="ru-RU" smtClean="0"/>
              <a:t>05.01.2015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69BC-BBC6-4999-9E06-EE09B5236D6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4F080-074F-4F7B-A797-C76A9B45CF33}" type="datetime1">
              <a:rPr lang="ru-RU" smtClean="0"/>
              <a:t>05.01.2015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38B4C-E5BA-4F90-A4BF-E6B6EC057A4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C411D8-733F-4819-AC0C-4BD459EDB92F}" type="datetime1">
              <a:rPr lang="ru-RU" smtClean="0"/>
              <a:t>05.01.2015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1FE5CA-B17F-499D-886F-608A1238941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3999" r:id="rId2"/>
    <p:sldLayoutId id="2147484008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9" r:id="rId9"/>
    <p:sldLayoutId id="2147484005" r:id="rId10"/>
    <p:sldLayoutId id="2147484006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job.ukr.net/vacancy/kw-%D1%81%D0%B5%D0%BA%D1%80%D0%B5%D1%82%D0%B0%D1%80%D1%8C" TargetMode="External"/><Relationship Id="rId13" Type="http://schemas.openxmlformats.org/officeDocument/2006/relationships/hyperlink" Target="http://job.ukr.net/vacancy/kw-%D0%BB%D0%BE%D0%B3%D0%B8%D1%81%D1%82" TargetMode="External"/><Relationship Id="rId18" Type="http://schemas.openxmlformats.org/officeDocument/2006/relationships/hyperlink" Target="http://job.ukr.net/vacancy/kw-%D0%B4%D0%B8%D0%B7%D0%B0%D0%B9%D0%BD%D0%B5%D1%80" TargetMode="External"/><Relationship Id="rId3" Type="http://schemas.openxmlformats.org/officeDocument/2006/relationships/hyperlink" Target="http://job.ukr.net/vacancy/lawyer-jobs/kiev" TargetMode="External"/><Relationship Id="rId7" Type="http://schemas.openxmlformats.org/officeDocument/2006/relationships/hyperlink" Target="http://job.ukr.net/vacancy/radio-tv-jobs/kiev" TargetMode="External"/><Relationship Id="rId12" Type="http://schemas.openxmlformats.org/officeDocument/2006/relationships/hyperlink" Target="http://job.ukr.net/vacancy/show-jobs/kiev" TargetMode="External"/><Relationship Id="rId17" Type="http://schemas.openxmlformats.org/officeDocument/2006/relationships/hyperlink" Target="http://job.ukr.net/vacancy/construction-jobs/kiev" TargetMode="External"/><Relationship Id="rId2" Type="http://schemas.openxmlformats.org/officeDocument/2006/relationships/hyperlink" Target="http://job.ukr.net/vacancy/hotel-business-jobs/kiev" TargetMode="External"/><Relationship Id="rId16" Type="http://schemas.openxmlformats.org/officeDocument/2006/relationships/hyperlink" Target="http://job.ukr.net/vacancy/kw-%D0%BE%D1%85%D1%80%D0%B0%D0%BD%D0%BD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ob.ukr.net/vacancy/kw-%D0%BF%D0%B5%D1%80%D0%B5%D0%B2%D0%BE%D0%B4%D1%87%D0%B8%D0%BA" TargetMode="External"/><Relationship Id="rId11" Type="http://schemas.openxmlformats.org/officeDocument/2006/relationships/hyperlink" Target="http://job.ukr.net/vacancy/kw-hr-%D0%BC%D0%B5%D0%BD%D0%B5%D0%B4%D0%B6%D0%B5%D1%80" TargetMode="External"/><Relationship Id="rId5" Type="http://schemas.openxmlformats.org/officeDocument/2006/relationships/hyperlink" Target="http://job.ukr.net/vacancy/kw-%D0%B0%D1%83%D0%B4%D0%B8%D1%82%D0%BE%D1%80" TargetMode="External"/><Relationship Id="rId15" Type="http://schemas.openxmlformats.org/officeDocument/2006/relationships/hyperlink" Target="http://job.ukr.net/vacancy/chief-jobs/kiev" TargetMode="External"/><Relationship Id="rId10" Type="http://schemas.openxmlformats.org/officeDocument/2006/relationships/hyperlink" Target="http://job.ukr.net/vacancy/publishing-jobs/kiev" TargetMode="External"/><Relationship Id="rId19" Type="http://schemas.openxmlformats.org/officeDocument/2006/relationships/hyperlink" Target="http://job.ukr.net/vacancy/design-polygraphy-jobs/kiev" TargetMode="External"/><Relationship Id="rId4" Type="http://schemas.openxmlformats.org/officeDocument/2006/relationships/hyperlink" Target="http://job.ukr.net/vacancy/accountant-jobs/kiev" TargetMode="External"/><Relationship Id="rId9" Type="http://schemas.openxmlformats.org/officeDocument/2006/relationships/hyperlink" Target="http://job.ukr.net/vacancy/secretary-jobs/kiev" TargetMode="External"/><Relationship Id="rId14" Type="http://schemas.openxmlformats.org/officeDocument/2006/relationships/hyperlink" Target="http://job.ukr.net/vacancy/kw-%D0%B2%D0%BE%D0%B4%D0%B8%D1%82%D0%B5%D0%BB%D1%8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640960" cy="180364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>
                <a:solidFill>
                  <a:srgbClr val="FFFF00"/>
                </a:solidFill>
              </a:rPr>
              <a:t/>
            </a:r>
            <a:br>
              <a:rPr lang="ru-RU" sz="5400" dirty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Безработица в России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271">
            <a:off x="6249118" y="3677359"/>
            <a:ext cx="2536921" cy="2536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6224">
            <a:off x="692545" y="3060516"/>
            <a:ext cx="4585693" cy="286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113" y="836613"/>
            <a:ext cx="8301037" cy="3097212"/>
          </a:xfrm>
        </p:spPr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/>
              <a:t>Самый высокий уровень безработицы отмечается в возрастной группе 15-19 лет (29,1%). В среднем среди молодежи в возрасте 15-24 года уровень безработицы в сентябре 2009г. составил 17,6% (в августе 2009г. - 18,5%), в том числе среди городского населения - 17,2%, среди сельского населения - 18,5%. Коэффициент превышения уровня безработицы среди молодежи в среднем по возрастной группе 15-24 года по сравнению с уровнем безработицы взрослого населения в возрасте 30-49 лет составляет 2,9 раза, в том числе среди городского населения - 3,4 раза, сельского населения - 2,1 раза.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70241"/>
            <a:ext cx="2376264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43941"/>
            <a:ext cx="2376264" cy="1610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058884"/>
            <a:ext cx="2082512" cy="1610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284163"/>
          <a:ext cx="9144000" cy="638446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5235678"/>
                <a:gridCol w="1254395"/>
                <a:gridCol w="1323078"/>
                <a:gridCol w="1330849"/>
              </a:tblGrid>
              <a:tr h="1008112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Профессия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 anchor="ctr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Количество претендентов </a:t>
                      </a:r>
                      <a:r>
                        <a:rPr lang="ru-RU" sz="1400" dirty="0">
                          <a:effectLst/>
                        </a:rPr>
                        <a:t>на место, I квартал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Количество претендентов на место, II квартал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Количество претендентов на место, III квартал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430702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2"/>
                        </a:rPr>
                        <a:t>Специалисты по гостиничному хозяйству, туризму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3"/>
                        </a:rPr>
                        <a:t>Юристы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460062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4"/>
                        </a:rPr>
                        <a:t>Бухгалтеры, финансисты, банковские работники,</a:t>
                      </a: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5"/>
                        </a:rPr>
                        <a:t>аудиторы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6"/>
                        </a:rPr>
                        <a:t>Переводчики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430702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7"/>
                        </a:rPr>
                        <a:t>Специалисты в области телекоммуникаций и связи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8"/>
                        </a:rPr>
                        <a:t>Секретари</a:t>
                      </a: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9"/>
                        </a:rPr>
                        <a:t>ассистенты руководителя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0"/>
                        </a:rPr>
                        <a:t>Работники СМИ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1"/>
                        </a:rPr>
                        <a:t>HR-менеджеры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430702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2"/>
                        </a:rPr>
                        <a:t>Специалисты индустрии развлечений и шоу-бизнеса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3"/>
                        </a:rPr>
                        <a:t>Логисты</a:t>
                      </a: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4"/>
                        </a:rPr>
                        <a:t>водители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5"/>
                        </a:rPr>
                        <a:t>Топ-менеджеры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6"/>
                        </a:rPr>
                        <a:t>Охранники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7"/>
                        </a:rPr>
                        <a:t>Строители, архитекторы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  <a:tr h="362418"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8"/>
                        </a:rPr>
                        <a:t>Дизайнеры</a:t>
                      </a: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1400" u="sng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linkClick r:id="rId19"/>
                        </a:rPr>
                        <a:t>работники полиграфии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  <a:tc>
                  <a:txBody>
                    <a:bodyPr/>
                    <a:lstStyle/>
                    <a:p>
                      <a:pPr indent="1778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940" marR="26940" marT="26940" marB="26940"/>
                </a:tc>
              </a:tr>
            </a:tbl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125538"/>
            <a:ext cx="3671888" cy="5037137"/>
          </a:xfrm>
        </p:spPr>
        <p:txBody>
          <a:bodyPr>
            <a:normAutofit fontScale="85000" lnSpcReduction="10000"/>
          </a:bodyPr>
          <a:lstStyle/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Накануне саммита "двадцатки" в Сеуле, который проходил 11-12 ноября 2010 года, МОТ выпустила специальный отчет "О занятости в 2010 году". В материалах говорилось, что странам G-20 для поддержания нынешнего уровня занятости необходимо ежегодно открывать по 21 млн новых рабочих мест. В развивающихся экономиках (МОТ к такими странам относит Индонезию, Россию, Турцию, ЮАР, Мексику) за первое полугодие 2010 года число безработных составило 32,4 млн человек.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4724">
            <a:off x="4590248" y="479882"/>
            <a:ext cx="3943350" cy="2400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8988">
            <a:off x="4136995" y="3094823"/>
            <a:ext cx="3657600" cy="4324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115888"/>
            <a:ext cx="8642350" cy="6553200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476250" y="1023938"/>
            <a:ext cx="8291513" cy="478155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Ожидается снижение безработицы в 2011 году. "Большая часть наших деловых партнеров ожидает значительного роста бизнеса в наступающем 2011 году. Прогнозы колеблются от 5- до 40-процентного роста по сравнению с уровнем текущего года. Мы ожидаем дальнейшего увеличения рекрутинговой активности в Москве и регионах России", - отмечает генеральный директор рекрутинговой компании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Antal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Russia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Михаэль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Гермерсхаузен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Некоторые эксперты указывают, что определенную роль в восстановлении рынка труда сыграет и господдержка. Так, замглавы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Максим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Топилин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сентябре сообщал, что министерство продолжит "как минимум" на год программу дополнительных мер по стабилизации рынка труда. Всего на них запланировано выделить 27 млрд рублей, в том числе 3-5 млрд рублей будет направлено на Северный Кавказ.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539750" y="981075"/>
            <a:ext cx="8229600" cy="4389438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2000" dirty="0" smtClean="0"/>
              <a:t>В то же время, по мнению директора Института социальной политики и социально-экономических программ ГУ-ВШЭ Сергея Смирнова, на рынок труда в 2011 году может повлиять и еще один фактор - ужесточение миграционной политики.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000" dirty="0" smtClean="0"/>
              <a:t>Напомним, что согласно распоряжению правительства, квота на привлечение мигрантов в 2011 году составит 1 млн 745 тысяч 584 человека. Опрошенные BFM.ru эксперты подчеркивали, что реальная потребность российской экономики в рабочих-иностранцах гораздо выше.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232275"/>
            <a:ext cx="44767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7763" y="3860800"/>
            <a:ext cx="3900487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13" y="1319213"/>
            <a:ext cx="8742362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765175"/>
            <a:ext cx="81756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492125" y="695325"/>
            <a:ext cx="8229600" cy="4389438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6600" dirty="0" smtClean="0"/>
              <a:t>Спасибо за внимание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708275"/>
            <a:ext cx="58308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2"/>
          <p:cNvSpPr>
            <a:spLocks noGrp="1"/>
          </p:cNvSpPr>
          <p:nvPr>
            <p:ph idx="1"/>
          </p:nvPr>
        </p:nvSpPr>
        <p:spPr>
          <a:xfrm>
            <a:off x="107950" y="1125538"/>
            <a:ext cx="5013325" cy="4679950"/>
          </a:xfrm>
        </p:spPr>
        <p:txBody>
          <a:bodyPr/>
          <a:lstStyle/>
          <a:p>
            <a:pPr marL="109538" indent="0" algn="ctr"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Безработица – это превышение предложения труда над спросом на труд. Взаимодействие спроса на труд с его предложением определяет уровень занятости.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2978">
            <a:off x="5559511" y="498750"/>
            <a:ext cx="3168352" cy="2429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271">
            <a:off x="5920460" y="3409309"/>
            <a:ext cx="2990106" cy="2990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6224">
            <a:off x="588616" y="3632021"/>
            <a:ext cx="4585693" cy="286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519113" y="836613"/>
            <a:ext cx="8229600" cy="4389437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Безработный – это человек, который хочет и может, но не имеет рабочего места, при этом занимается активным поиском работы и готов приступить к ее выполнению. По российскому законодательству безработными признаются трудоспособные граждане, которые не имеют работы и заработка, зарегистрированы в органах службы занятости в целях поиска подходящей работы и готовы приступить к ней.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21088"/>
            <a:ext cx="4464496" cy="2511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400">
              <a:schemeClr val="accent1">
                <a:lumMod val="20000"/>
                <a:lumOff val="8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Циклическая</a:t>
            </a:r>
            <a:r>
              <a:rPr lang="ru-RU" baseline="30000" dirty="0" smtClean="0"/>
              <a:t>  -</a:t>
            </a:r>
            <a:r>
              <a:rPr lang="ru-RU" dirty="0" smtClean="0"/>
              <a:t> это </a:t>
            </a:r>
            <a:r>
              <a:rPr lang="ru-RU" dirty="0"/>
              <a:t>безработица, связанная с невозможностью найти работу по любой специальности в связи с общим низким совокупным спросом на труд. Именно она вызывается кризисными спадами производства. 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Сезонная -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/>
              <a:t>вызывается сезонным характером </a:t>
            </a:r>
            <a:r>
              <a:rPr lang="ru-RU" dirty="0" smtClean="0"/>
              <a:t>некоторых </a:t>
            </a:r>
            <a:r>
              <a:rPr lang="ru-RU" dirty="0"/>
              <a:t>работ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u="sng" dirty="0" smtClean="0">
                <a:solidFill>
                  <a:srgbClr val="7030A0"/>
                </a:solidFill>
              </a:rPr>
              <a:t>Институциональная</a:t>
            </a:r>
            <a:r>
              <a:rPr lang="ru-RU" dirty="0" smtClean="0"/>
              <a:t> - </a:t>
            </a:r>
            <a:r>
              <a:rPr lang="ru-RU" dirty="0"/>
              <a:t>возникает в результате недостаточно эффективной организации рынка труда. Она названа так потому, что порождается действиями тех или иных общественных институтов. К примеру, государством, когда оно выплачивает щедрые социальные пособия, побуждая часть людей жить не работая.</a:t>
            </a:r>
          </a:p>
        </p:txBody>
      </p:sp>
      <p:sp>
        <p:nvSpPr>
          <p:cNvPr id="8195" name="Заголовок 3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Виды безработицы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accent1">
                <a:lumMod val="20000"/>
                <a:lumOff val="80000"/>
              </a:schemeClr>
            </a:gs>
            <a:gs pos="0">
              <a:schemeClr val="accent1">
                <a:tint val="66000"/>
                <a:satMod val="160000"/>
              </a:schemeClr>
            </a:gs>
            <a:gs pos="4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179388" y="1052513"/>
            <a:ext cx="8785225" cy="4389437"/>
          </a:xfrm>
        </p:spPr>
        <p:txBody>
          <a:bodyPr/>
          <a:lstStyle/>
          <a:p>
            <a:r>
              <a:rPr lang="ru-RU" sz="2100" u="sng" dirty="0" smtClean="0">
                <a:solidFill>
                  <a:srgbClr val="7030A0"/>
                </a:solidFill>
              </a:rPr>
              <a:t>Технологическая</a:t>
            </a:r>
            <a:r>
              <a:rPr lang="ru-RU" sz="2100" dirty="0" smtClean="0"/>
              <a:t> - связанная с внедрением малолюдной и безлюдной технологии, основанной на электронной технике, то есть машина заменяет человека полностью, тем самым, выталкивая его с производства. </a:t>
            </a:r>
          </a:p>
          <a:p>
            <a:r>
              <a:rPr lang="ru-RU" sz="2100" u="sng" dirty="0" smtClean="0">
                <a:solidFill>
                  <a:srgbClr val="7030A0"/>
                </a:solidFill>
              </a:rPr>
              <a:t>Структурная</a:t>
            </a:r>
            <a:r>
              <a:rPr lang="ru-RU" sz="2100" dirty="0" smtClean="0"/>
              <a:t> – результат несовпадения спроса на труд и предложения его в различных фирмах, отраслях, по разным профессиям. Подобное несовпадение может возникнуть из-за того, что спрос на один вид работников растет, а на другой, наоборот, сокращается, а предложение немедленно приспосабливается к таким изменениям. </a:t>
            </a:r>
          </a:p>
          <a:p>
            <a:r>
              <a:rPr lang="ru-RU" sz="2100" u="sng" dirty="0" smtClean="0">
                <a:solidFill>
                  <a:srgbClr val="7030A0"/>
                </a:solidFill>
              </a:rPr>
              <a:t>Фрикционная</a:t>
            </a:r>
            <a:r>
              <a:rPr lang="ru-RU" sz="2100" dirty="0" smtClean="0"/>
              <a:t> - отражает текучесть кадров, связанная с временными затруднениями в трудоустройстве – ожиданием работы людьми, которые стремятся сменить место работы, профессию, квалификацию или место жительства, а так же связанная с выходом из декретного отпуска, переходом с низкооплачиваемой работы на более высокооплачиваемую или интересную.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844675"/>
            <a:ext cx="912495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8713"/>
            <a:ext cx="8713788" cy="4387850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Безработица </a:t>
            </a:r>
            <a:r>
              <a:rPr lang="ru-RU" sz="2000" dirty="0"/>
              <a:t>по полу и месту проживания. Среди безработных по </a:t>
            </a:r>
            <a:r>
              <a:rPr lang="ru-RU" sz="2000" dirty="0" err="1"/>
              <a:t>мето-дологии</a:t>
            </a:r>
            <a:r>
              <a:rPr lang="ru-RU" sz="2000" dirty="0"/>
              <a:t> МОТ доля женщин за анализируемый период (сентябрь 2009г.) </a:t>
            </a:r>
            <a:r>
              <a:rPr lang="ru-RU" sz="2000" dirty="0" err="1"/>
              <a:t>соста</a:t>
            </a:r>
            <a:r>
              <a:rPr lang="ru-RU" sz="2000" dirty="0"/>
              <a:t>-вила 45,7%, доля городских жителей среди безработных составила 66,4%. Без-</a:t>
            </a:r>
            <a:r>
              <a:rPr lang="ru-RU" sz="2000" dirty="0" err="1"/>
              <a:t>работица</a:t>
            </a:r>
            <a:r>
              <a:rPr lang="ru-RU" sz="2000" dirty="0"/>
              <a:t> городского и сельского населения характеризуется превышением уро-</a:t>
            </a:r>
            <a:r>
              <a:rPr lang="ru-RU" sz="2000" dirty="0" err="1"/>
              <a:t>вня</a:t>
            </a:r>
            <a:r>
              <a:rPr lang="ru-RU" sz="2000" dirty="0"/>
              <a:t> безработицы среди сельских жителей по сравнению с уровнем безработицы среди городских жителей. В сентябре 2009г. это превышение составляло 1,5 р.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219">
            <a:off x="408294" y="3789040"/>
            <a:ext cx="4320480" cy="2786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3930">
            <a:off x="5275015" y="3383978"/>
            <a:ext cx="3744416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4624"/>
            <a:ext cx="7920880" cy="208823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200" dirty="0">
                <a:solidFill>
                  <a:schemeClr val="tx1"/>
                </a:solidFill>
              </a:rPr>
              <a:t>Возрастной состав безработных. Средний возраст безработных в сентябре 2009г. составил 34,8 года, в том числе безработных мужчин - 35,3 года, безработных женщин - 34,3 года. Молодежь до 25 лет составляет среди безработных 29,1%, в том числе в возрасте 15-19 лет - 6,7%, 20-24 года - 22,4</a:t>
            </a:r>
            <a:r>
              <a:rPr lang="ru-RU" sz="2200" dirty="0" smtClean="0">
                <a:solidFill>
                  <a:schemeClr val="tx1"/>
                </a:solidFill>
              </a:rPr>
              <a:t>%.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5688"/>
            <a:ext cx="9144000" cy="4389437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Уровень безработицы среди молодежи в возрасте 20-24 года в августе-сентябре 2009г. вырос по сравнению с аналогичным периодом 2008г. на 5-6 процентных пунктов и составил в сентябре 15,7%. Следует отметить, что на возрастную группу населения 20-24 года приходится основная часть выпускников учреждений профессионального образования, выходящих на рынок труда.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6299">
            <a:off x="2101149" y="3748811"/>
            <a:ext cx="555307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1821</Words>
  <Application>Microsoft Office PowerPoint</Application>
  <PresentationFormat>Екран (4:3)</PresentationFormat>
  <Paragraphs>142</Paragraphs>
  <Slides>17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Поток</vt:lpstr>
      <vt:lpstr>   Безработица в России</vt:lpstr>
      <vt:lpstr>Презентація PowerPoint</vt:lpstr>
      <vt:lpstr>Презентація PowerPoint</vt:lpstr>
      <vt:lpstr>Виды безработицы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Юрьевич</dc:creator>
  <cp:lastModifiedBy>LEGION</cp:lastModifiedBy>
  <cp:revision>14</cp:revision>
  <dcterms:created xsi:type="dcterms:W3CDTF">2011-02-17T01:44:15Z</dcterms:created>
  <dcterms:modified xsi:type="dcterms:W3CDTF">2015-01-05T09:58:12Z</dcterms:modified>
</cp:coreProperties>
</file>