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5"/>
  </p:notesMasterIdLst>
  <p:sldIdLst>
    <p:sldId id="265" r:id="rId2"/>
    <p:sldId id="256" r:id="rId3"/>
    <p:sldId id="267" r:id="rId4"/>
    <p:sldId id="268" r:id="rId5"/>
    <p:sldId id="271" r:id="rId6"/>
    <p:sldId id="272" r:id="rId7"/>
    <p:sldId id="273" r:id="rId8"/>
    <p:sldId id="257" r:id="rId9"/>
    <p:sldId id="258" r:id="rId10"/>
    <p:sldId id="259" r:id="rId11"/>
    <p:sldId id="277" r:id="rId12"/>
    <p:sldId id="278" r:id="rId13"/>
    <p:sldId id="266" r:id="rId14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rgbClr val="0066FF"/>
        </a:solidFill>
        <a:latin typeface="Times New Roman Cyr" charset="-52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rgbClr val="0066FF"/>
        </a:solidFill>
        <a:latin typeface="Times New Roman Cyr" charset="-52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rgbClr val="0066FF"/>
        </a:solidFill>
        <a:latin typeface="Times New Roman Cyr" charset="-52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rgbClr val="0066FF"/>
        </a:solidFill>
        <a:latin typeface="Times New Roman Cyr" charset="-52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rgbClr val="0066FF"/>
        </a:solidFill>
        <a:latin typeface="Times New Roman Cyr" charset="-52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rgbClr val="0066FF"/>
        </a:solidFill>
        <a:latin typeface="Times New Roman Cyr" charset="-52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rgbClr val="0066FF"/>
        </a:solidFill>
        <a:latin typeface="Times New Roman Cyr" charset="-52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rgbClr val="0066FF"/>
        </a:solidFill>
        <a:latin typeface="Times New Roman Cyr" charset="-52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rgbClr val="0066FF"/>
        </a:solidFill>
        <a:latin typeface="Times New Roman Cyr" charset="-52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00"/>
    <a:srgbClr val="FFFF00"/>
    <a:srgbClr val="393939"/>
    <a:srgbClr val="FF66FF"/>
    <a:srgbClr val="66FF33"/>
    <a:srgbClr val="996633"/>
    <a:srgbClr val="0099FF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7" autoAdjust="0"/>
    <p:restoredTop sz="70734" autoAdjust="0"/>
  </p:normalViewPr>
  <p:slideViewPr>
    <p:cSldViewPr>
      <p:cViewPr varScale="1">
        <p:scale>
          <a:sx n="83" d="100"/>
          <a:sy n="83" d="100"/>
        </p:scale>
        <p:origin x="-1308" y="-78"/>
      </p:cViewPr>
      <p:guideLst>
        <p:guide orient="horz" pos="4319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037773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 Cyr" charset="-52"/>
        <a:ea typeface="+mn-ea"/>
        <a:cs typeface="+mn-cs"/>
      </a:defRPr>
    </a:lvl1pPr>
    <a:lvl2pPr marL="4572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 Cyr" charset="-52"/>
        <a:ea typeface="+mn-ea"/>
        <a:cs typeface="+mn-cs"/>
      </a:defRPr>
    </a:lvl2pPr>
    <a:lvl3pPr marL="9144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 Cyr" charset="-52"/>
        <a:ea typeface="+mn-ea"/>
        <a:cs typeface="+mn-cs"/>
      </a:defRPr>
    </a:lvl3pPr>
    <a:lvl4pPr marL="1371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 Cyr" charset="-52"/>
        <a:ea typeface="+mn-ea"/>
        <a:cs typeface="+mn-cs"/>
      </a:defRPr>
    </a:lvl4pPr>
    <a:lvl5pPr marL="18288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 Cyr" charset="-52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r>
              <a:rPr lang="ru-RU" sz="1200" b="1" dirty="0" smtClean="0">
                <a:solidFill>
                  <a:srgbClr val="FFFF00"/>
                </a:solidFill>
              </a:rPr>
              <a:t>ПРОИСХОЖДЕНИЕ</a:t>
            </a:r>
            <a:r>
              <a:rPr lang="ru-RU" sz="1200" dirty="0" smtClean="0">
                <a:solidFill>
                  <a:srgbClr val="FFFF00"/>
                </a:solidFill>
              </a:rPr>
              <a:t> </a:t>
            </a:r>
            <a:r>
              <a:rPr lang="ru-RU" sz="1200" b="1" dirty="0" smtClean="0">
                <a:solidFill>
                  <a:srgbClr val="FFFF00"/>
                </a:solidFill>
              </a:rPr>
              <a:t>СОЛНЕЧНОЙ</a:t>
            </a:r>
            <a:r>
              <a:rPr lang="ru-RU" sz="1200" dirty="0" smtClean="0">
                <a:solidFill>
                  <a:srgbClr val="FFFF00"/>
                </a:solidFill>
              </a:rPr>
              <a:t> </a:t>
            </a:r>
            <a:r>
              <a:rPr lang="ru-RU" sz="1200" b="1" dirty="0" smtClean="0">
                <a:solidFill>
                  <a:srgbClr val="FFFF00"/>
                </a:solidFill>
              </a:rPr>
              <a:t>СИСТЕМЫ</a:t>
            </a:r>
            <a:endParaRPr lang="en-US" sz="1200" b="1" dirty="0" smtClean="0">
              <a:solidFill>
                <a:srgbClr val="FFFF00"/>
              </a:solidFill>
            </a:endParaRPr>
          </a:p>
          <a:p>
            <a:pPr marL="342900" indent="-342900"/>
            <a:r>
              <a:rPr lang="ru-RU" b="1" dirty="0" smtClean="0">
                <a:solidFill>
                  <a:srgbClr val="FFFF00"/>
                </a:solidFill>
              </a:rPr>
              <a:t>ПЕРВЫЕ РАЗМЫШЛЕНИЯ </a:t>
            </a:r>
          </a:p>
          <a:p>
            <a:pPr marL="342900" indent="-342900"/>
            <a:r>
              <a:rPr lang="ru-RU" b="1" dirty="0" smtClean="0">
                <a:solidFill>
                  <a:srgbClr val="FFFF00"/>
                </a:solidFill>
              </a:rPr>
              <a:t>И НАУЧНОЕ ОБЪЯСНЕНИЕ</a:t>
            </a:r>
            <a:endParaRPr lang="ru-RU" sz="2800" b="1" dirty="0" smtClean="0">
              <a:solidFill>
                <a:srgbClr val="FFFF00"/>
              </a:solidFill>
            </a:endParaRPr>
          </a:p>
          <a:p>
            <a:pPr marL="2057400" lvl="4" indent="-228600"/>
            <a:endParaRPr lang="ru-RU" sz="2400" i="1" dirty="0" smtClean="0">
              <a:solidFill>
                <a:srgbClr val="FFFF00"/>
              </a:solidFill>
            </a:endParaRPr>
          </a:p>
          <a:p>
            <a:pPr marL="342900" indent="-342900"/>
            <a:endParaRPr lang="ru-RU" sz="2400" i="1" dirty="0" smtClean="0">
              <a:solidFill>
                <a:srgbClr val="FFFF00"/>
              </a:solidFill>
            </a:endParaRP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88551489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pPr defTabSz="762000"/>
            <a:r>
              <a:rPr lang="ru-RU" dirty="0" smtClean="0">
                <a:solidFill>
                  <a:schemeClr val="tx2"/>
                </a:solidFill>
                <a:latin typeface="Times New Roman" pitchFamily="18" charset="0"/>
              </a:rPr>
              <a:t>Облако сжималось и вращение его</a:t>
            </a:r>
          </a:p>
          <a:p>
            <a:pPr defTabSz="762000"/>
            <a:r>
              <a:rPr lang="ru-RU" dirty="0" smtClean="0">
                <a:solidFill>
                  <a:schemeClr val="tx2"/>
                </a:solidFill>
                <a:latin typeface="Times New Roman" pitchFamily="18" charset="0"/>
              </a:rPr>
              <a:t> ускорялось</a:t>
            </a:r>
          </a:p>
          <a:p>
            <a:pPr defTabSz="762000"/>
            <a:r>
              <a:rPr lang="ru-RU" dirty="0" smtClean="0">
                <a:solidFill>
                  <a:srgbClr val="FFCCFF"/>
                </a:solidFill>
                <a:latin typeface="Times New Roman" pitchFamily="18" charset="0"/>
              </a:rPr>
              <a:t>Под действием усилившихся</a:t>
            </a:r>
          </a:p>
          <a:p>
            <a:pPr defTabSz="762000"/>
            <a:r>
              <a:rPr lang="ru-RU" dirty="0" smtClean="0">
                <a:solidFill>
                  <a:srgbClr val="FFCCFF"/>
                </a:solidFill>
                <a:latin typeface="Times New Roman" pitchFamily="18" charset="0"/>
              </a:rPr>
              <a:t>при этом центробежных сил </a:t>
            </a:r>
          </a:p>
          <a:p>
            <a:pPr defTabSz="762000"/>
            <a:r>
              <a:rPr lang="ru-RU" dirty="0" smtClean="0">
                <a:solidFill>
                  <a:srgbClr val="FFCCFF"/>
                </a:solidFill>
                <a:latin typeface="Times New Roman" pitchFamily="18" charset="0"/>
              </a:rPr>
              <a:t>облако превратилось в диск</a:t>
            </a:r>
            <a:r>
              <a:rPr lang="ru-RU" dirty="0" smtClean="0">
                <a:latin typeface="Times New Roman" pitchFamily="18" charset="0"/>
              </a:rPr>
              <a:t> </a:t>
            </a:r>
          </a:p>
          <a:p>
            <a:pPr defTabSz="762000"/>
            <a:r>
              <a:rPr lang="ru-RU" dirty="0" smtClean="0">
                <a:latin typeface="Times New Roman" pitchFamily="18" charset="0"/>
              </a:rPr>
              <a:t>Вещество уплотнилось и преврати-</a:t>
            </a:r>
          </a:p>
          <a:p>
            <a:pPr defTabSz="762000"/>
            <a:r>
              <a:rPr lang="ru-RU" dirty="0" smtClean="0">
                <a:latin typeface="Times New Roman" pitchFamily="18" charset="0"/>
              </a:rPr>
              <a:t>лось в кольцо, вращающееся </a:t>
            </a:r>
            <a:r>
              <a:rPr lang="ru-RU" dirty="0" err="1" smtClean="0">
                <a:latin typeface="Times New Roman" pitchFamily="18" charset="0"/>
              </a:rPr>
              <a:t>вок</a:t>
            </a:r>
            <a:r>
              <a:rPr lang="ru-RU" dirty="0" smtClean="0">
                <a:latin typeface="Times New Roman" pitchFamily="18" charset="0"/>
              </a:rPr>
              <a:t>-</a:t>
            </a:r>
          </a:p>
          <a:p>
            <a:pPr defTabSz="762000"/>
            <a:r>
              <a:rPr lang="ru-RU" dirty="0" smtClean="0">
                <a:latin typeface="Times New Roman" pitchFamily="18" charset="0"/>
              </a:rPr>
              <a:t>руг центра</a:t>
            </a:r>
          </a:p>
          <a:p>
            <a:pPr defTabSz="762000"/>
            <a:endParaRPr lang="ru-RU" dirty="0" smtClean="0">
              <a:latin typeface="Times New Roman" pitchFamily="18" charset="0"/>
            </a:endParaRP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31424075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pPr marL="0" marR="0" indent="0" algn="l" defTabSz="7620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solidFill>
                  <a:schemeClr val="accent2"/>
                </a:solidFill>
                <a:latin typeface="Times New Roman" pitchFamily="18" charset="0"/>
              </a:rPr>
              <a:t>В центре образовался газовый шар,</a:t>
            </a:r>
            <a:br>
              <a:rPr lang="ru-RU" dirty="0" smtClean="0">
                <a:solidFill>
                  <a:schemeClr val="accent2"/>
                </a:solidFill>
                <a:latin typeface="Times New Roman" pitchFamily="18" charset="0"/>
              </a:rPr>
            </a:br>
            <a:r>
              <a:rPr lang="ru-RU" dirty="0" smtClean="0">
                <a:solidFill>
                  <a:schemeClr val="accent2"/>
                </a:solidFill>
                <a:latin typeface="Times New Roman" pitchFamily="18" charset="0"/>
              </a:rPr>
              <a:t>в котором началась термоядерная реакция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87705710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pPr defTabSz="762000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</a:rPr>
              <a:t>В центре образовался боль-</a:t>
            </a:r>
          </a:p>
          <a:p>
            <a:pPr defTabSz="762000"/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</a:rPr>
              <a:t>шой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</a:rPr>
              <a:t> сгусток вещества. Из </a:t>
            </a:r>
          </a:p>
          <a:p>
            <a:pPr defTabSz="762000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</a:rPr>
              <a:t>этого сгустка возникло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</a:rPr>
              <a:t>Сол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</a:rPr>
              <a:t>-</a:t>
            </a:r>
          </a:p>
          <a:p>
            <a:pPr defTabSz="762000"/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</a:rPr>
              <a:t>нце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</a:rPr>
              <a:t>. Во внешних областях</a:t>
            </a:r>
          </a:p>
          <a:p>
            <a:pPr defTabSz="762000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</a:rPr>
              <a:t>сформировались планеты</a:t>
            </a:r>
          </a:p>
          <a:p>
            <a:pPr algn="ctr" defTabSz="762000"/>
            <a:r>
              <a:rPr lang="ru-RU" dirty="0" smtClean="0">
                <a:latin typeface="Times New Roman" pitchFamily="18" charset="0"/>
              </a:rPr>
              <a:t>Из газовых колец возникли</a:t>
            </a:r>
          </a:p>
          <a:p>
            <a:pPr algn="ctr" defTabSz="762000"/>
            <a:r>
              <a:rPr lang="ru-RU" dirty="0" smtClean="0">
                <a:latin typeface="Times New Roman" pitchFamily="18" charset="0"/>
              </a:rPr>
              <a:t>планеты -</a:t>
            </a:r>
          </a:p>
          <a:p>
            <a:pPr algn="ctr" defTabSz="762000"/>
            <a:r>
              <a:rPr lang="ru-RU" sz="1600" u="sng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Солнечная система </a:t>
            </a:r>
          </a:p>
          <a:p>
            <a:pPr algn="ctr" defTabSz="762000"/>
            <a:r>
              <a:rPr lang="ru-RU" sz="1600" u="sng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готова</a:t>
            </a:r>
          </a:p>
          <a:p>
            <a:pPr defTabSz="762000"/>
            <a:r>
              <a:rPr lang="ru-RU" dirty="0" smtClean="0">
                <a:solidFill>
                  <a:srgbClr val="FFCCFF"/>
                </a:solidFill>
                <a:latin typeface="Times New Roman" pitchFamily="18" charset="0"/>
              </a:rPr>
              <a:t>Постепенно вся планетная</a:t>
            </a:r>
          </a:p>
          <a:p>
            <a:pPr defTabSz="762000"/>
            <a:r>
              <a:rPr lang="ru-RU" dirty="0" smtClean="0">
                <a:solidFill>
                  <a:srgbClr val="FFCCFF"/>
                </a:solidFill>
                <a:latin typeface="Times New Roman" pitchFamily="18" charset="0"/>
              </a:rPr>
              <a:t>система приобрела свой</a:t>
            </a:r>
            <a:br>
              <a:rPr lang="ru-RU" dirty="0" smtClean="0">
                <a:solidFill>
                  <a:srgbClr val="FFCCFF"/>
                </a:solidFill>
                <a:latin typeface="Times New Roman" pitchFamily="18" charset="0"/>
              </a:rPr>
            </a:br>
            <a:r>
              <a:rPr lang="ru-RU" dirty="0" smtClean="0">
                <a:solidFill>
                  <a:srgbClr val="FFCCFF"/>
                </a:solidFill>
                <a:latin typeface="Times New Roman" pitchFamily="18" charset="0"/>
              </a:rPr>
              <a:t>современный вид</a:t>
            </a:r>
            <a:r>
              <a:rPr lang="ru-RU" dirty="0" smtClean="0">
                <a:latin typeface="Times New Roman" pitchFamily="18" charset="0"/>
              </a:rPr>
              <a:t> 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9143611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pPr defTabSz="762000"/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</a:rPr>
              <a:t>Наша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ru-RU" dirty="0" err="1" smtClean="0">
                <a:solidFill>
                  <a:srgbClr val="FFFF00"/>
                </a:solidFill>
                <a:latin typeface="Times New Roman" pitchFamily="18" charset="0"/>
              </a:rPr>
              <a:t>солнеч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</a:rPr>
              <a:t>-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</a:endParaRPr>
          </a:p>
          <a:p>
            <a:pPr defTabSz="762000"/>
            <a:r>
              <a:rPr lang="ru-RU" dirty="0" err="1" smtClean="0">
                <a:solidFill>
                  <a:srgbClr val="FFFF00"/>
                </a:solidFill>
                <a:latin typeface="Times New Roman" pitchFamily="18" charset="0"/>
              </a:rPr>
              <a:t>ная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</a:rPr>
              <a:t>система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</a:rPr>
              <a:t>.</a:t>
            </a:r>
          </a:p>
          <a:p>
            <a:pPr marL="0" marR="0" indent="0" algn="l" defTabSz="7620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</a:rPr>
              <a:t>Это наша галактика. С древних времен ученые хотели узнать, как она возникла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6954218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pPr algn="ctr" defTabSz="762000"/>
            <a:r>
              <a:rPr lang="ru-RU" sz="1200" dirty="0" smtClean="0">
                <a:latin typeface="Times New Roman" pitchFamily="18" charset="0"/>
              </a:rPr>
              <a:t> </a:t>
            </a:r>
            <a:r>
              <a:rPr lang="ru-RU" sz="1200" dirty="0" smtClean="0">
                <a:solidFill>
                  <a:srgbClr val="CC0000"/>
                </a:solidFill>
                <a:latin typeface="Times New Roman" pitchFamily="18" charset="0"/>
              </a:rPr>
              <a:t>Фридрих Вильгельм (Уильям) Гершель </a:t>
            </a:r>
            <a:r>
              <a:rPr lang="ru-RU" sz="1200" dirty="0" err="1" smtClean="0">
                <a:solidFill>
                  <a:srgbClr val="CC0000"/>
                </a:solidFill>
                <a:latin typeface="Times New Roman" pitchFamily="18" charset="0"/>
              </a:rPr>
              <a:t>ро</a:t>
            </a:r>
            <a:endParaRPr lang="ru-RU" sz="1200" dirty="0" smtClean="0">
              <a:solidFill>
                <a:srgbClr val="CC0000"/>
              </a:solidFill>
              <a:latin typeface="Times New Roman" pitchFamily="18" charset="0"/>
            </a:endParaRPr>
          </a:p>
          <a:p>
            <a:pPr algn="ctr" defTabSz="762000"/>
            <a:r>
              <a:rPr lang="ru-RU" sz="1200" dirty="0" err="1" smtClean="0">
                <a:solidFill>
                  <a:srgbClr val="CC0000"/>
                </a:solidFill>
                <a:latin typeface="Times New Roman" pitchFamily="18" charset="0"/>
              </a:rPr>
              <a:t>дился</a:t>
            </a:r>
            <a:r>
              <a:rPr lang="ru-RU" sz="1200" dirty="0" smtClean="0">
                <a:solidFill>
                  <a:srgbClr val="CC0000"/>
                </a:solidFill>
                <a:latin typeface="Times New Roman" pitchFamily="18" charset="0"/>
              </a:rPr>
              <a:t> 15 ноября 1738 г. в Ганновере (Германия) в семье полкового музыканта Ганновер-</a:t>
            </a:r>
          </a:p>
          <a:p>
            <a:pPr algn="ctr" defTabSz="762000"/>
            <a:r>
              <a:rPr lang="ru-RU" sz="1200" dirty="0" err="1" smtClean="0">
                <a:solidFill>
                  <a:srgbClr val="CC0000"/>
                </a:solidFill>
                <a:latin typeface="Times New Roman" pitchFamily="18" charset="0"/>
              </a:rPr>
              <a:t>ской</a:t>
            </a:r>
            <a:r>
              <a:rPr lang="ru-RU" sz="1200" dirty="0" smtClean="0">
                <a:solidFill>
                  <a:srgbClr val="CC0000"/>
                </a:solidFill>
                <a:latin typeface="Times New Roman" pitchFamily="18" charset="0"/>
              </a:rPr>
              <a:t> гвардии. Гершель</a:t>
            </a:r>
            <a:r>
              <a:rPr lang="ru-RU" sz="1200" dirty="0" smtClean="0">
                <a:solidFill>
                  <a:srgbClr val="FF3300"/>
                </a:solidFill>
                <a:latin typeface="Times New Roman" pitchFamily="18" charset="0"/>
              </a:rPr>
              <a:t> серьёзно занимался те </a:t>
            </a:r>
            <a:r>
              <a:rPr lang="ru-RU" sz="1200" dirty="0" err="1" smtClean="0">
                <a:solidFill>
                  <a:srgbClr val="FF3300"/>
                </a:solidFill>
                <a:latin typeface="Times New Roman" pitchFamily="18" charset="0"/>
              </a:rPr>
              <a:t>орией</a:t>
            </a:r>
            <a:r>
              <a:rPr lang="ru-RU" sz="1200" dirty="0" smtClean="0">
                <a:solidFill>
                  <a:srgbClr val="FF3300"/>
                </a:solidFill>
                <a:latin typeface="Times New Roman" pitchFamily="18" charset="0"/>
              </a:rPr>
              <a:t> музыки. От неё увлечение перешло на математику и оптику, через которую он познакомился с астрономией.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5899594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pPr marL="0" marR="0" indent="0" algn="l" defTabSz="7620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</a:rPr>
              <a:t>С помощью своего первого самодельного телескопа-рефлектора </a:t>
            </a:r>
            <a:r>
              <a:rPr lang="ru-RU" dirty="0" err="1" smtClean="0">
                <a:solidFill>
                  <a:srgbClr val="FFFF00"/>
                </a:solidFill>
                <a:latin typeface="Times New Roman" pitchFamily="18" charset="0"/>
              </a:rPr>
              <a:t>ньютоновской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</a:rPr>
              <a:t> системы длиной 5,5 футов (почти 2 м) и диаметром зеркала 20 см,</a:t>
            </a:r>
          </a:p>
          <a:p>
            <a:pPr defTabSz="762000"/>
            <a:r>
              <a:rPr lang="ru-RU" dirty="0" smtClean="0">
                <a:solidFill>
                  <a:srgbClr val="66FF33"/>
                </a:solidFill>
                <a:latin typeface="Times New Roman" pitchFamily="18" charset="0"/>
              </a:rPr>
              <a:t>уже в марте 1774 г. Гершель</a:t>
            </a:r>
          </a:p>
          <a:p>
            <a:pPr defTabSz="762000"/>
            <a:r>
              <a:rPr lang="ru-RU" dirty="0" smtClean="0">
                <a:solidFill>
                  <a:srgbClr val="66FF33"/>
                </a:solidFill>
                <a:latin typeface="Times New Roman" pitchFamily="18" charset="0"/>
              </a:rPr>
              <a:t> наблюдал красивую светлую </a:t>
            </a:r>
          </a:p>
          <a:p>
            <a:pPr defTabSz="762000"/>
            <a:r>
              <a:rPr lang="ru-RU" dirty="0" smtClean="0">
                <a:solidFill>
                  <a:srgbClr val="66FF33"/>
                </a:solidFill>
                <a:latin typeface="Times New Roman" pitchFamily="18" charset="0"/>
              </a:rPr>
              <a:t>туманность в созвездии Ориона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5639528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pPr algn="ctr" defTabSz="762000"/>
            <a:r>
              <a:rPr lang="ru-RU" sz="1200" dirty="0" smtClean="0">
                <a:solidFill>
                  <a:srgbClr val="996633"/>
                </a:solidFill>
                <a:latin typeface="Times New Roman" pitchFamily="18" charset="0"/>
              </a:rPr>
              <a:t>20-футовый телескоп Гершеля. Его телескоп </a:t>
            </a:r>
          </a:p>
          <a:p>
            <a:pPr algn="ctr" defTabSz="762000"/>
            <a:r>
              <a:rPr lang="ru-RU" sz="1200" dirty="0" smtClean="0">
                <a:solidFill>
                  <a:srgbClr val="996633"/>
                </a:solidFill>
                <a:latin typeface="Times New Roman" pitchFamily="18" charset="0"/>
              </a:rPr>
              <a:t>раскрыл природу самых загадочных в те</a:t>
            </a:r>
          </a:p>
          <a:p>
            <a:pPr algn="ctr" defTabSz="762000"/>
            <a:r>
              <a:rPr lang="ru-RU" sz="1200" dirty="0" smtClean="0">
                <a:solidFill>
                  <a:srgbClr val="996633"/>
                </a:solidFill>
                <a:latin typeface="Times New Roman" pitchFamily="18" charset="0"/>
              </a:rPr>
              <a:t>времена объектов неба - неподвижных</a:t>
            </a:r>
          </a:p>
          <a:p>
            <a:pPr algn="ctr" defTabSz="762000"/>
            <a:r>
              <a:rPr lang="ru-RU" sz="1200" dirty="0" smtClean="0">
                <a:solidFill>
                  <a:srgbClr val="996633"/>
                </a:solidFill>
                <a:latin typeface="Times New Roman" pitchFamily="18" charset="0"/>
              </a:rPr>
              <a:t>“млечных” туманностей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4216537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pPr algn="ctr" defTabSz="762000"/>
            <a:r>
              <a:rPr lang="ru-RU" sz="1200" dirty="0" smtClean="0">
                <a:solidFill>
                  <a:srgbClr val="FFFF00"/>
                </a:solidFill>
                <a:latin typeface="Times New Roman" pitchFamily="18" charset="0"/>
              </a:rPr>
              <a:t>Наблюдая с 40-футовым телескопом, Гершель убедился в </a:t>
            </a:r>
            <a:r>
              <a:rPr lang="ru-RU" sz="1200" dirty="0" err="1" smtClean="0">
                <a:solidFill>
                  <a:srgbClr val="FFFF00"/>
                </a:solidFill>
                <a:latin typeface="Times New Roman" pitchFamily="18" charset="0"/>
              </a:rPr>
              <a:t>недостижимос</a:t>
            </a:r>
            <a:r>
              <a:rPr lang="ru-RU" sz="1200" dirty="0" smtClean="0">
                <a:solidFill>
                  <a:srgbClr val="FFFF00"/>
                </a:solidFill>
                <a:latin typeface="Times New Roman" pitchFamily="18" charset="0"/>
              </a:rPr>
              <a:t> </a:t>
            </a:r>
            <a:r>
              <a:rPr lang="ru-RU" sz="1200" dirty="0" err="1" smtClean="0">
                <a:solidFill>
                  <a:srgbClr val="FFFF00"/>
                </a:solidFill>
                <a:latin typeface="Times New Roman" pitchFamily="18" charset="0"/>
              </a:rPr>
              <a:t>ти</a:t>
            </a:r>
            <a:r>
              <a:rPr lang="ru-RU" sz="1200" dirty="0" smtClean="0">
                <a:solidFill>
                  <a:srgbClr val="FFFF00"/>
                </a:solidFill>
                <a:latin typeface="Times New Roman" pitchFamily="18" charset="0"/>
              </a:rPr>
              <a:t> границ Галактики. </a:t>
            </a:r>
            <a:r>
              <a:rPr lang="ru-RU" sz="1200" dirty="0" err="1" smtClean="0">
                <a:solidFill>
                  <a:srgbClr val="FFFF00"/>
                </a:solidFill>
                <a:latin typeface="Times New Roman" pitchFamily="18" charset="0"/>
              </a:rPr>
              <a:t>Убе</a:t>
            </a:r>
            <a:r>
              <a:rPr lang="ru-RU" sz="1200" dirty="0" smtClean="0">
                <a:solidFill>
                  <a:srgbClr val="FFFF00"/>
                </a:solidFill>
                <a:latin typeface="Times New Roman" pitchFamily="18" charset="0"/>
              </a:rPr>
              <a:t> </a:t>
            </a:r>
            <a:r>
              <a:rPr lang="ru-RU" sz="1200" dirty="0" err="1" smtClean="0">
                <a:solidFill>
                  <a:srgbClr val="FFFF00"/>
                </a:solidFill>
                <a:latin typeface="Times New Roman" pitchFamily="18" charset="0"/>
              </a:rPr>
              <a:t>дился</a:t>
            </a:r>
            <a:r>
              <a:rPr lang="ru-RU" sz="1200" dirty="0" smtClean="0">
                <a:solidFill>
                  <a:srgbClr val="FFFF00"/>
                </a:solidFill>
                <a:latin typeface="Times New Roman" pitchFamily="18" charset="0"/>
              </a:rPr>
              <a:t> он и в том, что не все млечные ту </a:t>
            </a:r>
            <a:r>
              <a:rPr lang="ru-RU" sz="1200" dirty="0" err="1" smtClean="0">
                <a:solidFill>
                  <a:srgbClr val="FFFF00"/>
                </a:solidFill>
                <a:latin typeface="Times New Roman" pitchFamily="18" charset="0"/>
              </a:rPr>
              <a:t>манности</a:t>
            </a:r>
            <a:r>
              <a:rPr lang="ru-RU" sz="1200" dirty="0" smtClean="0">
                <a:solidFill>
                  <a:srgbClr val="FFFF00"/>
                </a:solidFill>
                <a:latin typeface="Times New Roman" pitchFamily="18" charset="0"/>
              </a:rPr>
              <a:t> - сгустки диффузной материи и что даже самые слабые из них, обнаруженные на пределе видимости, могут быть </a:t>
            </a:r>
          </a:p>
          <a:p>
            <a:pPr algn="ctr" defTabSz="762000"/>
            <a:r>
              <a:rPr lang="ru-RU" sz="1200" dirty="0" smtClean="0">
                <a:solidFill>
                  <a:srgbClr val="FFFF00"/>
                </a:solidFill>
                <a:latin typeface="Times New Roman" pitchFamily="18" charset="0"/>
              </a:rPr>
              <a:t>другими далекими “млечными путями”.</a:t>
            </a:r>
            <a:r>
              <a:rPr lang="ru-RU" sz="1200" dirty="0" smtClean="0">
                <a:latin typeface="Times New Roman" pitchFamily="18" charset="0"/>
              </a:rPr>
              <a:t>                                     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7851904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pPr marL="0" marR="0" indent="0" algn="l" defTabSz="7620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solidFill>
                  <a:srgbClr val="FF3300"/>
                </a:solidFill>
                <a:latin typeface="Times New Roman" pitchFamily="18" charset="0"/>
              </a:rPr>
              <a:t>планетная туманность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0361959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pPr defTabSz="762000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</a:rPr>
              <a:t>Стройная система планет - их движение по круговым орбитам, лежа-</a:t>
            </a:r>
          </a:p>
          <a:p>
            <a:pPr defTabSz="762000"/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</a:rPr>
              <a:t>щим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</a:rPr>
              <a:t> в одной плоскости,- прямо-таки манила заняться вопросом о </a:t>
            </a:r>
          </a:p>
          <a:p>
            <a:pPr defTabSz="762000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</a:rPr>
              <a:t>том как она возникла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90329488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pPr defTabSz="762000"/>
            <a:r>
              <a:rPr lang="ru-RU" dirty="0" smtClean="0">
                <a:latin typeface="Times New Roman" pitchFamily="18" charset="0"/>
              </a:rPr>
              <a:t>Разряженный межзвездный </a:t>
            </a:r>
          </a:p>
          <a:p>
            <a:pPr defTabSz="762000"/>
            <a:r>
              <a:rPr lang="ru-RU" dirty="0" smtClean="0">
                <a:latin typeface="Times New Roman" pitchFamily="18" charset="0"/>
              </a:rPr>
              <a:t>газ стал собираться в облако</a:t>
            </a:r>
          </a:p>
          <a:p>
            <a:pPr defTabSz="762000"/>
            <a:r>
              <a:rPr lang="ru-RU" dirty="0" smtClean="0">
                <a:latin typeface="Times New Roman" pitchFamily="18" charset="0"/>
              </a:rPr>
              <a:t>Вся солнечная система,</a:t>
            </a:r>
          </a:p>
          <a:p>
            <a:pPr defTabSz="762000"/>
            <a:r>
              <a:rPr lang="ru-RU" dirty="0" smtClean="0">
                <a:latin typeface="Times New Roman" pitchFamily="18" charset="0"/>
              </a:rPr>
              <a:t>к которой принадлежат</a:t>
            </a:r>
          </a:p>
          <a:p>
            <a:pPr defTabSz="762000"/>
            <a:r>
              <a:rPr lang="ru-RU" dirty="0" smtClean="0">
                <a:latin typeface="Times New Roman" pitchFamily="18" charset="0"/>
              </a:rPr>
              <a:t>Земля и Луна, возникла </a:t>
            </a:r>
          </a:p>
          <a:p>
            <a:pPr defTabSz="762000"/>
            <a:r>
              <a:rPr lang="ru-RU" dirty="0" smtClean="0">
                <a:latin typeface="Times New Roman" pitchFamily="18" charset="0"/>
              </a:rPr>
              <a:t>из одного большого газо-</a:t>
            </a:r>
          </a:p>
          <a:p>
            <a:pPr defTabSz="762000"/>
            <a:r>
              <a:rPr lang="ru-RU" dirty="0" smtClean="0">
                <a:latin typeface="Times New Roman" pitchFamily="18" charset="0"/>
              </a:rPr>
              <a:t>пылевого облака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2975082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21D542-68E3-4ADA-BD72-D39D50E9684F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DFD846-3C21-440B-982C-2AA4384A90AA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B80778-88DC-48BE-9601-0339ABC323A3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A056B3-3199-4885-B097-3EBB47AC46F4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E79944-C6C5-4DCF-B434-BFF92F2EE83B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6AE92D-33A0-4E92-AF3C-37526199D96F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E4530E-C98E-45D1-B8BA-29FF1DBE95E6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F04951-85B7-41BE-A99A-12B53B881BA6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62209B-BB08-4C50-B3FA-1BAA0FE36AAE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3F1A26-9194-45AB-A838-D861757471E7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4EBE00-A979-40C3-BE79-9A92A7C0C08D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Щелчок правит 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Щелчок правит 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defTabSz="762000"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defTabSz="762000"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defTabSz="762000"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fld id="{7741B567-0A32-42FE-A5E4-A807BEDB25AF}" type="slidenum">
              <a:rPr lang="ru-RU"/>
              <a:pPr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762000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defTabSz="762000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audio" Target="file:///\\FS4\VOL2\TEACH\FINNY\Kamal1.mid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1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42910" y="1785926"/>
            <a:ext cx="7772400" cy="1143000"/>
          </a:xfrm>
          <a:noFill/>
          <a:ln/>
        </p:spPr>
        <p:txBody>
          <a:bodyPr/>
          <a:lstStyle/>
          <a:p>
            <a:r>
              <a:rPr lang="ru-RU" sz="5400" b="1" dirty="0">
                <a:solidFill>
                  <a:srgbClr val="FFFF00"/>
                </a:solidFill>
              </a:rPr>
              <a:t>ПРОИСХОЖДЕНИЕ</a:t>
            </a:r>
            <a:r>
              <a:rPr lang="ru-RU" sz="5400" dirty="0">
                <a:solidFill>
                  <a:srgbClr val="FFFF00"/>
                </a:solidFill>
              </a:rPr>
              <a:t> </a:t>
            </a:r>
            <a:r>
              <a:rPr lang="ru-RU" sz="5400" b="1" dirty="0">
                <a:solidFill>
                  <a:srgbClr val="FFFF00"/>
                </a:solidFill>
              </a:rPr>
              <a:t>СОЛНЕЧНОЙ</a:t>
            </a:r>
            <a:r>
              <a:rPr lang="ru-RU" sz="5400" dirty="0">
                <a:solidFill>
                  <a:srgbClr val="FFFF00"/>
                </a:solidFill>
              </a:rPr>
              <a:t> </a:t>
            </a:r>
            <a:r>
              <a:rPr lang="ru-RU" sz="5400" b="1" dirty="0">
                <a:solidFill>
                  <a:srgbClr val="FFFF00"/>
                </a:solidFill>
              </a:rPr>
              <a:t>СИСТЕМЫ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noFill/>
          <a:ln/>
        </p:spPr>
        <p:txBody>
          <a:bodyPr/>
          <a:lstStyle/>
          <a:p>
            <a:pPr marL="342900" indent="-342900"/>
            <a:r>
              <a:rPr lang="ru-RU" b="1" dirty="0">
                <a:solidFill>
                  <a:srgbClr val="FFFF00"/>
                </a:solidFill>
              </a:rPr>
              <a:t>ПЕРВЫЕ РАЗМЫШЛЕНИЯ </a:t>
            </a:r>
          </a:p>
          <a:p>
            <a:pPr marL="342900" indent="-342900"/>
            <a:r>
              <a:rPr lang="ru-RU" b="1" dirty="0">
                <a:solidFill>
                  <a:srgbClr val="FFFF00"/>
                </a:solidFill>
              </a:rPr>
              <a:t>И НАУЧНОЕ ОБЪЯСНЕНИЕ</a:t>
            </a:r>
            <a:endParaRPr lang="ru-RU" sz="2800" b="1" dirty="0">
              <a:solidFill>
                <a:srgbClr val="FFFF00"/>
              </a:solidFill>
            </a:endParaRPr>
          </a:p>
          <a:p>
            <a:pPr marL="2057400" lvl="4" indent="-228600"/>
            <a:endParaRPr lang="ru-RU" sz="2400" i="1" dirty="0">
              <a:solidFill>
                <a:srgbClr val="FFFF00"/>
              </a:solidFill>
            </a:endParaRPr>
          </a:p>
          <a:p>
            <a:pPr marL="342900" indent="-342900"/>
            <a:endParaRPr lang="ru-RU" sz="2400" i="1" dirty="0">
              <a:solidFill>
                <a:srgbClr val="FFFF00"/>
              </a:solidFill>
            </a:endParaRPr>
          </a:p>
        </p:txBody>
      </p:sp>
      <p:pic>
        <p:nvPicPr>
          <p:cNvPr id="3076" name="Kamal1.mid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6613525"/>
            <a:ext cx="244475" cy="244475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 advTm="40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07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75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75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3">
                <p:cTn id="2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76"/>
                </p:tgtEl>
              </p:cMediaNode>
            </p:audio>
          </p:childTnLst>
        </p:cTn>
      </p:par>
    </p:tnLst>
    <p:bldLst>
      <p:bldP spid="3074" grpId="0" autoUpdateAnimBg="0"/>
      <p:bldP spid="3075" grpId="0" build="p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hlink"/>
            </a:gs>
            <a:gs pos="50000">
              <a:schemeClr val="hlink">
                <a:gamma/>
                <a:shade val="69804"/>
                <a:invGamma/>
              </a:schemeClr>
            </a:gs>
            <a:gs pos="100000">
              <a:schemeClr val="hlink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3434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4479925" y="60325"/>
            <a:ext cx="470693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ru-RU" dirty="0">
                <a:solidFill>
                  <a:schemeClr val="tx2"/>
                </a:solidFill>
                <a:latin typeface="Times New Roman" pitchFamily="18" charset="0"/>
              </a:rPr>
              <a:t>Облако сжималось и вращение его</a:t>
            </a:r>
          </a:p>
          <a:p>
            <a:pPr defTabSz="762000"/>
            <a:r>
              <a:rPr lang="ru-RU" dirty="0">
                <a:solidFill>
                  <a:schemeClr val="tx2"/>
                </a:solidFill>
                <a:latin typeface="Times New Roman" pitchFamily="18" charset="0"/>
              </a:rPr>
              <a:t> ускорялось</a:t>
            </a:r>
          </a:p>
        </p:txBody>
      </p:sp>
      <p:pic>
        <p:nvPicPr>
          <p:cNvPr id="12292" name="Picture 4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59263" y="1600200"/>
            <a:ext cx="488315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212725" y="2727325"/>
            <a:ext cx="3957638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ru-RU" dirty="0">
                <a:solidFill>
                  <a:srgbClr val="FFCCFF"/>
                </a:solidFill>
                <a:latin typeface="Times New Roman" pitchFamily="18" charset="0"/>
              </a:rPr>
              <a:t>Под действием усилившихся</a:t>
            </a:r>
          </a:p>
          <a:p>
            <a:pPr defTabSz="762000"/>
            <a:r>
              <a:rPr lang="ru-RU" dirty="0">
                <a:solidFill>
                  <a:srgbClr val="FFCCFF"/>
                </a:solidFill>
                <a:latin typeface="Times New Roman" pitchFamily="18" charset="0"/>
              </a:rPr>
              <a:t>при этом центробежных сил </a:t>
            </a:r>
          </a:p>
          <a:p>
            <a:pPr defTabSz="762000"/>
            <a:r>
              <a:rPr lang="ru-RU" dirty="0">
                <a:solidFill>
                  <a:srgbClr val="FFCCFF"/>
                </a:solidFill>
                <a:latin typeface="Times New Roman" pitchFamily="18" charset="0"/>
              </a:rPr>
              <a:t>облако превратилось в диск</a:t>
            </a:r>
            <a:r>
              <a:rPr lang="ru-RU" dirty="0">
                <a:latin typeface="Times New Roman" pitchFamily="18" charset="0"/>
              </a:rPr>
              <a:t> </a:t>
            </a:r>
          </a:p>
        </p:txBody>
      </p:sp>
      <p:pic>
        <p:nvPicPr>
          <p:cNvPr id="12294" name="Picture 6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495800"/>
            <a:ext cx="4267200" cy="2360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295" name="Rectangle 7"/>
          <p:cNvSpPr>
            <a:spLocks noChangeArrowheads="1"/>
          </p:cNvSpPr>
          <p:nvPr/>
        </p:nvSpPr>
        <p:spPr bwMode="auto">
          <a:xfrm>
            <a:off x="4403725" y="5089525"/>
            <a:ext cx="47879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ru-RU" dirty="0">
                <a:latin typeface="Times New Roman" pitchFamily="18" charset="0"/>
              </a:rPr>
              <a:t>Вещество уплотнилось и преврати-</a:t>
            </a:r>
          </a:p>
          <a:p>
            <a:pPr defTabSz="762000"/>
            <a:r>
              <a:rPr lang="ru-RU" dirty="0">
                <a:latin typeface="Times New Roman" pitchFamily="18" charset="0"/>
              </a:rPr>
              <a:t>лось в кольцо, вращающееся </a:t>
            </a:r>
            <a:r>
              <a:rPr lang="ru-RU" dirty="0" err="1">
                <a:latin typeface="Times New Roman" pitchFamily="18" charset="0"/>
              </a:rPr>
              <a:t>вок</a:t>
            </a:r>
            <a:r>
              <a:rPr lang="ru-RU" dirty="0">
                <a:latin typeface="Times New Roman" pitchFamily="18" charset="0"/>
              </a:rPr>
              <a:t>-</a:t>
            </a:r>
          </a:p>
          <a:p>
            <a:pPr defTabSz="762000"/>
            <a:r>
              <a:rPr lang="ru-RU" dirty="0">
                <a:latin typeface="Times New Roman" pitchFamily="18" charset="0"/>
              </a:rPr>
              <a:t>руг центра</a:t>
            </a:r>
          </a:p>
          <a:p>
            <a:pPr defTabSz="762000"/>
            <a:endParaRPr lang="ru-RU" dirty="0">
              <a:latin typeface="Times New Roman" pitchFamily="18" charset="0"/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 advTm="4000">
    <p:cover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75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75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50"/>
                            </p:stCondLst>
                            <p:childTnLst>
                              <p:par>
                                <p:cTn id="1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75"/>
                                        <p:tgtEl>
                                          <p:spTgt spid="122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75"/>
                                        <p:tgtEl>
                                          <p:spTgt spid="122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75"/>
                                        <p:tgtEl>
                                          <p:spTgt spid="122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75"/>
                                        <p:tgtEl>
                                          <p:spTgt spid="122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75"/>
                                        <p:tgtEl>
                                          <p:spTgt spid="122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75"/>
                                        <p:tgtEl>
                                          <p:spTgt spid="122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uild="p" autoUpdateAnimBg="0"/>
      <p:bldP spid="12293" grpId="0" build="p" autoUpdateAnimBg="0"/>
      <p:bldP spid="12295" grpId="0" build="p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hlink"/>
            </a:gs>
            <a:gs pos="50000">
              <a:schemeClr val="hlink">
                <a:gamma/>
                <a:shade val="69804"/>
                <a:invGamma/>
              </a:schemeClr>
            </a:gs>
            <a:gs pos="100000">
              <a:schemeClr val="hlink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533400"/>
            <a:ext cx="75438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0" y="5668963"/>
            <a:ext cx="914241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 defTabSz="762000"/>
            <a:r>
              <a:rPr lang="ru-RU" dirty="0">
                <a:solidFill>
                  <a:schemeClr val="accent2"/>
                </a:solidFill>
                <a:latin typeface="Times New Roman" pitchFamily="18" charset="0"/>
              </a:rPr>
              <a:t>В центре образовался газовый шар,</a:t>
            </a:r>
            <a:br>
              <a:rPr lang="ru-RU" dirty="0">
                <a:solidFill>
                  <a:schemeClr val="accent2"/>
                </a:solidFill>
                <a:latin typeface="Times New Roman" pitchFamily="18" charset="0"/>
              </a:rPr>
            </a:br>
            <a:r>
              <a:rPr lang="ru-RU" dirty="0">
                <a:solidFill>
                  <a:schemeClr val="accent2"/>
                </a:solidFill>
                <a:latin typeface="Times New Roman" pitchFamily="18" charset="0"/>
              </a:rPr>
              <a:t>в котором началась термоядерная реакция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 advTm="4000">
    <p:cover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75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hlink"/>
            </a:gs>
            <a:gs pos="50000">
              <a:schemeClr val="hlink">
                <a:gamma/>
                <a:shade val="69804"/>
                <a:invGamma/>
              </a:schemeClr>
            </a:gs>
            <a:gs pos="100000">
              <a:schemeClr val="hlink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0" y="0"/>
            <a:ext cx="5332413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0" y="0"/>
            <a:ext cx="3876675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ru-RU" dirty="0">
                <a:solidFill>
                  <a:schemeClr val="tx1"/>
                </a:solidFill>
                <a:latin typeface="Times New Roman" pitchFamily="18" charset="0"/>
              </a:rPr>
              <a:t>В центре образовался боль-</a:t>
            </a:r>
          </a:p>
          <a:p>
            <a:pPr defTabSz="762000"/>
            <a:r>
              <a:rPr lang="ru-RU" dirty="0" err="1">
                <a:solidFill>
                  <a:schemeClr val="tx1"/>
                </a:solidFill>
                <a:latin typeface="Times New Roman" pitchFamily="18" charset="0"/>
              </a:rPr>
              <a:t>шой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</a:rPr>
              <a:t> сгусток вещества. Из </a:t>
            </a:r>
          </a:p>
          <a:p>
            <a:pPr defTabSz="762000"/>
            <a:r>
              <a:rPr lang="ru-RU" dirty="0">
                <a:solidFill>
                  <a:schemeClr val="tx1"/>
                </a:solidFill>
                <a:latin typeface="Times New Roman" pitchFamily="18" charset="0"/>
              </a:rPr>
              <a:t>этого сгустка возникло </a:t>
            </a:r>
            <a:r>
              <a:rPr lang="ru-RU" dirty="0" err="1">
                <a:solidFill>
                  <a:schemeClr val="tx1"/>
                </a:solidFill>
                <a:latin typeface="Times New Roman" pitchFamily="18" charset="0"/>
              </a:rPr>
              <a:t>Сол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</a:rPr>
              <a:t>-</a:t>
            </a:r>
          </a:p>
          <a:p>
            <a:pPr defTabSz="762000"/>
            <a:r>
              <a:rPr lang="ru-RU" dirty="0" err="1">
                <a:solidFill>
                  <a:schemeClr val="tx1"/>
                </a:solidFill>
                <a:latin typeface="Times New Roman" pitchFamily="18" charset="0"/>
              </a:rPr>
              <a:t>нце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</a:rPr>
              <a:t>. Во внешних областях</a:t>
            </a:r>
          </a:p>
          <a:p>
            <a:pPr defTabSz="762000"/>
            <a:r>
              <a:rPr lang="ru-RU" dirty="0">
                <a:solidFill>
                  <a:schemeClr val="tx1"/>
                </a:solidFill>
                <a:latin typeface="Times New Roman" pitchFamily="18" charset="0"/>
              </a:rPr>
              <a:t>сформировались планеты</a:t>
            </a:r>
          </a:p>
        </p:txBody>
      </p:sp>
      <p:pic>
        <p:nvPicPr>
          <p:cNvPr id="14340" name="Picture 4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981200"/>
            <a:ext cx="5514975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5511800" y="2879725"/>
            <a:ext cx="3630613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ru-RU" dirty="0">
                <a:solidFill>
                  <a:srgbClr val="FFCCFF"/>
                </a:solidFill>
                <a:latin typeface="Times New Roman" pitchFamily="18" charset="0"/>
              </a:rPr>
              <a:t>Постепенно вся планетная</a:t>
            </a:r>
          </a:p>
          <a:p>
            <a:pPr defTabSz="762000"/>
            <a:r>
              <a:rPr lang="ru-RU" dirty="0">
                <a:solidFill>
                  <a:srgbClr val="FFCCFF"/>
                </a:solidFill>
                <a:latin typeface="Times New Roman" pitchFamily="18" charset="0"/>
              </a:rPr>
              <a:t>система приобрела свой</a:t>
            </a:r>
            <a:br>
              <a:rPr lang="ru-RU" dirty="0">
                <a:solidFill>
                  <a:srgbClr val="FFCCFF"/>
                </a:solidFill>
                <a:latin typeface="Times New Roman" pitchFamily="18" charset="0"/>
              </a:rPr>
            </a:br>
            <a:r>
              <a:rPr lang="ru-RU" dirty="0">
                <a:solidFill>
                  <a:srgbClr val="FFCCFF"/>
                </a:solidFill>
                <a:latin typeface="Times New Roman" pitchFamily="18" charset="0"/>
              </a:rPr>
              <a:t>современный вид</a:t>
            </a:r>
            <a:r>
              <a:rPr lang="ru-RU" dirty="0">
                <a:latin typeface="Times New Roman" pitchFamily="18" charset="0"/>
              </a:rPr>
              <a:t> </a:t>
            </a:r>
          </a:p>
        </p:txBody>
      </p:sp>
      <p:pic>
        <p:nvPicPr>
          <p:cNvPr id="14342" name="Picture 6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57600" y="4400550"/>
            <a:ext cx="5484813" cy="2455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343" name="Rectangle 7"/>
          <p:cNvSpPr>
            <a:spLocks noChangeArrowheads="1"/>
          </p:cNvSpPr>
          <p:nvPr/>
        </p:nvSpPr>
        <p:spPr bwMode="auto">
          <a:xfrm>
            <a:off x="0" y="4816475"/>
            <a:ext cx="3744913" cy="179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ctr" defTabSz="762000"/>
            <a:r>
              <a:rPr lang="ru-RU" dirty="0">
                <a:latin typeface="Times New Roman" pitchFamily="18" charset="0"/>
              </a:rPr>
              <a:t>Из газовых колец возникли</a:t>
            </a:r>
          </a:p>
          <a:p>
            <a:pPr algn="ctr" defTabSz="762000"/>
            <a:r>
              <a:rPr lang="ru-RU" dirty="0">
                <a:latin typeface="Times New Roman" pitchFamily="18" charset="0"/>
              </a:rPr>
              <a:t>планеты -</a:t>
            </a:r>
          </a:p>
          <a:p>
            <a:pPr algn="ctr" defTabSz="762000"/>
            <a:r>
              <a:rPr lang="ru-RU" sz="3200" u="sng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Солнечная система </a:t>
            </a:r>
          </a:p>
          <a:p>
            <a:pPr algn="ctr" defTabSz="762000"/>
            <a:r>
              <a:rPr lang="ru-RU" sz="3200" u="sng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готова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 advTm="4000">
    <p:cover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autoUpdateAnimBg="0"/>
      <p:bldP spid="14341" grpId="0" autoUpdateAnimBg="0"/>
      <p:bldP spid="14343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669925" y="765175"/>
            <a:ext cx="784225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ru-RU" sz="18900">
                <a:latin typeface="Times New Roman" pitchFamily="18" charset="0"/>
              </a:rPr>
              <a:t> </a:t>
            </a:r>
          </a:p>
        </p:txBody>
      </p:sp>
      <p:graphicFrame>
        <p:nvGraphicFramePr>
          <p:cNvPr id="15363" name="Object 3"/>
          <p:cNvGraphicFramePr>
            <a:graphicFrameLocks/>
          </p:cNvGraphicFramePr>
          <p:nvPr/>
        </p:nvGraphicFramePr>
        <p:xfrm>
          <a:off x="1747838" y="0"/>
          <a:ext cx="6086475" cy="4054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5" name="WordArt 2.0" r:id="rId3" imgW="6095880" imgH="4063680" progId="">
                  <p:embed/>
                </p:oleObj>
              </mc:Choice>
              <mc:Fallback>
                <p:oleObj name="WordArt 2.0" r:id="rId3" imgW="6095880" imgH="4063680" progId="">
                  <p:embed/>
                  <p:pic>
                    <p:nvPicPr>
                      <p:cNvPr id="0" name="Picture 3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47838" y="0"/>
                        <a:ext cx="6086475" cy="4054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441325" y="5218113"/>
            <a:ext cx="8615363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ru-RU" sz="4800">
                <a:latin typeface="Times New Roman" pitchFamily="18" charset="0"/>
              </a:rPr>
              <a:t>В</a:t>
            </a:r>
            <a:r>
              <a:rPr lang="ru-RU" sz="4000">
                <a:latin typeface="Times New Roman" pitchFamily="18" charset="0"/>
              </a:rPr>
              <a:t>ЫПОЛНИЛ </a:t>
            </a:r>
            <a:r>
              <a:rPr lang="ru-RU" sz="6600">
                <a:latin typeface="Times New Roman" pitchFamily="18" charset="0"/>
              </a:rPr>
              <a:t>К</a:t>
            </a:r>
            <a:r>
              <a:rPr lang="ru-RU" sz="6000">
                <a:latin typeface="Times New Roman" pitchFamily="18" charset="0"/>
              </a:rPr>
              <a:t>амалов Руслан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 advTm="4000"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75"/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66FF">
                <a:gamma/>
                <a:shade val="69804"/>
                <a:invGamma/>
              </a:srgbClr>
            </a:gs>
            <a:gs pos="100000">
              <a:srgbClr val="0066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74613"/>
            <a:ext cx="8839200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0" y="6065838"/>
            <a:ext cx="90678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 defTabSz="762000"/>
            <a:r>
              <a:rPr lang="ru-RU" dirty="0">
                <a:solidFill>
                  <a:schemeClr val="tx1"/>
                </a:solidFill>
                <a:latin typeface="Times New Roman" pitchFamily="18" charset="0"/>
              </a:rPr>
              <a:t>Это наша галактика. С древних времен ученые хотели узнать, как она возникла</a:t>
            </a: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365125" y="822325"/>
            <a:ext cx="197961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ru-RU" dirty="0">
                <a:solidFill>
                  <a:srgbClr val="FFFF00"/>
                </a:solidFill>
                <a:latin typeface="Times New Roman" pitchFamily="18" charset="0"/>
              </a:rPr>
              <a:t>Наша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ru-RU" dirty="0" err="1">
                <a:solidFill>
                  <a:srgbClr val="FFFF00"/>
                </a:solidFill>
                <a:latin typeface="Times New Roman" pitchFamily="18" charset="0"/>
              </a:rPr>
              <a:t>солнеч</a:t>
            </a:r>
            <a:r>
              <a:rPr lang="ru-RU" dirty="0">
                <a:solidFill>
                  <a:srgbClr val="FFFF00"/>
                </a:solidFill>
                <a:latin typeface="Times New Roman" pitchFamily="18" charset="0"/>
              </a:rPr>
              <a:t>-</a:t>
            </a:r>
            <a:endParaRPr lang="ru-RU" dirty="0">
              <a:solidFill>
                <a:schemeClr val="tx1"/>
              </a:solidFill>
              <a:latin typeface="Times New Roman" pitchFamily="18" charset="0"/>
            </a:endParaRPr>
          </a:p>
          <a:p>
            <a:pPr defTabSz="762000"/>
            <a:r>
              <a:rPr lang="ru-RU" dirty="0" err="1">
                <a:solidFill>
                  <a:srgbClr val="FFFF00"/>
                </a:solidFill>
                <a:latin typeface="Times New Roman" pitchFamily="18" charset="0"/>
              </a:rPr>
              <a:t>ная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ru-RU" dirty="0">
                <a:solidFill>
                  <a:srgbClr val="FFFF00"/>
                </a:solidFill>
                <a:latin typeface="Times New Roman" pitchFamily="18" charset="0"/>
              </a:rPr>
              <a:t>система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</a:rPr>
              <a:t>.</a:t>
            </a:r>
          </a:p>
        </p:txBody>
      </p:sp>
      <p:sp>
        <p:nvSpPr>
          <p:cNvPr id="4101" name="Arc 5"/>
          <p:cNvSpPr>
            <a:spLocks/>
          </p:cNvSpPr>
          <p:nvPr/>
        </p:nvSpPr>
        <p:spPr bwMode="auto">
          <a:xfrm>
            <a:off x="1522413" y="1601788"/>
            <a:ext cx="992187" cy="1219200"/>
          </a:xfrm>
          <a:custGeom>
            <a:avLst/>
            <a:gdLst>
              <a:gd name="G0" fmla="+- 35 0 0"/>
              <a:gd name="G1" fmla="+- 21600 0 0"/>
              <a:gd name="G2" fmla="+- 21600 0 0"/>
              <a:gd name="T0" fmla="*/ 0 w 21635"/>
              <a:gd name="T1" fmla="*/ 0 h 21600"/>
              <a:gd name="T2" fmla="*/ 21635 w 21635"/>
              <a:gd name="T3" fmla="*/ 21600 h 21600"/>
              <a:gd name="T4" fmla="*/ 35 w 21635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35" h="21600" fill="none" extrusionOk="0">
                <a:moveTo>
                  <a:pt x="0" y="0"/>
                </a:moveTo>
                <a:cubicBezTo>
                  <a:pt x="11" y="0"/>
                  <a:pt x="23" y="-1"/>
                  <a:pt x="35" y="0"/>
                </a:cubicBezTo>
                <a:cubicBezTo>
                  <a:pt x="11964" y="0"/>
                  <a:pt x="21635" y="9670"/>
                  <a:pt x="21635" y="21600"/>
                </a:cubicBezTo>
              </a:path>
              <a:path w="21635" h="21600" stroke="0" extrusionOk="0">
                <a:moveTo>
                  <a:pt x="0" y="0"/>
                </a:moveTo>
                <a:cubicBezTo>
                  <a:pt x="11" y="0"/>
                  <a:pt x="23" y="-1"/>
                  <a:pt x="35" y="0"/>
                </a:cubicBezTo>
                <a:cubicBezTo>
                  <a:pt x="11964" y="0"/>
                  <a:pt x="21635" y="9670"/>
                  <a:pt x="21635" y="21600"/>
                </a:cubicBezTo>
                <a:lnTo>
                  <a:pt x="35" y="21600"/>
                </a:lnTo>
                <a:close/>
              </a:path>
            </a:pathLst>
          </a:custGeom>
          <a:noFill/>
          <a:ln w="101600" cap="rnd">
            <a:solidFill>
              <a:schemeClr val="accent2"/>
            </a:solidFill>
            <a:round/>
            <a:headEnd type="none" w="sm" len="sm"/>
            <a:tailEnd type="stealth" w="med" len="lg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 advTm="4000"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4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 autoUpdateAnimBg="0"/>
      <p:bldP spid="4100" grpId="0" autoUpdateAnimBg="0"/>
      <p:bldP spid="410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folHlink"/>
            </a:gs>
            <a:gs pos="100000">
              <a:schemeClr val="folHlink">
                <a:gamma/>
                <a:shade val="69804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87763" y="0"/>
            <a:ext cx="5454650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0" y="0"/>
            <a:ext cx="3902075" cy="607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 defTabSz="762000"/>
            <a:r>
              <a:rPr lang="ru-RU" sz="2800" dirty="0">
                <a:latin typeface="Times New Roman" pitchFamily="18" charset="0"/>
              </a:rPr>
              <a:t>  </a:t>
            </a:r>
            <a:r>
              <a:rPr lang="ru-RU" sz="2800" dirty="0">
                <a:solidFill>
                  <a:srgbClr val="CC0000"/>
                </a:solidFill>
                <a:latin typeface="Times New Roman" pitchFamily="18" charset="0"/>
              </a:rPr>
              <a:t>Фридрих Вильгельм (Уильям) Гершель </a:t>
            </a:r>
            <a:r>
              <a:rPr lang="ru-RU" sz="2800" dirty="0" err="1">
                <a:solidFill>
                  <a:srgbClr val="CC0000"/>
                </a:solidFill>
                <a:latin typeface="Times New Roman" pitchFamily="18" charset="0"/>
              </a:rPr>
              <a:t>ро</a:t>
            </a:r>
            <a:endParaRPr lang="ru-RU" sz="2800" dirty="0">
              <a:solidFill>
                <a:srgbClr val="CC0000"/>
              </a:solidFill>
              <a:latin typeface="Times New Roman" pitchFamily="18" charset="0"/>
            </a:endParaRPr>
          </a:p>
          <a:p>
            <a:pPr algn="ctr" defTabSz="762000"/>
            <a:r>
              <a:rPr lang="ru-RU" sz="2800" dirty="0" err="1">
                <a:solidFill>
                  <a:srgbClr val="CC0000"/>
                </a:solidFill>
                <a:latin typeface="Times New Roman" pitchFamily="18" charset="0"/>
              </a:rPr>
              <a:t>дился</a:t>
            </a:r>
            <a:r>
              <a:rPr lang="ru-RU" sz="2800" dirty="0">
                <a:solidFill>
                  <a:srgbClr val="CC0000"/>
                </a:solidFill>
                <a:latin typeface="Times New Roman" pitchFamily="18" charset="0"/>
              </a:rPr>
              <a:t> 15 ноября 1738 г. в Ганновере (Германия) в семье полкового музыканта Ганновер-</a:t>
            </a:r>
          </a:p>
          <a:p>
            <a:pPr algn="ctr" defTabSz="762000"/>
            <a:r>
              <a:rPr lang="ru-RU" sz="2800" dirty="0" err="1">
                <a:solidFill>
                  <a:srgbClr val="CC0000"/>
                </a:solidFill>
                <a:latin typeface="Times New Roman" pitchFamily="18" charset="0"/>
              </a:rPr>
              <a:t>ской</a:t>
            </a:r>
            <a:r>
              <a:rPr lang="ru-RU" sz="2800" dirty="0">
                <a:solidFill>
                  <a:srgbClr val="CC0000"/>
                </a:solidFill>
                <a:latin typeface="Times New Roman" pitchFamily="18" charset="0"/>
              </a:rPr>
              <a:t> гвардии. Гершель</a:t>
            </a:r>
            <a:r>
              <a:rPr lang="ru-RU" sz="2800" dirty="0">
                <a:solidFill>
                  <a:srgbClr val="FF3300"/>
                </a:solidFill>
                <a:latin typeface="Times New Roman" pitchFamily="18" charset="0"/>
              </a:rPr>
              <a:t> серьёзно занимался те </a:t>
            </a:r>
            <a:r>
              <a:rPr lang="ru-RU" sz="2800" dirty="0" err="1">
                <a:solidFill>
                  <a:srgbClr val="FF3300"/>
                </a:solidFill>
                <a:latin typeface="Times New Roman" pitchFamily="18" charset="0"/>
              </a:rPr>
              <a:t>орией</a:t>
            </a:r>
            <a:r>
              <a:rPr lang="ru-RU" sz="2800" dirty="0">
                <a:solidFill>
                  <a:srgbClr val="FF3300"/>
                </a:solidFill>
                <a:latin typeface="Times New Roman" pitchFamily="18" charset="0"/>
              </a:rPr>
              <a:t> музыки. От неё увлечение перешло на математику и оптику, через которую он познакомился с астрономией.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 advTm="4000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3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3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3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3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3276600"/>
            <a:ext cx="3074988" cy="312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0" y="0"/>
            <a:ext cx="49530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defTabSz="762000"/>
            <a:r>
              <a:rPr lang="ru-RU" dirty="0">
                <a:solidFill>
                  <a:srgbClr val="FFFF00"/>
                </a:solidFill>
                <a:latin typeface="Times New Roman" pitchFamily="18" charset="0"/>
              </a:rPr>
              <a:t>С помощью своего первого самодельного телескопа-рефлектора </a:t>
            </a:r>
            <a:r>
              <a:rPr lang="ru-RU" dirty="0" err="1">
                <a:solidFill>
                  <a:srgbClr val="FFFF00"/>
                </a:solidFill>
                <a:latin typeface="Times New Roman" pitchFamily="18" charset="0"/>
              </a:rPr>
              <a:t>ньютоновской</a:t>
            </a:r>
            <a:r>
              <a:rPr lang="ru-RU" dirty="0">
                <a:solidFill>
                  <a:srgbClr val="FFFF00"/>
                </a:solidFill>
                <a:latin typeface="Times New Roman" pitchFamily="18" charset="0"/>
              </a:rPr>
              <a:t> системы длиной 5,5 футов (почти 2 м) и диаметром зеркала 20 см,</a:t>
            </a:r>
          </a:p>
        </p:txBody>
      </p:sp>
      <p:pic>
        <p:nvPicPr>
          <p:cNvPr id="6148" name="Picture 4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76800" y="0"/>
            <a:ext cx="4265613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4860925" y="4343400"/>
            <a:ext cx="4332288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defTabSz="762000"/>
            <a:r>
              <a:rPr lang="ru-RU" dirty="0">
                <a:solidFill>
                  <a:srgbClr val="66FF33"/>
                </a:solidFill>
                <a:latin typeface="Times New Roman" pitchFamily="18" charset="0"/>
              </a:rPr>
              <a:t>уже в марте 1774 г. Гершель</a:t>
            </a:r>
          </a:p>
          <a:p>
            <a:pPr defTabSz="762000"/>
            <a:r>
              <a:rPr lang="ru-RU" dirty="0">
                <a:solidFill>
                  <a:srgbClr val="66FF33"/>
                </a:solidFill>
                <a:latin typeface="Times New Roman" pitchFamily="18" charset="0"/>
              </a:rPr>
              <a:t> наблюдал красивую светлую </a:t>
            </a:r>
          </a:p>
          <a:p>
            <a:pPr defTabSz="762000"/>
            <a:r>
              <a:rPr lang="ru-RU" dirty="0">
                <a:solidFill>
                  <a:srgbClr val="66FF33"/>
                </a:solidFill>
                <a:latin typeface="Times New Roman" pitchFamily="18" charset="0"/>
              </a:rPr>
              <a:t>туманность в созвездии Ориона</a:t>
            </a:r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825500" y="3340100"/>
            <a:ext cx="2997200" cy="2995613"/>
          </a:xfrm>
          <a:prstGeom prst="rect">
            <a:avLst/>
          </a:prstGeom>
          <a:noFill/>
          <a:ln w="1270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 advTm="400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9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75" fill="hold"/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75" fill="hold"/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75" fill="hold"/>
                                        <p:tgtEl>
                                          <p:spTgt spid="6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75" fill="hold"/>
                                        <p:tgtEl>
                                          <p:spTgt spid="6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75" fill="hold"/>
                                        <p:tgtEl>
                                          <p:spTgt spid="6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75" fill="hold"/>
                                        <p:tgtEl>
                                          <p:spTgt spid="6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autoUpdateAnimBg="0"/>
      <p:bldP spid="6149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folHlink">
                <a:gamma/>
                <a:shade val="69804"/>
                <a:invGamma/>
              </a:schemeClr>
            </a:gs>
            <a:gs pos="100000">
              <a:schemeClr val="folHlink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0678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0" y="4567238"/>
            <a:ext cx="9048750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ctr" defTabSz="762000"/>
            <a:r>
              <a:rPr lang="ru-RU" sz="3600" dirty="0" smtClean="0">
                <a:solidFill>
                  <a:srgbClr val="996633"/>
                </a:solidFill>
                <a:latin typeface="Times New Roman" pitchFamily="18" charset="0"/>
              </a:rPr>
              <a:t>20-футовый телескоп Гершеля. Его телескоп </a:t>
            </a:r>
          </a:p>
          <a:p>
            <a:pPr algn="ctr" defTabSz="762000"/>
            <a:r>
              <a:rPr lang="ru-RU" sz="3600" dirty="0" smtClean="0">
                <a:solidFill>
                  <a:srgbClr val="996633"/>
                </a:solidFill>
                <a:latin typeface="Times New Roman" pitchFamily="18" charset="0"/>
              </a:rPr>
              <a:t>раскрыл природу самых загадочных в те</a:t>
            </a:r>
          </a:p>
          <a:p>
            <a:pPr algn="ctr" defTabSz="762000"/>
            <a:r>
              <a:rPr lang="ru-RU" sz="3600" dirty="0" smtClean="0">
                <a:solidFill>
                  <a:srgbClr val="996633"/>
                </a:solidFill>
                <a:latin typeface="Times New Roman" pitchFamily="18" charset="0"/>
              </a:rPr>
              <a:t>времена объектов неба - неподвижных</a:t>
            </a:r>
          </a:p>
          <a:p>
            <a:pPr algn="ctr" defTabSz="762000"/>
            <a:r>
              <a:rPr lang="ru-RU" sz="3600" dirty="0" smtClean="0">
                <a:solidFill>
                  <a:srgbClr val="996633"/>
                </a:solidFill>
                <a:latin typeface="Times New Roman" pitchFamily="18" charset="0"/>
              </a:rPr>
              <a:t>“млечных” туманностей</a:t>
            </a:r>
            <a:endParaRPr lang="ru-RU" sz="3600" dirty="0">
              <a:solidFill>
                <a:srgbClr val="996633"/>
              </a:solidFill>
              <a:latin typeface="Times New Roman" pitchFamily="18" charset="0"/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 advTm="4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 autoUpdateAnimBg="0" advAuto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93939"/>
            </a:gs>
            <a:gs pos="100000">
              <a:srgbClr val="393939">
                <a:gamma/>
                <a:shade val="69804"/>
                <a:invGamma/>
              </a:srgb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4305300" y="1257300"/>
            <a:ext cx="4799013" cy="5561013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8195" name="Picture 3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70375" y="1219200"/>
            <a:ext cx="4872038" cy="563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3768725" y="700088"/>
            <a:ext cx="5368925" cy="884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ru-RU" sz="2800">
                <a:latin typeface="Times New Roman" pitchFamily="18" charset="0"/>
              </a:rPr>
              <a:t>     40-футовый телескоп  Гершеля</a:t>
            </a:r>
          </a:p>
          <a:p>
            <a:pPr defTabSz="762000"/>
            <a:endParaRPr lang="ru-RU" sz="2800">
              <a:latin typeface="Times New Roman" pitchFamily="18" charset="0"/>
            </a:endParaRPr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0" y="381000"/>
            <a:ext cx="4343400" cy="564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 defTabSz="762000"/>
            <a:r>
              <a:rPr lang="ru-RU" sz="2800" dirty="0">
                <a:solidFill>
                  <a:srgbClr val="FFFF00"/>
                </a:solidFill>
                <a:latin typeface="Times New Roman" pitchFamily="18" charset="0"/>
              </a:rPr>
              <a:t>Наблюдая с 40-футовым телескопом, Гершель убедился в </a:t>
            </a:r>
            <a:r>
              <a:rPr lang="ru-RU" sz="2800" dirty="0" err="1">
                <a:solidFill>
                  <a:srgbClr val="FFFF00"/>
                </a:solidFill>
                <a:latin typeface="Times New Roman" pitchFamily="18" charset="0"/>
              </a:rPr>
              <a:t>недостижимос</a:t>
            </a:r>
            <a:r>
              <a:rPr lang="ru-RU" sz="2800" dirty="0">
                <a:solidFill>
                  <a:srgbClr val="FFFF00"/>
                </a:solidFill>
                <a:latin typeface="Times New Roman" pitchFamily="18" charset="0"/>
              </a:rPr>
              <a:t> </a:t>
            </a:r>
            <a:r>
              <a:rPr lang="ru-RU" sz="2800" dirty="0" err="1">
                <a:solidFill>
                  <a:srgbClr val="FFFF00"/>
                </a:solidFill>
                <a:latin typeface="Times New Roman" pitchFamily="18" charset="0"/>
              </a:rPr>
              <a:t>ти</a:t>
            </a:r>
            <a:r>
              <a:rPr lang="ru-RU" sz="2800" dirty="0">
                <a:solidFill>
                  <a:srgbClr val="FFFF00"/>
                </a:solidFill>
                <a:latin typeface="Times New Roman" pitchFamily="18" charset="0"/>
              </a:rPr>
              <a:t> границ Галактики. </a:t>
            </a:r>
            <a:r>
              <a:rPr lang="ru-RU" sz="2800" dirty="0" err="1">
                <a:solidFill>
                  <a:srgbClr val="FFFF00"/>
                </a:solidFill>
                <a:latin typeface="Times New Roman" pitchFamily="18" charset="0"/>
              </a:rPr>
              <a:t>Убе</a:t>
            </a:r>
            <a:r>
              <a:rPr lang="ru-RU" sz="2800" dirty="0">
                <a:solidFill>
                  <a:srgbClr val="FFFF00"/>
                </a:solidFill>
                <a:latin typeface="Times New Roman" pitchFamily="18" charset="0"/>
              </a:rPr>
              <a:t> </a:t>
            </a:r>
            <a:r>
              <a:rPr lang="ru-RU" sz="2800" dirty="0" err="1">
                <a:solidFill>
                  <a:srgbClr val="FFFF00"/>
                </a:solidFill>
                <a:latin typeface="Times New Roman" pitchFamily="18" charset="0"/>
              </a:rPr>
              <a:t>дился</a:t>
            </a:r>
            <a:r>
              <a:rPr lang="ru-RU" sz="2800" dirty="0">
                <a:solidFill>
                  <a:srgbClr val="FFFF00"/>
                </a:solidFill>
                <a:latin typeface="Times New Roman" pitchFamily="18" charset="0"/>
              </a:rPr>
              <a:t> он и в том, что не все млечные ту </a:t>
            </a:r>
            <a:r>
              <a:rPr lang="ru-RU" sz="2800" dirty="0" err="1">
                <a:solidFill>
                  <a:srgbClr val="FFFF00"/>
                </a:solidFill>
                <a:latin typeface="Times New Roman" pitchFamily="18" charset="0"/>
              </a:rPr>
              <a:t>манности</a:t>
            </a:r>
            <a:r>
              <a:rPr lang="ru-RU" sz="2800" dirty="0">
                <a:solidFill>
                  <a:srgbClr val="FFFF00"/>
                </a:solidFill>
                <a:latin typeface="Times New Roman" pitchFamily="18" charset="0"/>
              </a:rPr>
              <a:t> - сгустки диффузной материи и что даже самые слабые из них, обнаруженные на пределе видимости, могут быть </a:t>
            </a:r>
          </a:p>
          <a:p>
            <a:pPr algn="ctr" defTabSz="762000"/>
            <a:r>
              <a:rPr lang="ru-RU" sz="2800" dirty="0">
                <a:solidFill>
                  <a:srgbClr val="FFFF00"/>
                </a:solidFill>
                <a:latin typeface="Times New Roman" pitchFamily="18" charset="0"/>
              </a:rPr>
              <a:t>другими далекими “млечными путями”.</a:t>
            </a:r>
            <a:r>
              <a:rPr lang="ru-RU" sz="2800" dirty="0">
                <a:latin typeface="Times New Roman" pitchFamily="18" charset="0"/>
              </a:rPr>
              <a:t>                                     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 advTm="4000"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2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3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 animBg="1"/>
      <p:bldP spid="8196" grpId="0" build="p" autoUpdateAnimBg="0"/>
      <p:bldP spid="8197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990600"/>
            <a:ext cx="6551613" cy="442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2270125" y="5713413"/>
            <a:ext cx="45291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ru-RU" sz="3600" dirty="0">
                <a:solidFill>
                  <a:srgbClr val="FF3300"/>
                </a:solidFill>
                <a:latin typeface="Times New Roman" pitchFamily="18" charset="0"/>
              </a:rPr>
              <a:t>планетная туманность</a:t>
            </a:r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1193800" y="1041400"/>
            <a:ext cx="6527800" cy="4318000"/>
          </a:xfrm>
          <a:prstGeom prst="rect">
            <a:avLst/>
          </a:prstGeom>
          <a:noFill/>
          <a:ln w="1016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1257300" y="1028700"/>
            <a:ext cx="6400800" cy="4343400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 advTm="4000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75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1143000"/>
            <a:ext cx="88392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60325" y="-15875"/>
            <a:ext cx="91948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ru-RU" dirty="0">
                <a:solidFill>
                  <a:schemeClr val="tx1"/>
                </a:solidFill>
                <a:latin typeface="Times New Roman" pitchFamily="18" charset="0"/>
              </a:rPr>
              <a:t>Стройная система планет - их движение по круговым орбитам, лежа-</a:t>
            </a:r>
          </a:p>
          <a:p>
            <a:pPr defTabSz="762000"/>
            <a:r>
              <a:rPr lang="ru-RU" dirty="0" err="1">
                <a:solidFill>
                  <a:schemeClr val="tx1"/>
                </a:solidFill>
                <a:latin typeface="Times New Roman" pitchFamily="18" charset="0"/>
              </a:rPr>
              <a:t>щим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</a:rPr>
              <a:t> в одной плоскости,- прямо-таки манила заняться вопросом о </a:t>
            </a:r>
          </a:p>
          <a:p>
            <a:pPr defTabSz="762000"/>
            <a:r>
              <a:rPr lang="ru-RU" dirty="0">
                <a:solidFill>
                  <a:schemeClr val="tx1"/>
                </a:solidFill>
                <a:latin typeface="Times New Roman" pitchFamily="18" charset="0"/>
              </a:rPr>
              <a:t>том как она возникла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 advTm="4000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uild="p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7013" y="0"/>
            <a:ext cx="5105400" cy="259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0" y="822325"/>
            <a:ext cx="390683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defTabSz="762000"/>
            <a:r>
              <a:rPr lang="ru-RU" dirty="0">
                <a:latin typeface="Times New Roman" pitchFamily="18" charset="0"/>
              </a:rPr>
              <a:t>Разряженный межзвездный </a:t>
            </a:r>
          </a:p>
          <a:p>
            <a:pPr defTabSz="762000"/>
            <a:r>
              <a:rPr lang="ru-RU" dirty="0">
                <a:latin typeface="Times New Roman" pitchFamily="18" charset="0"/>
              </a:rPr>
              <a:t>газ стал собираться в облако</a:t>
            </a:r>
          </a:p>
        </p:txBody>
      </p:sp>
      <p:pic>
        <p:nvPicPr>
          <p:cNvPr id="11268" name="Picture 4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571750"/>
            <a:ext cx="5713413" cy="428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269" name="Rectangle 5"/>
          <p:cNvSpPr>
            <a:spLocks noChangeArrowheads="1"/>
          </p:cNvSpPr>
          <p:nvPr/>
        </p:nvSpPr>
        <p:spPr bwMode="auto">
          <a:xfrm>
            <a:off x="5775325" y="3717925"/>
            <a:ext cx="3494088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ru-RU" dirty="0">
                <a:latin typeface="Times New Roman" pitchFamily="18" charset="0"/>
              </a:rPr>
              <a:t>Вся солнечная система,</a:t>
            </a:r>
          </a:p>
          <a:p>
            <a:pPr defTabSz="762000"/>
            <a:r>
              <a:rPr lang="ru-RU" dirty="0">
                <a:latin typeface="Times New Roman" pitchFamily="18" charset="0"/>
              </a:rPr>
              <a:t>к которой принадлежат</a:t>
            </a:r>
          </a:p>
          <a:p>
            <a:pPr defTabSz="762000"/>
            <a:r>
              <a:rPr lang="ru-RU" dirty="0">
                <a:latin typeface="Times New Roman" pitchFamily="18" charset="0"/>
              </a:rPr>
              <a:t>Земля и Луна, возникла </a:t>
            </a:r>
          </a:p>
          <a:p>
            <a:pPr defTabSz="762000"/>
            <a:r>
              <a:rPr lang="ru-RU" dirty="0">
                <a:latin typeface="Times New Roman" pitchFamily="18" charset="0"/>
              </a:rPr>
              <a:t>из одного большого газо-</a:t>
            </a:r>
          </a:p>
          <a:p>
            <a:pPr defTabSz="762000"/>
            <a:r>
              <a:rPr lang="ru-RU" dirty="0">
                <a:latin typeface="Times New Roman" pitchFamily="18" charset="0"/>
              </a:rPr>
              <a:t>пылевого облака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 advTm="4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75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75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800"/>
                            </p:stCondLst>
                            <p:childTnLst>
                              <p:par>
                                <p:cTn id="22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75" fill="hold"/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75" fill="hold"/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75" fill="hold"/>
                                        <p:tgtEl>
                                          <p:spTgt spid="112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75" fill="hold"/>
                                        <p:tgtEl>
                                          <p:spTgt spid="112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75" fill="hold"/>
                                        <p:tgtEl>
                                          <p:spTgt spid="112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75" fill="hold"/>
                                        <p:tgtEl>
                                          <p:spTgt spid="112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75" fill="hold"/>
                                        <p:tgtEl>
                                          <p:spTgt spid="112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75" fill="hold"/>
                                        <p:tgtEl>
                                          <p:spTgt spid="112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75" fill="hold"/>
                                        <p:tgtEl>
                                          <p:spTgt spid="112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75" fill="hold"/>
                                        <p:tgtEl>
                                          <p:spTgt spid="112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 autoUpdateAnimBg="0"/>
      <p:bldP spid="11269" grpId="0" build="p" autoUpdateAnimBg="0"/>
    </p:bldLst>
  </p:timing>
</p:sld>
</file>

<file path=ppt/theme/theme1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rgbClr val="0066FF"/>
            </a:solidFill>
            <a:effectLst/>
            <a:latin typeface="Times New Roman Cyr" charset="-5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rgbClr val="0066FF"/>
            </a:solidFill>
            <a:effectLst/>
            <a:latin typeface="Times New Roman Cyr" charset="-5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685</TotalTime>
  <Words>639</Words>
  <Application>Microsoft Office PowerPoint</Application>
  <PresentationFormat>Екран (4:3)</PresentationFormat>
  <Paragraphs>117</Paragraphs>
  <Slides>13</Slides>
  <Notes>12</Notes>
  <HiddenSlides>0</HiddenSlides>
  <MMClips>1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Вбудовані сервери OLE</vt:lpstr>
      </vt:variant>
      <vt:variant>
        <vt:i4>1</vt:i4>
      </vt:variant>
      <vt:variant>
        <vt:lpstr>Заголовки слайдів</vt:lpstr>
      </vt:variant>
      <vt:variant>
        <vt:i4>13</vt:i4>
      </vt:variant>
    </vt:vector>
  </HeadingPairs>
  <TitlesOfParts>
    <vt:vector size="15" baseType="lpstr">
      <vt:lpstr>Тема Office</vt:lpstr>
      <vt:lpstr>WordArt 2.0</vt:lpstr>
      <vt:lpstr>ПРОИСХОЖДЕНИЕ СОЛНЕЧНОЙ СИСТЕМЫ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Заголовок слайда отсутствует</dc:title>
  <dc:creator>2071</dc:creator>
  <cp:lastModifiedBy>LEGION</cp:lastModifiedBy>
  <cp:revision>26</cp:revision>
  <dcterms:created xsi:type="dcterms:W3CDTF">1999-04-09T10:41:12Z</dcterms:created>
  <dcterms:modified xsi:type="dcterms:W3CDTF">2015-01-13T07:42:49Z</dcterms:modified>
</cp:coreProperties>
</file>