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81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72" r:id="rId14"/>
    <p:sldId id="273" r:id="rId15"/>
    <p:sldId id="275" r:id="rId16"/>
    <p:sldId id="274" r:id="rId17"/>
    <p:sldId id="276" r:id="rId18"/>
    <p:sldId id="277" r:id="rId19"/>
    <p:sldId id="278" r:id="rId20"/>
    <p:sldId id="268" r:id="rId21"/>
    <p:sldId id="269" r:id="rId22"/>
    <p:sldId id="270" r:id="rId23"/>
    <p:sldId id="271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Georgia" pitchFamily="18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Georgia" pitchFamily="18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Georgia" pitchFamily="18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Georgia" pitchFamily="18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Georgia" pitchFamily="18" charset="0"/>
        <a:ea typeface="+mn-ea"/>
        <a:cs typeface="Arial" charset="0"/>
      </a:defRPr>
    </a:lvl5pPr>
    <a:lvl6pPr marL="2286000" algn="l" defTabSz="914400" rtl="0" eaLnBrk="1" latinLnBrk="0" hangingPunct="1">
      <a:defRPr sz="2800" b="1" kern="1200">
        <a:solidFill>
          <a:schemeClr val="bg1"/>
        </a:solidFill>
        <a:latin typeface="Georgia" pitchFamily="18" charset="0"/>
        <a:ea typeface="+mn-ea"/>
        <a:cs typeface="Arial" charset="0"/>
      </a:defRPr>
    </a:lvl6pPr>
    <a:lvl7pPr marL="2743200" algn="l" defTabSz="914400" rtl="0" eaLnBrk="1" latinLnBrk="0" hangingPunct="1">
      <a:defRPr sz="2800" b="1" kern="1200">
        <a:solidFill>
          <a:schemeClr val="bg1"/>
        </a:solidFill>
        <a:latin typeface="Georgia" pitchFamily="18" charset="0"/>
        <a:ea typeface="+mn-ea"/>
        <a:cs typeface="Arial" charset="0"/>
      </a:defRPr>
    </a:lvl7pPr>
    <a:lvl8pPr marL="3200400" algn="l" defTabSz="914400" rtl="0" eaLnBrk="1" latinLnBrk="0" hangingPunct="1">
      <a:defRPr sz="2800" b="1" kern="1200">
        <a:solidFill>
          <a:schemeClr val="bg1"/>
        </a:solidFill>
        <a:latin typeface="Georgia" pitchFamily="18" charset="0"/>
        <a:ea typeface="+mn-ea"/>
        <a:cs typeface="Arial" charset="0"/>
      </a:defRPr>
    </a:lvl8pPr>
    <a:lvl9pPr marL="3657600" algn="l" defTabSz="914400" rtl="0" eaLnBrk="1" latinLnBrk="0" hangingPunct="1">
      <a:defRPr sz="2800" b="1" kern="1200">
        <a:solidFill>
          <a:schemeClr val="bg1"/>
        </a:solidFill>
        <a:latin typeface="Georg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CCFFCC"/>
    <a:srgbClr val="0000FF"/>
    <a:srgbClr val="FF5050"/>
    <a:srgbClr val="00FFFF"/>
    <a:srgbClr val="99CCFF"/>
    <a:srgbClr val="FFFF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8305" autoAdjust="0"/>
  </p:normalViewPr>
  <p:slideViewPr>
    <p:cSldViewPr>
      <p:cViewPr varScale="1">
        <p:scale>
          <a:sx n="67" d="100"/>
          <a:sy n="67" d="100"/>
        </p:scale>
        <p:origin x="-178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EEF33-4C81-4D53-94EE-9E4339CF4A45}" type="datetimeFigureOut">
              <a:rPr lang="uk-UA" smtClean="0"/>
              <a:t>13.01.2015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2024A-02C4-4413-8FBA-9DC3A68D3FD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160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FF"/>
                </a:solidFill>
                <a:latin typeface="Georgia"/>
              </a:rPr>
              <a:t>ЧЕРНЫЕ ДЫРЫ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FF"/>
                </a:solidFill>
                <a:latin typeface="Georgia"/>
              </a:rPr>
              <a:t>В КОСМИЧЕСКОМ ПРОСТРАНСТВЕ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27810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zh-CN" sz="1200" dirty="0" smtClean="0">
                <a:solidFill>
                  <a:srgbClr val="9999FF"/>
                </a:solidFill>
              </a:rPr>
              <a:t>Как известно, «черные дыры» нельзя обнаружить непосредственными наблюдениями — их существование устанавливается по тому мощному влиянию, которое они оказывают на другие объекты или по мощному рентгеновскому излучению.</a:t>
            </a:r>
            <a:endParaRPr lang="ru-RU" sz="1200" dirty="0">
              <a:solidFill>
                <a:srgbClr val="9999FF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37934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</a:rPr>
              <a:t>Наблюдения так называемых систем двойных звезд, когда в телескоп видна лишь одна звезда, дают основание считать, что невидимый партнер - черная дыра. Звезды этой пары расположены так близко одна к другой, что невидимая масса "высасывает" вещество видимой звезды и поглощает его.</a:t>
            </a:r>
            <a:r>
              <a:rPr lang="ru-RU" sz="1800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06938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FFFF00"/>
                </a:solidFill>
              </a:rPr>
              <a:t>. В некоторых случаях удается определить время оборота звезды вокруг ее невидимого партнера и расстояние до невидимки, что позволяет рассчитать скрытую от наблюдения массу.</a:t>
            </a:r>
            <a:r>
              <a:rPr lang="ru-RU" sz="2000" dirty="0" smtClean="0">
                <a:solidFill>
                  <a:srgbClr val="FFFF00"/>
                </a:solidFill>
              </a:rPr>
              <a:t> 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0276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0000FF"/>
                </a:solidFill>
              </a:rPr>
              <a:t>Вращаются горячая голубая звезда и, по всей вероятности, черная дыра с массой, равной 16 массам Солнца.</a:t>
            </a:r>
            <a:r>
              <a:rPr lang="ru-RU" sz="1400" dirty="0" smtClean="0">
                <a:solidFill>
                  <a:srgbClr val="0000FF"/>
                </a:solidFill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79503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FF5050"/>
                </a:solidFill>
              </a:rPr>
              <a:t>Светящееся небесное тело, обладающее плотностью, равной плотности Земли, и диаметром, в двести пятьдесят раз превосходящим диаметр Солнца, из-за силы своего притяжения не даст своему свету достигнуть нас. Таким образом, возможно, что самые большие светящиеся тела во Вселенной именно по причине своей величины остаются невидимыми.</a:t>
            </a:r>
            <a:r>
              <a:rPr lang="ru-RU" sz="1800" dirty="0" smtClean="0">
                <a:solidFill>
                  <a:srgbClr val="FF5050"/>
                </a:solidFill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33391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0000FF"/>
                </a:solidFill>
              </a:rPr>
              <a:t>По непонятным пока причинам, затухающая звезда трансформируется в сверхновую прежде, чем взорваться.</a:t>
            </a:r>
            <a:r>
              <a:rPr lang="ru-RU" sz="1400" dirty="0" smtClean="0">
                <a:solidFill>
                  <a:srgbClr val="0000FF"/>
                </a:solidFill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77523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0000FF"/>
                </a:solidFill>
              </a:rPr>
              <a:t>Красиво, но чрезвычайно опасно.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82645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0000FF"/>
                </a:solidFill>
              </a:rPr>
              <a:t>Слишком близко к черной дыре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41603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0000FF"/>
                </a:solidFill>
              </a:rPr>
              <a:t>Небольшие последствия возникновения черных дыр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25524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5050"/>
                </a:solidFill>
              </a:rPr>
              <a:t>Презентацию подготовила:</a:t>
            </a:r>
            <a:endParaRPr lang="ru-RU" dirty="0">
              <a:solidFill>
                <a:srgbClr val="FF505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7413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/>
              <a:t>ЧЕРНЫЕ ДЫРЫ - </a:t>
            </a:r>
            <a:r>
              <a:rPr lang="ru-RU" sz="1200" dirty="0" smtClean="0">
                <a:latin typeface="Arial" charset="0"/>
              </a:rPr>
              <a:t>конечный результат деятельности звёзд, масса кото-</a:t>
            </a:r>
            <a:r>
              <a:rPr lang="ru-RU" sz="1200" dirty="0" err="1" smtClean="0">
                <a:latin typeface="Arial" charset="0"/>
              </a:rPr>
              <a:t>рых</a:t>
            </a:r>
            <a:r>
              <a:rPr lang="ru-RU" sz="1200" dirty="0" smtClean="0">
                <a:latin typeface="Arial" charset="0"/>
              </a:rPr>
              <a:t> выше солнечной в пять или больше раз .После использования всех резервов ядерного горючего и прекращения реакций звезда умирает. </a:t>
            </a:r>
            <a:r>
              <a:rPr lang="ru-RU" sz="1200" dirty="0" smtClean="0"/>
              <a:t> </a:t>
            </a:r>
            <a:endParaRPr lang="ru-RU" sz="14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Она взрывается и появляется сверхновая звезда(масса звезды больше солнечной в несколько раз). После чего все остатки от взрыва собираются в одну точку, концентрация которой превосходит плотность атома в 10000 раз и образуется чёрная дыра, которая, согласно общей теории относительности Альберта Эйнштейна (1915),влечет искривление пространства-времени.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8643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ct val="50000"/>
              </a:spcBef>
            </a:pPr>
            <a:r>
              <a:rPr lang="ru-RU" dirty="0" smtClean="0">
                <a:solidFill>
                  <a:srgbClr val="99CCFF"/>
                </a:solidFill>
              </a:rPr>
              <a:t>СТРУКТУРА ЧЕРНОЙ ДЫРЫ</a:t>
            </a:r>
          </a:p>
          <a:p>
            <a:pPr algn="l">
              <a:spcBef>
                <a:spcPct val="50000"/>
              </a:spcBef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i="1" dirty="0" smtClean="0">
                <a:solidFill>
                  <a:srgbClr val="99CCFF"/>
                </a:solidFill>
              </a:rPr>
              <a:t>сингулярность- </a:t>
            </a:r>
            <a:r>
              <a:rPr lang="ru-RU" sz="1200" i="1" dirty="0" smtClean="0"/>
              <a:t>всё</a:t>
            </a:r>
            <a:r>
              <a:rPr lang="ru-RU" i="1" dirty="0" smtClean="0"/>
              <a:t> </a:t>
            </a:r>
            <a:r>
              <a:rPr lang="ru-RU" sz="1200" i="1" dirty="0" smtClean="0"/>
              <a:t>вещество черной дыры собранное в бесконечно малую точку бесконечной плотности в самом ее центре.</a:t>
            </a:r>
            <a:r>
              <a:rPr lang="ru-RU" sz="1200" dirty="0" smtClean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i="1" dirty="0" smtClean="0">
                <a:solidFill>
                  <a:srgbClr val="99CCFF"/>
                </a:solidFill>
              </a:rPr>
              <a:t>горизонт</a:t>
            </a:r>
            <a:r>
              <a:rPr lang="ru-RU" sz="1800" i="1" dirty="0" smtClean="0"/>
              <a:t> </a:t>
            </a:r>
            <a:r>
              <a:rPr lang="ru-RU" sz="1800" i="1" dirty="0" smtClean="0">
                <a:solidFill>
                  <a:srgbClr val="99CCFF"/>
                </a:solidFill>
              </a:rPr>
              <a:t>событий </a:t>
            </a:r>
            <a:r>
              <a:rPr lang="ru-RU" dirty="0" smtClean="0"/>
              <a:t>-</a:t>
            </a:r>
            <a:r>
              <a:rPr lang="ru-RU" sz="1200" i="1" dirty="0" smtClean="0"/>
              <a:t>граница черной дыры</a:t>
            </a:r>
            <a:r>
              <a:rPr lang="ru-RU" i="1" dirty="0" smtClean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Лучи света отклоняются мощным гравитационным полем, окружающим черную дыру. Вдали от дыры лучи искривляются слабо. Если же луч проходит совсем рядом с дырой, она может захватить его на круговую орбиту или засосать в себя совсем.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9909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i="1" dirty="0" smtClean="0">
                <a:solidFill>
                  <a:srgbClr val="00FFFF"/>
                </a:solidFill>
              </a:rPr>
              <a:t>РАДИУС Шварцшильда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solidFill>
                  <a:srgbClr val="00FFFF"/>
                </a:solidFill>
              </a:rPr>
              <a:t>В 1906 году немецкий физик </a:t>
            </a:r>
            <a:r>
              <a:rPr lang="ru-RU" sz="1200" dirty="0" err="1" smtClean="0">
                <a:solidFill>
                  <a:srgbClr val="00FFFF"/>
                </a:solidFill>
              </a:rPr>
              <a:t>Шварцшильц</a:t>
            </a:r>
            <a:r>
              <a:rPr lang="ru-RU" sz="1200" dirty="0" smtClean="0">
                <a:solidFill>
                  <a:srgbClr val="00FFFF"/>
                </a:solidFill>
              </a:rPr>
              <a:t> получил решение уравнений общей теории относительности для поля тяготения сферического тела. Из этого решения следует замечательный вывод</a:t>
            </a:r>
            <a:r>
              <a:rPr lang="en-US" sz="1200" dirty="0" smtClean="0">
                <a:solidFill>
                  <a:srgbClr val="00FFFF"/>
                </a:solidFill>
              </a:rPr>
              <a:t>:</a:t>
            </a:r>
            <a:r>
              <a:rPr lang="ru-RU" sz="1200" dirty="0" smtClean="0">
                <a:solidFill>
                  <a:srgbClr val="00FFFF"/>
                </a:solidFill>
              </a:rPr>
              <a:t> сила притяжения, действующая между массой </a:t>
            </a:r>
            <a:r>
              <a:rPr lang="ru-RU" sz="1200" b="1" dirty="0" smtClean="0">
                <a:solidFill>
                  <a:srgbClr val="00FFFF"/>
                </a:solidFill>
              </a:rPr>
              <a:t>М</a:t>
            </a:r>
            <a:r>
              <a:rPr lang="ru-RU" sz="1200" dirty="0" smtClean="0">
                <a:solidFill>
                  <a:srgbClr val="00FFFF"/>
                </a:solidFill>
              </a:rPr>
              <a:t> и пробной частицей </a:t>
            </a:r>
            <a:r>
              <a:rPr lang="ru-RU" sz="1200" b="1" dirty="0" smtClean="0">
                <a:solidFill>
                  <a:srgbClr val="00FFFF"/>
                </a:solidFill>
              </a:rPr>
              <a:t>m </a:t>
            </a:r>
            <a:r>
              <a:rPr lang="ru-RU" sz="1200" dirty="0" smtClean="0">
                <a:solidFill>
                  <a:srgbClr val="00FFFF"/>
                </a:solidFill>
              </a:rPr>
              <a:t>на расстоянии </a:t>
            </a:r>
            <a:r>
              <a:rPr lang="en-US" sz="1200" b="1" dirty="0" smtClean="0">
                <a:solidFill>
                  <a:srgbClr val="00FFFF"/>
                </a:solidFill>
              </a:rPr>
              <a:t>r </a:t>
            </a:r>
            <a:r>
              <a:rPr lang="ru-RU" sz="1200" dirty="0" smtClean="0">
                <a:solidFill>
                  <a:srgbClr val="00FFFF"/>
                </a:solidFill>
              </a:rPr>
              <a:t>от центра тяготеющей массы, возрастает до бесконечности при </a:t>
            </a:r>
            <a:r>
              <a:rPr lang="en-US" sz="1200" b="1" dirty="0" smtClean="0">
                <a:solidFill>
                  <a:srgbClr val="00FFFF"/>
                </a:solidFill>
              </a:rPr>
              <a:t>r = 2GM / cc </a:t>
            </a:r>
            <a:r>
              <a:rPr lang="ru-RU" sz="1200" dirty="0" smtClean="0">
                <a:solidFill>
                  <a:srgbClr val="00FFFF"/>
                </a:solidFill>
              </a:rPr>
              <a:t>, где </a:t>
            </a:r>
            <a:r>
              <a:rPr lang="en-US" sz="1200" b="1" dirty="0" smtClean="0">
                <a:solidFill>
                  <a:srgbClr val="00FFFF"/>
                </a:solidFill>
              </a:rPr>
              <a:t>G </a:t>
            </a:r>
            <a:r>
              <a:rPr lang="en-US" sz="1200" dirty="0" smtClean="0">
                <a:solidFill>
                  <a:srgbClr val="00FFFF"/>
                </a:solidFill>
              </a:rPr>
              <a:t>– </a:t>
            </a:r>
            <a:r>
              <a:rPr lang="ru-RU" sz="1200" dirty="0" smtClean="0">
                <a:solidFill>
                  <a:srgbClr val="00FFFF"/>
                </a:solidFill>
              </a:rPr>
              <a:t>гравитационная постоянная,</a:t>
            </a:r>
            <a:r>
              <a:rPr lang="en-US" sz="1200" b="1" dirty="0" smtClean="0">
                <a:solidFill>
                  <a:srgbClr val="00FFFF"/>
                </a:solidFill>
              </a:rPr>
              <a:t> c </a:t>
            </a:r>
            <a:r>
              <a:rPr lang="en-US" sz="1200" dirty="0" smtClean="0">
                <a:solidFill>
                  <a:srgbClr val="00FFFF"/>
                </a:solidFill>
              </a:rPr>
              <a:t>– </a:t>
            </a:r>
            <a:r>
              <a:rPr lang="en-US" sz="1200" dirty="0" err="1" smtClean="0">
                <a:solidFill>
                  <a:srgbClr val="00FFFF"/>
                </a:solidFill>
              </a:rPr>
              <a:t>скорость</a:t>
            </a:r>
            <a:r>
              <a:rPr lang="en-US" sz="1200" dirty="0" smtClean="0">
                <a:solidFill>
                  <a:srgbClr val="00FFFF"/>
                </a:solidFill>
              </a:rPr>
              <a:t> </a:t>
            </a:r>
            <a:r>
              <a:rPr lang="en-US" sz="1200" dirty="0" err="1" smtClean="0">
                <a:solidFill>
                  <a:srgbClr val="00FFFF"/>
                </a:solidFill>
              </a:rPr>
              <a:t>света</a:t>
            </a:r>
            <a:r>
              <a:rPr lang="en-US" sz="1200" dirty="0" smtClean="0">
                <a:solidFill>
                  <a:srgbClr val="00FFFF"/>
                </a:solidFill>
              </a:rPr>
              <a:t>.</a:t>
            </a:r>
            <a:r>
              <a:rPr lang="en-US" sz="300" dirty="0" smtClean="0">
                <a:solidFill>
                  <a:srgbClr val="00FFFF"/>
                </a:solidFill>
              </a:rPr>
              <a:t> </a:t>
            </a:r>
            <a:endParaRPr lang="ru-RU" sz="300" dirty="0" smtClean="0">
              <a:solidFill>
                <a:srgbClr val="00FFFF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2784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/>
              <a:t>  </a:t>
            </a:r>
          </a:p>
          <a:p>
            <a:r>
              <a:rPr lang="ru-RU" sz="1200" dirty="0" smtClean="0">
                <a:solidFill>
                  <a:srgbClr val="00FFFF"/>
                </a:solidFill>
              </a:rPr>
              <a:t>Немецкий астроном Карл Шварцшильд (</a:t>
            </a:r>
            <a:r>
              <a:rPr lang="ru-RU" sz="1200" dirty="0" err="1" smtClean="0">
                <a:solidFill>
                  <a:srgbClr val="00FFFF"/>
                </a:solidFill>
              </a:rPr>
              <a:t>Karl</a:t>
            </a:r>
            <a:r>
              <a:rPr lang="ru-RU" sz="1200" dirty="0" smtClean="0">
                <a:solidFill>
                  <a:srgbClr val="00FFFF"/>
                </a:solidFill>
              </a:rPr>
              <a:t> </a:t>
            </a:r>
            <a:r>
              <a:rPr lang="ru-RU" sz="1200" dirty="0" err="1" smtClean="0">
                <a:solidFill>
                  <a:srgbClr val="00FFFF"/>
                </a:solidFill>
              </a:rPr>
              <a:t>Schwarzschild</a:t>
            </a:r>
            <a:r>
              <a:rPr lang="ru-RU" sz="1200" dirty="0" smtClean="0">
                <a:solidFill>
                  <a:srgbClr val="00FFFF"/>
                </a:solidFill>
              </a:rPr>
              <a:t>, 1873–1916) в последние годы своей жизни, используя уравнения общей теории относительности Эйнштейна, рассчитал гравитационное поле вокруг массы нулевого объема.)</a:t>
            </a:r>
            <a:endParaRPr lang="ru-RU" sz="1200" dirty="0">
              <a:solidFill>
                <a:srgbClr val="00FFFF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349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5050"/>
                </a:solidFill>
              </a:rPr>
              <a:t>Астрономы наблюдали взрывы сверхновых звёзд и </a:t>
            </a:r>
            <a:r>
              <a:rPr lang="ru-RU" sz="1100" dirty="0" smtClean="0">
                <a:solidFill>
                  <a:srgbClr val="FF5050"/>
                </a:solidFill>
              </a:rPr>
              <a:t>обнаружили</a:t>
            </a:r>
            <a:r>
              <a:rPr lang="ru-RU" sz="1200" dirty="0" smtClean="0">
                <a:solidFill>
                  <a:srgbClr val="FF5050"/>
                </a:solidFill>
              </a:rPr>
              <a:t> на их месте пятнистые объекты, которые, по их мнению, и являются чёрными дырами.</a:t>
            </a:r>
            <a:r>
              <a:rPr lang="ru-RU" sz="1800" dirty="0" smtClean="0">
                <a:solidFill>
                  <a:srgbClr val="FF5050"/>
                </a:solidFill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2407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CCFFCC"/>
                </a:solidFill>
              </a:rPr>
              <a:t>Чёрные дыры нельзя непосредственно увидеть, но о их присутствии иногда можно судить по действию их гравитационного поля на ближайшие объекты.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6493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5050"/>
                </a:solidFill>
              </a:rPr>
              <a:t>Система звезда-и-чёрная дыра  находится приблизительно на удалении в 10,000 световых лет в пределах нашей галактики Млечного пути.</a:t>
            </a:r>
            <a:r>
              <a:rPr lang="ru-RU" sz="2400" dirty="0" smtClean="0">
                <a:solidFill>
                  <a:srgbClr val="FF5050"/>
                </a:solidFill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6295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5050"/>
                </a:solidFill>
              </a:rPr>
              <a:t>Считается, что черные дыры, размером со звезду, являются телами больших звёзд, которые просто уменьшились до таких размеров после того, как израсходовали всё своё водородное топливо.</a:t>
            </a:r>
            <a:r>
              <a:rPr lang="ru-RU" sz="1800" dirty="0" smtClean="0">
                <a:solidFill>
                  <a:srgbClr val="FF5050"/>
                </a:solidFill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024A-02C4-4413-8FBA-9DC3A68D3FDA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1301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AD754-627C-4879-9F20-DA0027AA3A8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C488C-2A26-496B-8F89-B796B3B0109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98580-2299-4D44-B833-E62ECB3AAAD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AC43908-CA84-4A97-A0CF-5354396DE31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8EAFA-FB3D-4987-9CC8-D62F236815D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52B75-B128-46C3-B2D2-EF40522DCBF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00073-ECCE-4F5A-89CD-1BC5FF576B8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02675-6696-4DDC-9121-E2845EF9392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CD6A0-3378-4A57-98CA-0955C9E18DE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C5225-BA0E-42E2-BB18-A813C2FA4A1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A95FB-A0FF-44BE-BB4E-4B398878301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BDD052-9EEB-4594-A2BC-4D08524A5A7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fld id="{1898D658-020E-4C44-B457-F391DD2629C3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hernay-di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619250" y="765175"/>
            <a:ext cx="6048375" cy="280511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4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FF"/>
                </a:solidFill>
                <a:latin typeface="Georgia"/>
              </a:rPr>
              <a:t>ЧЕРНЫЕ ДЫРЫ</a:t>
            </a:r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323850" y="2928934"/>
            <a:ext cx="8820150" cy="87153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4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FF"/>
                </a:solidFill>
                <a:latin typeface="Georgia"/>
              </a:rPr>
              <a:t>В КОСМИЧЕСКОМ ПРОСТРАНСТВЕ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6393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475163" cy="2649537"/>
          </a:xfrm>
        </p:spPr>
        <p:txBody>
          <a:bodyPr/>
          <a:lstStyle/>
          <a:p>
            <a:r>
              <a:rPr lang="ru-RU" altLang="zh-CN" sz="2000" dirty="0">
                <a:solidFill>
                  <a:srgbClr val="9999FF"/>
                </a:solidFill>
              </a:rPr>
              <a:t>Как известно, «черные дыры» нельзя обнаружить непосредственными наблюдениями — их существование устанавливается по тому мощному влиянию, которое они оказывают на другие объекты или по мощному рентгеновскому излучению.</a:t>
            </a:r>
            <a:endParaRPr lang="ru-RU" sz="2000" dirty="0">
              <a:solidFill>
                <a:srgbClr val="9999FF"/>
              </a:solidFill>
            </a:endParaRPr>
          </a:p>
        </p:txBody>
      </p:sp>
      <p:pic>
        <p:nvPicPr>
          <p:cNvPr id="16396" name="Picture 12" descr="chernajadyr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3257550"/>
            <a:ext cx="3776663" cy="3600450"/>
          </a:xfrm>
          <a:noFill/>
          <a:ln/>
        </p:spPr>
      </p:pic>
      <p:pic>
        <p:nvPicPr>
          <p:cNvPr id="16397" name="Picture 13" descr="blackhol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183188" y="0"/>
            <a:ext cx="3960812" cy="3743325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7417" name="Rectangle 9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4546600" cy="5602287"/>
          </a:xfrm>
        </p:spPr>
        <p:txBody>
          <a:bodyPr/>
          <a:lstStyle/>
          <a:p>
            <a:r>
              <a:rPr lang="ru-RU" sz="2800" dirty="0">
                <a:solidFill>
                  <a:srgbClr val="FFFF00"/>
                </a:solidFill>
              </a:rPr>
              <a:t>Наблюдения так называемых систем двойных звезд, когда в телескоп видна лишь одна звезда, дают основание считать, что невидимый партнер - черная дыра. Звезды этой пары расположены так близко одна к другой, что невидимая масса "высасывает" вещество видимой звезды и поглощает его.</a:t>
            </a:r>
            <a:r>
              <a:rPr lang="ru-RU" sz="4000" dirty="0"/>
              <a:t> </a:t>
            </a:r>
          </a:p>
        </p:txBody>
      </p:sp>
      <p:pic>
        <p:nvPicPr>
          <p:cNvPr id="17416" name="Picture 8" descr="_ae_10_67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11750" y="3213100"/>
            <a:ext cx="4032250" cy="3644900"/>
          </a:xfrm>
          <a:noFill/>
          <a:ln/>
        </p:spPr>
      </p:pic>
      <p:pic>
        <p:nvPicPr>
          <p:cNvPr id="17419" name="Picture 11" descr="bl_h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148263" y="0"/>
            <a:ext cx="3995737" cy="3213100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8441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1196975"/>
            <a:ext cx="4187825" cy="1143000"/>
          </a:xfrm>
        </p:spPr>
        <p:txBody>
          <a:bodyPr/>
          <a:lstStyle/>
          <a:p>
            <a:r>
              <a:rPr lang="ru-RU" sz="2400" dirty="0">
                <a:solidFill>
                  <a:srgbClr val="FFFF00"/>
                </a:solidFill>
              </a:rPr>
              <a:t>. В некоторых случаях удается определить время оборота звезды вокруг ее невидимого партнера и расстояние до невидимки, что позволяет рассчитать скрытую от наблюдения массу.</a:t>
            </a:r>
            <a:r>
              <a:rPr lang="ru-RU" sz="4000" dirty="0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18440" name="Picture 8" descr="_ae_9_13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9750" y="3429000"/>
            <a:ext cx="3816350" cy="3671888"/>
          </a:xfrm>
          <a:noFill/>
          <a:ln/>
        </p:spPr>
      </p:pic>
      <p:pic>
        <p:nvPicPr>
          <p:cNvPr id="18443" name="Picture 11" descr="130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51388" y="188913"/>
            <a:ext cx="4392612" cy="3457575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3561" name="Rectangle 9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229600" cy="1143000"/>
          </a:xfrm>
        </p:spPr>
        <p:txBody>
          <a:bodyPr/>
          <a:lstStyle/>
          <a:p>
            <a:r>
              <a:rPr lang="ru-RU" sz="3600" dirty="0">
                <a:solidFill>
                  <a:srgbClr val="0000FF"/>
                </a:solidFill>
              </a:rPr>
              <a:t>Вращаются горячая голубая звезда и, по всей вероятности, черная дыра с массой, равной 16 массам Солнца.</a:t>
            </a:r>
            <a:r>
              <a:rPr lang="ru-RU" sz="4000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23560" name="Picture 8" descr="blackhole(самая больш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971550" y="3284538"/>
            <a:ext cx="3527425" cy="3357562"/>
          </a:xfrm>
          <a:noFill/>
          <a:ln/>
        </p:spPr>
      </p:pic>
      <p:pic>
        <p:nvPicPr>
          <p:cNvPr id="23563" name="Picture 11" descr="m81_composit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508625" y="1916113"/>
            <a:ext cx="3295650" cy="3240087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3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4589" name="Rectangle 13"/>
          <p:cNvSpPr>
            <a:spLocks noGrp="1" noChangeArrowheads="1"/>
          </p:cNvSpPr>
          <p:nvPr>
            <p:ph type="title"/>
          </p:nvPr>
        </p:nvSpPr>
        <p:spPr>
          <a:xfrm>
            <a:off x="0" y="1412875"/>
            <a:ext cx="8459788" cy="1143000"/>
          </a:xfrm>
        </p:spPr>
        <p:txBody>
          <a:bodyPr/>
          <a:lstStyle/>
          <a:p>
            <a:r>
              <a:rPr lang="ru-RU" sz="2800" i="1" dirty="0">
                <a:solidFill>
                  <a:srgbClr val="FF5050"/>
                </a:solidFill>
              </a:rPr>
              <a:t>Светящееся небесное тело, обладающее плотностью, равной плотности Земли, и диаметром, в двести пятьдесят раз превосходящим диаметр Солнца, из-за силы своего притяжения не даст своему свету достигнуть нас. Таким образом, возможно, что самые большие светящиеся тела во Вселенной именно по причине своей величины остаются невидимыми.</a:t>
            </a:r>
            <a:r>
              <a:rPr lang="ru-RU" sz="4000" dirty="0">
                <a:solidFill>
                  <a:srgbClr val="FF5050"/>
                </a:solidFill>
              </a:rPr>
              <a:t> </a:t>
            </a:r>
          </a:p>
        </p:txBody>
      </p:sp>
      <p:pic>
        <p:nvPicPr>
          <p:cNvPr id="24588" name="Picture 12" descr="new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4179888"/>
            <a:ext cx="3240087" cy="2678112"/>
          </a:xfrm>
          <a:noFill/>
          <a:ln/>
        </p:spPr>
      </p:pic>
      <p:pic>
        <p:nvPicPr>
          <p:cNvPr id="24591" name="Picture 15" descr="fornaxa_nrao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076825" y="4149725"/>
            <a:ext cx="3697288" cy="2336800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35" name="Picture 11" descr="09-0100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7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5609" name="Rectangle 9"/>
          <p:cNvSpPr>
            <a:spLocks noGrp="1" noChangeArrowheads="1"/>
          </p:cNvSpPr>
          <p:nvPr>
            <p:ph type="title"/>
          </p:nvPr>
        </p:nvSpPr>
        <p:spPr>
          <a:xfrm>
            <a:off x="250825" y="3573463"/>
            <a:ext cx="4968875" cy="2808287"/>
          </a:xfrm>
        </p:spPr>
        <p:txBody>
          <a:bodyPr/>
          <a:lstStyle/>
          <a:p>
            <a:r>
              <a:rPr lang="ru-RU" sz="3600" dirty="0">
                <a:solidFill>
                  <a:srgbClr val="0000FF"/>
                </a:solidFill>
              </a:rPr>
              <a:t>По непонятным пока причинам, затухающая звезда трансформируется в сверхновую прежде, чем взорваться.</a:t>
            </a:r>
            <a:r>
              <a:rPr lang="ru-RU" sz="4000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25608" name="Picture 8" descr="news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971550" y="476250"/>
            <a:ext cx="2736850" cy="2663825"/>
          </a:xfrm>
          <a:noFill/>
          <a:ln/>
        </p:spPr>
      </p:pic>
      <p:pic>
        <p:nvPicPr>
          <p:cNvPr id="25611" name="Picture 11" descr="76024129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651500" y="1557338"/>
            <a:ext cx="3348038" cy="4065587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7657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970338" cy="2722562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Красиво, но чрезвычайно опасно.</a:t>
            </a:r>
          </a:p>
        </p:txBody>
      </p:sp>
      <p:pic>
        <p:nvPicPr>
          <p:cNvPr id="27656" name="Picture 8" descr="19615642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03800" y="260350"/>
            <a:ext cx="3714750" cy="3600450"/>
          </a:xfrm>
          <a:noFill/>
          <a:ln/>
        </p:spPr>
      </p:pic>
      <p:pic>
        <p:nvPicPr>
          <p:cNvPr id="27659" name="Picture 11" descr="1210254911_blackhol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50825" y="3213100"/>
            <a:ext cx="4103688" cy="3411538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9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8682" name="Rectangle 10"/>
          <p:cNvSpPr>
            <a:spLocks noGrp="1" noChangeArrowheads="1"/>
          </p:cNvSpPr>
          <p:nvPr>
            <p:ph type="title"/>
          </p:nvPr>
        </p:nvSpPr>
        <p:spPr>
          <a:xfrm>
            <a:off x="4643438" y="274638"/>
            <a:ext cx="4043362" cy="2722562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Слишком близко к черной дыре</a:t>
            </a:r>
          </a:p>
        </p:txBody>
      </p:sp>
      <p:pic>
        <p:nvPicPr>
          <p:cNvPr id="28680" name="Picture 8" descr="image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4356100" cy="3068638"/>
          </a:xfrm>
          <a:noFill/>
          <a:ln/>
        </p:spPr>
      </p:pic>
      <p:pic>
        <p:nvPicPr>
          <p:cNvPr id="28684" name="Picture 12" descr="слишком близко к черной дыре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95288" y="3284538"/>
            <a:ext cx="8353425" cy="3240087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3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9705" name="Rectangle 9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91512" cy="1425575"/>
          </a:xfrm>
        </p:spPr>
        <p:txBody>
          <a:bodyPr/>
          <a:lstStyle/>
          <a:p>
            <a:r>
              <a:rPr lang="ru-RU" sz="4000" dirty="0">
                <a:solidFill>
                  <a:srgbClr val="0000FF"/>
                </a:solidFill>
              </a:rPr>
              <a:t>Небольшие последствия возникновения черных дыр</a:t>
            </a:r>
          </a:p>
        </p:txBody>
      </p:sp>
      <p:pic>
        <p:nvPicPr>
          <p:cNvPr id="29704" name="Picture 8" descr="ngc-109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757863" y="1916113"/>
            <a:ext cx="3386137" cy="3413125"/>
          </a:xfrm>
          <a:noFill/>
          <a:ln/>
        </p:spPr>
      </p:pic>
      <p:pic>
        <p:nvPicPr>
          <p:cNvPr id="29707" name="Picture 11" descr="20014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50825" y="2708275"/>
            <a:ext cx="4752975" cy="3916363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_ae_1_1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23850" y="476250"/>
            <a:ext cx="86407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 dirty="0"/>
              <a:t>ЧЕРНЫЕ ДЫРЫ - </a:t>
            </a:r>
            <a:r>
              <a:rPr lang="ru-RU" sz="1800" dirty="0">
                <a:latin typeface="Arial" charset="0"/>
              </a:rPr>
              <a:t>конечный результат деятельности звёзд, масса кото-</a:t>
            </a:r>
            <a:r>
              <a:rPr lang="ru-RU" sz="1800" dirty="0" err="1">
                <a:latin typeface="Arial" charset="0"/>
              </a:rPr>
              <a:t>рых</a:t>
            </a:r>
            <a:r>
              <a:rPr lang="ru-RU" sz="1800" dirty="0">
                <a:latin typeface="Arial" charset="0"/>
              </a:rPr>
              <a:t> выше солнечной в пять или больше раз .После использования всех резервов ядерного горючего и прекращения реакций звезда умирает. </a:t>
            </a:r>
            <a:r>
              <a:rPr lang="ru-RU" sz="1800" dirty="0"/>
              <a:t> </a:t>
            </a:r>
            <a:endParaRPr lang="ru-RU" sz="2000" dirty="0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79388" y="2060575"/>
            <a:ext cx="352742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dirty="0"/>
              <a:t>Она взрывается и появляется сверхновая звезда(масса звезды больше солнечной в несколько раз). После чего все остатки от взрыва собираются в одну точку, концентрация которой превосходит плотность атома в 10000 раз и образуется чёрная дыра, которая, согласно общей теории относительности Альберта Эйнштейна (1915),влечет искривление пространства-времени. </a:t>
            </a: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2781300"/>
            <a:ext cx="5364163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14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946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</a:t>
            </a:r>
          </a:p>
        </p:txBody>
      </p:sp>
      <p:pic>
        <p:nvPicPr>
          <p:cNvPr id="19464" name="Picture 8" descr="10281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2492375"/>
            <a:ext cx="4464050" cy="3989388"/>
          </a:xfrm>
          <a:noFill/>
          <a:ln/>
        </p:spPr>
      </p:pic>
      <p:pic>
        <p:nvPicPr>
          <p:cNvPr id="19467" name="Picture 11" descr="85deb175c0b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76825" y="333375"/>
            <a:ext cx="3851275" cy="3168650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8" name="Picture 8" descr="143920_pic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2205038"/>
            <a:ext cx="4176713" cy="4283075"/>
          </a:xfrm>
          <a:noFill/>
          <a:ln/>
        </p:spPr>
      </p:pic>
      <p:pic>
        <p:nvPicPr>
          <p:cNvPr id="20491" name="Picture 11" descr="mwcore_cxo_c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48263" y="981075"/>
            <a:ext cx="3821112" cy="3195638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2151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12" name="Picture 8" descr="1207328845_080401tinybh0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3789363"/>
            <a:ext cx="4608512" cy="2781300"/>
          </a:xfrm>
          <a:noFill/>
          <a:ln/>
        </p:spPr>
      </p:pic>
      <p:pic>
        <p:nvPicPr>
          <p:cNvPr id="21517" name="Picture 13" descr="antennagal_cxo_bi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635375" y="260350"/>
            <a:ext cx="5508625" cy="3267075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5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22536" name="Picture 8" descr="foto087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56100" y="692150"/>
            <a:ext cx="4400550" cy="3384550"/>
          </a:xfrm>
          <a:noFill/>
          <a:ln/>
        </p:spPr>
      </p:pic>
      <p:pic>
        <p:nvPicPr>
          <p:cNvPr id="22539" name="Picture 11" descr="phisica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8313" y="3141663"/>
            <a:ext cx="3384550" cy="3340100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7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30728" name="Picture 8" descr="10558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87788" y="765175"/>
            <a:ext cx="5256212" cy="3338513"/>
          </a:xfrm>
          <a:noFill/>
          <a:ln/>
        </p:spPr>
      </p:pic>
      <p:pic>
        <p:nvPicPr>
          <p:cNvPr id="30733" name="Picture 13" descr="pp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2781300"/>
            <a:ext cx="2916238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1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1753" name="Rectangle 9"/>
          <p:cNvSpPr>
            <a:spLocks noGrp="1" noChangeArrowheads="1"/>
          </p:cNvSpPr>
          <p:nvPr>
            <p:ph type="title"/>
          </p:nvPr>
        </p:nvSpPr>
        <p:spPr>
          <a:xfrm>
            <a:off x="1619250" y="1052513"/>
            <a:ext cx="5483225" cy="3514725"/>
          </a:xfrm>
        </p:spPr>
        <p:txBody>
          <a:bodyPr/>
          <a:lstStyle/>
          <a:p>
            <a:r>
              <a:rPr lang="ru-RU" dirty="0">
                <a:solidFill>
                  <a:srgbClr val="FF5050"/>
                </a:solidFill>
              </a:rPr>
              <a:t>Презентацию подготовила: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3059113" y="3860800"/>
            <a:ext cx="2657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FF5050"/>
                </a:solidFill>
              </a:rPr>
              <a:t>Ралко Юлия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17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/>
      <p:bldP spid="317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0" y="188913"/>
            <a:ext cx="5616575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dirty="0">
                <a:solidFill>
                  <a:srgbClr val="99CCFF"/>
                </a:solidFill>
              </a:rPr>
              <a:t>СТРУКТУРА ЧЕРНОЙ ДЫРЫ</a:t>
            </a:r>
          </a:p>
          <a:p>
            <a:pPr algn="l">
              <a:spcBef>
                <a:spcPct val="50000"/>
              </a:spcBef>
            </a:pPr>
            <a:endParaRPr lang="ru-RU" dirty="0"/>
          </a:p>
        </p:txBody>
      </p:sp>
      <p:pic>
        <p:nvPicPr>
          <p:cNvPr id="7176" name="Рисунок 13" descr="http://images.astronet.ru/pubd/2002/05/14/0001176804/kaufman-08/kaufman-08.files/image00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81075"/>
            <a:ext cx="4248150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Рисунок 11" descr="http://images.astronet.ru/pubd/2002/05/14/0001176804/kaufman-08/kaufman-08.files/image0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3789363"/>
            <a:ext cx="4356100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95288" y="4292600"/>
            <a:ext cx="35290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468313" y="4005263"/>
            <a:ext cx="3671887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dirty="0"/>
              <a:t>Лучи света отклоняются мощным гравитационным полем, окружающим черную дыру. Вдали от дыры лучи искривляются слабо. Если же луч проходит совсем рядом с дырой, она может захватить его на круговую орбиту или засосать в себя совсем. 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643438" y="765175"/>
            <a:ext cx="4321175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i="1" dirty="0">
                <a:solidFill>
                  <a:srgbClr val="99CCFF"/>
                </a:solidFill>
              </a:rPr>
              <a:t>сингулярность- </a:t>
            </a:r>
            <a:r>
              <a:rPr lang="ru-RU" sz="1600" i="1" dirty="0"/>
              <a:t>всё</a:t>
            </a:r>
            <a:r>
              <a:rPr lang="ru-RU" i="1" dirty="0"/>
              <a:t> </a:t>
            </a:r>
            <a:r>
              <a:rPr lang="ru-RU" sz="1600" i="1" dirty="0"/>
              <a:t>вещество черной дыры собранное в бесконечно малую точку бесконечной плотности в самом ее центре.</a:t>
            </a:r>
            <a:r>
              <a:rPr lang="ru-RU" sz="1600" dirty="0"/>
              <a:t> 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859338" y="2205038"/>
            <a:ext cx="37449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4643438" y="2060575"/>
            <a:ext cx="35274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i="1" dirty="0">
                <a:solidFill>
                  <a:srgbClr val="99CCFF"/>
                </a:solidFill>
              </a:rPr>
              <a:t>горизонт</a:t>
            </a:r>
            <a:r>
              <a:rPr lang="ru-RU" sz="2400" i="1" dirty="0"/>
              <a:t> </a:t>
            </a:r>
            <a:r>
              <a:rPr lang="ru-RU" sz="2400" i="1" dirty="0">
                <a:solidFill>
                  <a:srgbClr val="99CCFF"/>
                </a:solidFill>
              </a:rPr>
              <a:t>событий </a:t>
            </a:r>
            <a:r>
              <a:rPr lang="ru-RU" dirty="0"/>
              <a:t>-</a:t>
            </a:r>
            <a:r>
              <a:rPr lang="ru-RU" sz="1600" i="1" dirty="0"/>
              <a:t>граница черной дыры</a:t>
            </a:r>
            <a:r>
              <a:rPr lang="ru-RU" i="1" dirty="0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  <p:bldP spid="7175" grpId="0"/>
      <p:bldP spid="7180" grpId="0"/>
      <p:bldP spid="7181" grpId="0"/>
      <p:bldP spid="71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 descr="chernay-di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-1260475" y="188913"/>
            <a:ext cx="8229600" cy="1143000"/>
          </a:xfrm>
        </p:spPr>
        <p:txBody>
          <a:bodyPr/>
          <a:lstStyle/>
          <a:p>
            <a:r>
              <a:rPr lang="ru-RU" sz="3600" i="1" dirty="0">
                <a:solidFill>
                  <a:srgbClr val="00FFFF"/>
                </a:solidFill>
              </a:rPr>
              <a:t>РАДИУС Шварцшильда</a:t>
            </a:r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1052513"/>
            <a:ext cx="4546600" cy="55006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00FFFF"/>
                </a:solidFill>
              </a:rPr>
              <a:t>В 1906 году немецкий физик </a:t>
            </a:r>
            <a:r>
              <a:rPr lang="ru-RU" sz="2400" dirty="0" err="1">
                <a:solidFill>
                  <a:srgbClr val="00FFFF"/>
                </a:solidFill>
              </a:rPr>
              <a:t>Шварцшильц</a:t>
            </a:r>
            <a:r>
              <a:rPr lang="ru-RU" sz="2400" dirty="0">
                <a:solidFill>
                  <a:srgbClr val="00FFFF"/>
                </a:solidFill>
              </a:rPr>
              <a:t> получил решение уравнений общей теории относительности для поля тяготения сферического тела. Из этого решения следует замечательный вывод</a:t>
            </a:r>
            <a:r>
              <a:rPr lang="en-US" sz="2400" dirty="0">
                <a:solidFill>
                  <a:srgbClr val="00FFFF"/>
                </a:solidFill>
              </a:rPr>
              <a:t>:</a:t>
            </a:r>
            <a:r>
              <a:rPr lang="ru-RU" sz="2400" dirty="0">
                <a:solidFill>
                  <a:srgbClr val="00FFFF"/>
                </a:solidFill>
              </a:rPr>
              <a:t> сила притяжения, действующая между массой </a:t>
            </a:r>
            <a:r>
              <a:rPr lang="ru-RU" sz="2400" b="1" dirty="0">
                <a:solidFill>
                  <a:srgbClr val="00FFFF"/>
                </a:solidFill>
              </a:rPr>
              <a:t>М</a:t>
            </a:r>
            <a:r>
              <a:rPr lang="ru-RU" sz="2400" dirty="0">
                <a:solidFill>
                  <a:srgbClr val="00FFFF"/>
                </a:solidFill>
              </a:rPr>
              <a:t> и пробной частицей </a:t>
            </a:r>
            <a:r>
              <a:rPr lang="ru-RU" sz="2400" b="1" dirty="0">
                <a:solidFill>
                  <a:srgbClr val="00FFFF"/>
                </a:solidFill>
              </a:rPr>
              <a:t>m </a:t>
            </a:r>
            <a:r>
              <a:rPr lang="ru-RU" sz="2400" dirty="0">
                <a:solidFill>
                  <a:srgbClr val="00FFFF"/>
                </a:solidFill>
              </a:rPr>
              <a:t>на расстоянии </a:t>
            </a:r>
            <a:r>
              <a:rPr lang="en-US" sz="2400" b="1" dirty="0">
                <a:solidFill>
                  <a:srgbClr val="00FFFF"/>
                </a:solidFill>
              </a:rPr>
              <a:t>r </a:t>
            </a:r>
            <a:r>
              <a:rPr lang="ru-RU" sz="2400" dirty="0">
                <a:solidFill>
                  <a:srgbClr val="00FFFF"/>
                </a:solidFill>
              </a:rPr>
              <a:t>от центра тяготеющей массы, возрастает до бесконечности при </a:t>
            </a:r>
            <a:r>
              <a:rPr lang="en-US" sz="2400" b="1" dirty="0">
                <a:solidFill>
                  <a:srgbClr val="00FFFF"/>
                </a:solidFill>
              </a:rPr>
              <a:t>r = 2GM / cc </a:t>
            </a:r>
            <a:r>
              <a:rPr lang="ru-RU" sz="2400" dirty="0">
                <a:solidFill>
                  <a:srgbClr val="00FFFF"/>
                </a:solidFill>
              </a:rPr>
              <a:t>, где </a:t>
            </a:r>
            <a:r>
              <a:rPr lang="en-US" sz="2400" b="1" dirty="0">
                <a:solidFill>
                  <a:srgbClr val="00FFFF"/>
                </a:solidFill>
              </a:rPr>
              <a:t>G </a:t>
            </a:r>
            <a:r>
              <a:rPr lang="en-US" sz="2400" dirty="0">
                <a:solidFill>
                  <a:srgbClr val="00FFFF"/>
                </a:solidFill>
              </a:rPr>
              <a:t>– </a:t>
            </a:r>
            <a:r>
              <a:rPr lang="ru-RU" sz="2400" dirty="0">
                <a:solidFill>
                  <a:srgbClr val="00FFFF"/>
                </a:solidFill>
              </a:rPr>
              <a:t>гравитационная постоянная,</a:t>
            </a:r>
            <a:r>
              <a:rPr lang="en-US" sz="2400" b="1" dirty="0">
                <a:solidFill>
                  <a:srgbClr val="00FFFF"/>
                </a:solidFill>
              </a:rPr>
              <a:t> c </a:t>
            </a:r>
            <a:r>
              <a:rPr lang="en-US" sz="2400" dirty="0">
                <a:solidFill>
                  <a:srgbClr val="00FFFF"/>
                </a:solidFill>
              </a:rPr>
              <a:t>– </a:t>
            </a:r>
            <a:r>
              <a:rPr lang="en-US" sz="2400" dirty="0" err="1">
                <a:solidFill>
                  <a:srgbClr val="00FFFF"/>
                </a:solidFill>
              </a:rPr>
              <a:t>скорость</a:t>
            </a:r>
            <a:r>
              <a:rPr lang="en-US" sz="2400" dirty="0">
                <a:solidFill>
                  <a:srgbClr val="00FFFF"/>
                </a:solidFill>
              </a:rPr>
              <a:t> </a:t>
            </a:r>
            <a:r>
              <a:rPr lang="en-US" sz="2400" dirty="0" err="1">
                <a:solidFill>
                  <a:srgbClr val="00FFFF"/>
                </a:solidFill>
              </a:rPr>
              <a:t>света</a:t>
            </a:r>
            <a:r>
              <a:rPr lang="en-US" sz="2400" dirty="0">
                <a:solidFill>
                  <a:srgbClr val="00FFFF"/>
                </a:solidFill>
              </a:rPr>
              <a:t>.</a:t>
            </a:r>
            <a:r>
              <a:rPr lang="en-US" sz="800" dirty="0">
                <a:solidFill>
                  <a:srgbClr val="00FFFF"/>
                </a:solidFill>
              </a:rPr>
              <a:t> </a:t>
            </a:r>
            <a:endParaRPr lang="ru-RU" sz="800" dirty="0">
              <a:solidFill>
                <a:srgbClr val="00FFFF"/>
              </a:solidFill>
            </a:endParaRP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3573463"/>
            <a:ext cx="2376487" cy="14795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chernay-di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570788" cy="1143000"/>
          </a:xfrm>
        </p:spPr>
        <p:txBody>
          <a:bodyPr/>
          <a:lstStyle/>
          <a:p>
            <a:r>
              <a:rPr lang="ru-RU" sz="2800" dirty="0"/>
              <a:t> 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8263" y="620713"/>
            <a:ext cx="3527425" cy="6480175"/>
          </a:xfrm>
        </p:spPr>
        <p:txBody>
          <a:bodyPr/>
          <a:lstStyle/>
          <a:p>
            <a:r>
              <a:rPr lang="ru-RU" sz="2400" dirty="0">
                <a:solidFill>
                  <a:srgbClr val="00FFFF"/>
                </a:solidFill>
              </a:rPr>
              <a:t>Немецкий астроном Карл Шварцшильд (</a:t>
            </a:r>
            <a:r>
              <a:rPr lang="ru-RU" sz="2400" dirty="0" err="1">
                <a:solidFill>
                  <a:srgbClr val="00FFFF"/>
                </a:solidFill>
              </a:rPr>
              <a:t>Karl</a:t>
            </a:r>
            <a:r>
              <a:rPr lang="ru-RU" sz="2400" dirty="0">
                <a:solidFill>
                  <a:srgbClr val="00FFFF"/>
                </a:solidFill>
              </a:rPr>
              <a:t> </a:t>
            </a:r>
            <a:r>
              <a:rPr lang="ru-RU" sz="2400" dirty="0" err="1">
                <a:solidFill>
                  <a:srgbClr val="00FFFF"/>
                </a:solidFill>
              </a:rPr>
              <a:t>Schwarzschild</a:t>
            </a:r>
            <a:r>
              <a:rPr lang="ru-RU" sz="2400" dirty="0">
                <a:solidFill>
                  <a:srgbClr val="00FFFF"/>
                </a:solidFill>
              </a:rPr>
              <a:t>, 1873–1916) в последние годы своей жизни, используя уравнения общей теории относительности Эйнштейна, рассчитал гравитационное поле вокруг массы нулевого объема.)</a:t>
            </a:r>
          </a:p>
        </p:txBody>
      </p:sp>
      <p:pic>
        <p:nvPicPr>
          <p:cNvPr id="788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33375"/>
            <a:ext cx="4630737" cy="583247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322638" cy="6178550"/>
          </a:xfrm>
        </p:spPr>
        <p:txBody>
          <a:bodyPr/>
          <a:lstStyle/>
          <a:p>
            <a:r>
              <a:rPr lang="ru-RU" sz="2800" dirty="0">
                <a:solidFill>
                  <a:srgbClr val="FF5050"/>
                </a:solidFill>
              </a:rPr>
              <a:t>Астрономы наблюдали взрывы сверхновых звёзд и </a:t>
            </a:r>
            <a:r>
              <a:rPr lang="ru-RU" sz="2400" dirty="0">
                <a:solidFill>
                  <a:srgbClr val="FF5050"/>
                </a:solidFill>
              </a:rPr>
              <a:t>обнаружили</a:t>
            </a:r>
            <a:r>
              <a:rPr lang="ru-RU" sz="2800" dirty="0">
                <a:solidFill>
                  <a:srgbClr val="FF5050"/>
                </a:solidFill>
              </a:rPr>
              <a:t> на их месте пятнистые объекты, которые, по их мнению, и являются чёрными дырами.</a:t>
            </a:r>
            <a:r>
              <a:rPr lang="ru-RU" sz="4000" dirty="0">
                <a:solidFill>
                  <a:srgbClr val="FF5050"/>
                </a:solidFill>
              </a:rPr>
              <a:t> </a:t>
            </a:r>
          </a:p>
        </p:txBody>
      </p:sp>
      <p:pic>
        <p:nvPicPr>
          <p:cNvPr id="11272" name="Picture 8" descr="_ae_4_1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851275" y="1844675"/>
            <a:ext cx="4759325" cy="4292600"/>
          </a:xfrm>
          <a:noFill/>
          <a:ln/>
        </p:spPr>
      </p:pic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648200" y="3938588"/>
            <a:ext cx="40386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ru-RU" sz="2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4762500" cy="3225800"/>
          </a:xfrm>
        </p:spPr>
        <p:txBody>
          <a:bodyPr/>
          <a:lstStyle/>
          <a:p>
            <a:r>
              <a:rPr lang="ru-RU" sz="2800" dirty="0">
                <a:solidFill>
                  <a:srgbClr val="CCFFCC"/>
                </a:solidFill>
              </a:rPr>
              <a:t>Чёрные дыры нельзя непосредственно увидеть, но о их присутствии иногда можно судить по действию их гравитационного поля на ближайшие объекты.</a:t>
            </a:r>
            <a:r>
              <a:rPr lang="ru-RU" sz="4000" dirty="0"/>
              <a:t> </a:t>
            </a:r>
          </a:p>
        </p:txBody>
      </p:sp>
      <p:pic>
        <p:nvPicPr>
          <p:cNvPr id="12296" name="Picture 8" descr="_ae_1_15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16563" y="0"/>
            <a:ext cx="3627437" cy="3455988"/>
          </a:xfrm>
          <a:noFill/>
          <a:ln/>
        </p:spPr>
      </p:pic>
      <p:pic>
        <p:nvPicPr>
          <p:cNvPr id="12299" name="Picture 11" descr="_ae_2_93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3644900"/>
            <a:ext cx="3816350" cy="3213100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4345" name="Rectangle 9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8243887" cy="633412"/>
          </a:xfrm>
        </p:spPr>
        <p:txBody>
          <a:bodyPr/>
          <a:lstStyle/>
          <a:p>
            <a:r>
              <a:rPr lang="ru-RU" sz="2000" dirty="0">
                <a:solidFill>
                  <a:srgbClr val="FF5050"/>
                </a:solidFill>
              </a:rPr>
              <a:t>Система звезда-и-чёрная дыра  находится приблизительно на удалении в 10,000 световых лет в пределах нашей галактики Млечного пути.</a:t>
            </a:r>
            <a:r>
              <a:rPr lang="ru-RU" sz="4000" dirty="0">
                <a:solidFill>
                  <a:srgbClr val="FF5050"/>
                </a:solidFill>
              </a:rPr>
              <a:t> </a:t>
            </a:r>
          </a:p>
        </p:txBody>
      </p:sp>
      <p:pic>
        <p:nvPicPr>
          <p:cNvPr id="14344" name="Picture 8" descr="_ae_7_37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850" y="1557338"/>
            <a:ext cx="4392613" cy="4824412"/>
          </a:xfrm>
          <a:noFill/>
          <a:ln/>
        </p:spPr>
      </p:pic>
      <p:pic>
        <p:nvPicPr>
          <p:cNvPr id="14347" name="Picture 11" descr="_ae_11_10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148263" y="2060575"/>
            <a:ext cx="3816350" cy="4535488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 descr="chernay-di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836613"/>
            <a:ext cx="3178175" cy="5459412"/>
          </a:xfrm>
        </p:spPr>
        <p:txBody>
          <a:bodyPr/>
          <a:lstStyle/>
          <a:p>
            <a:r>
              <a:rPr lang="ru-RU" sz="2800" dirty="0">
                <a:solidFill>
                  <a:srgbClr val="FF5050"/>
                </a:solidFill>
              </a:rPr>
              <a:t>Считается, что черные дыры, размером со звезду, являются телами больших звёзд, которые просто уменьшились до таких размеров после того, как израсходовали всё своё водородное топливо.</a:t>
            </a:r>
            <a:r>
              <a:rPr lang="ru-RU" sz="4000" dirty="0">
                <a:solidFill>
                  <a:srgbClr val="FF5050"/>
                </a:solidFill>
              </a:rPr>
              <a:t> </a:t>
            </a:r>
          </a:p>
        </p:txBody>
      </p:sp>
      <p:pic>
        <p:nvPicPr>
          <p:cNvPr id="15368" name="Picture 8" descr="_ae_8_2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167063" y="908050"/>
            <a:ext cx="5976937" cy="4541838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eorgia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eorgia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1138</Words>
  <Application>Microsoft Office PowerPoint</Application>
  <PresentationFormat>Екран (4:3)</PresentationFormat>
  <Paragraphs>99</Paragraphs>
  <Slides>25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25</vt:i4>
      </vt:variant>
    </vt:vector>
  </HeadingPairs>
  <TitlesOfParts>
    <vt:vector size="26" baseType="lpstr">
      <vt:lpstr>Оформление по умолчанию</vt:lpstr>
      <vt:lpstr>Презентація PowerPoint</vt:lpstr>
      <vt:lpstr>Презентація PowerPoint</vt:lpstr>
      <vt:lpstr>Презентація PowerPoint</vt:lpstr>
      <vt:lpstr>РАДИУС Шварцшильда -</vt:lpstr>
      <vt:lpstr>  </vt:lpstr>
      <vt:lpstr>Астрономы наблюдали взрывы сверхновых звёзд и обнаружили на их месте пятнистые объекты, которые, по их мнению, и являются чёрными дырами. </vt:lpstr>
      <vt:lpstr>Чёрные дыры нельзя непосредственно увидеть, но о их присутствии иногда можно судить по действию их гравитационного поля на ближайшие объекты. </vt:lpstr>
      <vt:lpstr>Система звезда-и-чёрная дыра  находится приблизительно на удалении в 10,000 световых лет в пределах нашей галактики Млечного пути. </vt:lpstr>
      <vt:lpstr>Считается, что черные дыры, размером со звезду, являются телами больших звёзд, которые просто уменьшились до таких размеров после того, как израсходовали всё своё водородное топливо. </vt:lpstr>
      <vt:lpstr>Как известно, «черные дыры» нельзя обнаружить непосредственными наблюдениями — их существование устанавливается по тому мощному влиянию, которое они оказывают на другие объекты или по мощному рентгеновскому излучению.</vt:lpstr>
      <vt:lpstr>Наблюдения так называемых систем двойных звезд, когда в телескоп видна лишь одна звезда, дают основание считать, что невидимый партнер - черная дыра. Звезды этой пары расположены так близко одна к другой, что невидимая масса "высасывает" вещество видимой звезды и поглощает его. </vt:lpstr>
      <vt:lpstr>. В некоторых случаях удается определить время оборота звезды вокруг ее невидимого партнера и расстояние до невидимки, что позволяет рассчитать скрытую от наблюдения массу. </vt:lpstr>
      <vt:lpstr>Вращаются горячая голубая звезда и, по всей вероятности, черная дыра с массой, равной 16 массам Солнца. </vt:lpstr>
      <vt:lpstr>Светящееся небесное тело, обладающее плотностью, равной плотности Земли, и диаметром, в двести пятьдесят раз превосходящим диаметр Солнца, из-за силы своего притяжения не даст своему свету достигнуть нас. Таким образом, возможно, что самые большие светящиеся тела во Вселенной именно по причине своей величины остаются невидимыми. </vt:lpstr>
      <vt:lpstr>Презентація PowerPoint</vt:lpstr>
      <vt:lpstr>По непонятным пока причинам, затухающая звезда трансформируется в сверхновую прежде, чем взорваться. </vt:lpstr>
      <vt:lpstr>Красиво, но чрезвычайно опасно.</vt:lpstr>
      <vt:lpstr>Слишком близко к черной дыре</vt:lpstr>
      <vt:lpstr>Небольшие последствия возникновения черных дыр</vt:lpstr>
      <vt:lpstr> 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Презентацию подготовила: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Гена</dc:creator>
  <cp:lastModifiedBy>LEGION</cp:lastModifiedBy>
  <cp:revision>11</cp:revision>
  <dcterms:created xsi:type="dcterms:W3CDTF">2009-03-15T19:22:57Z</dcterms:created>
  <dcterms:modified xsi:type="dcterms:W3CDTF">2015-01-13T07:51:32Z</dcterms:modified>
</cp:coreProperties>
</file>