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67" r:id="rId2"/>
    <p:sldId id="256" r:id="rId3"/>
    <p:sldId id="263" r:id="rId4"/>
    <p:sldId id="266" r:id="rId5"/>
    <p:sldId id="265" r:id="rId6"/>
    <p:sldId id="262" r:id="rId7"/>
    <p:sldId id="268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86441" autoAdjust="0"/>
  </p:normalViewPr>
  <p:slideViewPr>
    <p:cSldViewPr>
      <p:cViewPr varScale="1">
        <p:scale>
          <a:sx n="102" d="100"/>
          <a:sy n="102" d="100"/>
        </p:scale>
        <p:origin x="-7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4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6272D8-3344-4861-BF3C-064A41895FCE}" type="datetimeFigureOut">
              <a:rPr lang="uk-UA" smtClean="0"/>
              <a:t>07.11.2014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626AB-EB34-46F7-91E3-2AEC22FDBCC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4136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Государственное регулирование оплаты труда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626AB-EB34-46F7-91E3-2AEC22FDBCCD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77604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Оплата труда</a:t>
            </a:r>
            <a:endParaRPr lang="uk-UA" dirty="0" smtClean="0"/>
          </a:p>
          <a:p>
            <a:r>
              <a:rPr lang="uk-UA" dirty="0" smtClean="0"/>
              <a:t>- </a:t>
            </a:r>
            <a:r>
              <a:rPr lang="uk-UA" dirty="0" err="1" smtClean="0"/>
              <a:t>это</a:t>
            </a:r>
            <a:r>
              <a:rPr lang="uk-UA" dirty="0" smtClean="0"/>
              <a:t>  </a:t>
            </a:r>
            <a:r>
              <a:rPr lang="uk-UA" dirty="0" err="1" smtClean="0"/>
              <a:t>такая</a:t>
            </a:r>
            <a:r>
              <a:rPr lang="uk-UA" dirty="0" smtClean="0"/>
              <a:t> </a:t>
            </a:r>
            <a:r>
              <a:rPr lang="uk-UA" dirty="0" err="1" smtClean="0"/>
              <a:t>экономическая</a:t>
            </a:r>
            <a:r>
              <a:rPr lang="uk-UA" dirty="0" smtClean="0"/>
              <a:t> </a:t>
            </a:r>
            <a:r>
              <a:rPr lang="uk-UA" dirty="0" err="1" smtClean="0"/>
              <a:t>категория</a:t>
            </a:r>
            <a:r>
              <a:rPr lang="uk-UA" dirty="0" smtClean="0"/>
              <a:t>, </a:t>
            </a:r>
            <a:r>
              <a:rPr lang="uk-UA" dirty="0" err="1" smtClean="0"/>
              <a:t>которая</a:t>
            </a:r>
            <a:r>
              <a:rPr lang="uk-UA" dirty="0" smtClean="0"/>
              <a:t> </a:t>
            </a:r>
            <a:r>
              <a:rPr lang="uk-UA" dirty="0" err="1" smtClean="0"/>
              <a:t>должна</a:t>
            </a:r>
            <a:r>
              <a:rPr lang="uk-UA" dirty="0" smtClean="0"/>
              <a:t>, </a:t>
            </a:r>
            <a:r>
              <a:rPr lang="uk-UA" dirty="0" err="1" smtClean="0"/>
              <a:t>следуя</a:t>
            </a:r>
            <a:r>
              <a:rPr lang="uk-UA" dirty="0" smtClean="0"/>
              <a:t> </a:t>
            </a:r>
            <a:r>
              <a:rPr lang="uk-UA" dirty="0" err="1" smtClean="0"/>
              <a:t>своему</a:t>
            </a:r>
            <a:r>
              <a:rPr lang="uk-UA" dirty="0" smtClean="0"/>
              <a:t> </a:t>
            </a:r>
            <a:r>
              <a:rPr lang="uk-UA" dirty="0" err="1" smtClean="0"/>
              <a:t>экономическому</a:t>
            </a:r>
            <a:r>
              <a:rPr lang="uk-UA" dirty="0" smtClean="0"/>
              <a:t> </a:t>
            </a:r>
            <a:r>
              <a:rPr lang="uk-UA" dirty="0" err="1" smtClean="0"/>
              <a:t>содержанию</a:t>
            </a:r>
            <a:r>
              <a:rPr lang="uk-UA" dirty="0" smtClean="0"/>
              <a:t>, </a:t>
            </a:r>
            <a:r>
              <a:rPr lang="uk-UA" dirty="0" err="1" smtClean="0"/>
              <a:t>обеспечить</a:t>
            </a:r>
            <a:r>
              <a:rPr lang="uk-UA" dirty="0" smtClean="0"/>
              <a:t> </a:t>
            </a:r>
            <a:r>
              <a:rPr lang="uk-UA" dirty="0" err="1" smtClean="0"/>
              <a:t>решение</a:t>
            </a:r>
            <a:r>
              <a:rPr lang="uk-UA" dirty="0" smtClean="0"/>
              <a:t> </a:t>
            </a:r>
            <a:r>
              <a:rPr lang="uk-UA" dirty="0" err="1" smtClean="0"/>
              <a:t>как</a:t>
            </a:r>
            <a:r>
              <a:rPr lang="uk-UA" dirty="0" smtClean="0"/>
              <a:t> </a:t>
            </a:r>
            <a:r>
              <a:rPr lang="uk-UA" dirty="0" err="1" smtClean="0"/>
              <a:t>минимум</a:t>
            </a:r>
            <a:r>
              <a:rPr lang="uk-UA" dirty="0" smtClean="0"/>
              <a:t> </a:t>
            </a:r>
            <a:r>
              <a:rPr lang="uk-UA" dirty="0" err="1" smtClean="0"/>
              <a:t>двух</a:t>
            </a:r>
            <a:r>
              <a:rPr lang="uk-UA" dirty="0" smtClean="0"/>
              <a:t> </a:t>
            </a:r>
            <a:r>
              <a:rPr lang="uk-UA" dirty="0" err="1" smtClean="0"/>
              <a:t>важных</a:t>
            </a:r>
            <a:r>
              <a:rPr lang="uk-UA" dirty="0" smtClean="0"/>
              <a:t> </a:t>
            </a:r>
            <a:r>
              <a:rPr lang="uk-UA" dirty="0" err="1" smtClean="0"/>
              <a:t>государственных</a:t>
            </a:r>
            <a:r>
              <a:rPr lang="uk-UA" dirty="0" smtClean="0"/>
              <a:t> проблем: </a:t>
            </a:r>
            <a:r>
              <a:rPr lang="uk-UA" dirty="0" err="1" smtClean="0"/>
              <a:t>воспроизводства</a:t>
            </a:r>
            <a:r>
              <a:rPr lang="uk-UA" dirty="0" smtClean="0"/>
              <a:t> </a:t>
            </a:r>
            <a:r>
              <a:rPr lang="uk-UA" dirty="0" err="1" smtClean="0"/>
              <a:t>рабочей</a:t>
            </a:r>
            <a:r>
              <a:rPr lang="uk-UA" dirty="0" smtClean="0"/>
              <a:t> </a:t>
            </a:r>
            <a:r>
              <a:rPr lang="uk-UA" dirty="0" err="1" smtClean="0"/>
              <a:t>силы</a:t>
            </a:r>
            <a:r>
              <a:rPr lang="uk-UA" dirty="0" smtClean="0"/>
              <a:t> </a:t>
            </a:r>
            <a:r>
              <a:rPr lang="uk-UA" dirty="0" err="1" smtClean="0"/>
              <a:t>нужного</a:t>
            </a:r>
            <a:r>
              <a:rPr lang="uk-UA" dirty="0" smtClean="0"/>
              <a:t> </a:t>
            </a:r>
            <a:r>
              <a:rPr lang="uk-UA" dirty="0" err="1" smtClean="0"/>
              <a:t>уровня</a:t>
            </a:r>
            <a:r>
              <a:rPr lang="uk-UA" dirty="0" smtClean="0"/>
              <a:t> и </a:t>
            </a:r>
            <a:r>
              <a:rPr lang="uk-UA" dirty="0" err="1" smtClean="0"/>
              <a:t>качества</a:t>
            </a:r>
            <a:r>
              <a:rPr lang="uk-UA" dirty="0" smtClean="0"/>
              <a:t>, а </a:t>
            </a:r>
            <a:r>
              <a:rPr lang="uk-UA" dirty="0" err="1" smtClean="0"/>
              <a:t>также</a:t>
            </a:r>
            <a:r>
              <a:rPr lang="uk-UA" dirty="0" smtClean="0"/>
              <a:t> </a:t>
            </a:r>
            <a:r>
              <a:rPr lang="uk-UA" dirty="0" err="1" smtClean="0"/>
              <a:t>стимулирования</a:t>
            </a:r>
            <a:r>
              <a:rPr lang="uk-UA" dirty="0" smtClean="0"/>
              <a:t> </a:t>
            </a:r>
            <a:r>
              <a:rPr lang="uk-UA" dirty="0" err="1" smtClean="0"/>
              <a:t>работников</a:t>
            </a:r>
            <a:r>
              <a:rPr lang="uk-UA" dirty="0" smtClean="0"/>
              <a:t> к результативному труду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626AB-EB34-46F7-91E3-2AEC22FDBCCD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7515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400" kern="1200" cap="all" baseline="0" dirty="0" smtClean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+mn-lt"/>
              <a:ea typeface="+mn-ea"/>
              <a:cs typeface="+mn-cs"/>
            </a:endParaRPr>
          </a:p>
          <a:p>
            <a:pPr>
              <a:buFont typeface="Wingdings" pitchFamily="2" charset="2"/>
              <a:buChar char="q"/>
            </a:pPr>
            <a:r>
              <a:rPr lang="uk-UA" dirty="0" smtClean="0"/>
              <a:t>С </a:t>
            </a:r>
            <a:r>
              <a:rPr lang="uk-UA" dirty="0" err="1" smtClean="0"/>
              <a:t>учетом</a:t>
            </a:r>
            <a:r>
              <a:rPr lang="uk-UA" dirty="0" smtClean="0"/>
              <a:t> </a:t>
            </a:r>
            <a:r>
              <a:rPr lang="uk-UA" dirty="0" err="1" smtClean="0"/>
              <a:t>этого</a:t>
            </a:r>
            <a:r>
              <a:rPr lang="uk-UA" dirty="0" smtClean="0"/>
              <a:t> </a:t>
            </a:r>
            <a:r>
              <a:rPr lang="uk-UA" dirty="0" err="1" smtClean="0"/>
              <a:t>концепция</a:t>
            </a:r>
            <a:r>
              <a:rPr lang="uk-UA" dirty="0" smtClean="0"/>
              <a:t> </a:t>
            </a:r>
            <a:r>
              <a:rPr lang="uk-UA" dirty="0" err="1" smtClean="0"/>
              <a:t>реформирования</a:t>
            </a:r>
            <a:r>
              <a:rPr lang="uk-UA" dirty="0" smtClean="0"/>
              <a:t> </a:t>
            </a:r>
            <a:r>
              <a:rPr lang="uk-UA" dirty="0" err="1" smtClean="0"/>
              <a:t>оплаты</a:t>
            </a:r>
            <a:r>
              <a:rPr lang="uk-UA" dirty="0" smtClean="0"/>
              <a:t> труда в </a:t>
            </a:r>
            <a:r>
              <a:rPr lang="uk-UA" dirty="0" err="1" smtClean="0"/>
              <a:t>комплексе</a:t>
            </a:r>
            <a:r>
              <a:rPr lang="uk-UA" dirty="0" smtClean="0"/>
              <a:t> </a:t>
            </a:r>
            <a:r>
              <a:rPr lang="uk-UA" dirty="0" err="1" smtClean="0"/>
              <a:t>проводимых</a:t>
            </a:r>
            <a:r>
              <a:rPr lang="uk-UA" dirty="0" smtClean="0"/>
              <a:t> </a:t>
            </a:r>
            <a:r>
              <a:rPr lang="uk-UA" dirty="0" err="1" smtClean="0"/>
              <a:t>экономических</a:t>
            </a:r>
            <a:r>
              <a:rPr lang="uk-UA" dirty="0" smtClean="0"/>
              <a:t> реформ </a:t>
            </a:r>
            <a:r>
              <a:rPr lang="uk-UA" dirty="0" err="1" smtClean="0"/>
              <a:t>должна</a:t>
            </a:r>
            <a:r>
              <a:rPr lang="uk-UA" dirty="0" smtClean="0"/>
              <a:t> </a:t>
            </a:r>
            <a:r>
              <a:rPr lang="uk-UA" dirty="0" err="1" smtClean="0"/>
              <a:t>содержать</a:t>
            </a:r>
            <a:r>
              <a:rPr lang="uk-UA" dirty="0" smtClean="0"/>
              <a:t> </a:t>
            </a:r>
            <a:r>
              <a:rPr lang="uk-UA" b="1" i="1" dirty="0" err="1" smtClean="0"/>
              <a:t>основные</a:t>
            </a:r>
            <a:r>
              <a:rPr lang="uk-UA" b="1" i="1" dirty="0" smtClean="0"/>
              <a:t> </a:t>
            </a:r>
            <a:r>
              <a:rPr lang="uk-UA" b="1" i="1" dirty="0" err="1" smtClean="0"/>
              <a:t>положения</a:t>
            </a:r>
            <a:r>
              <a:rPr lang="uk-UA" dirty="0" smtClean="0"/>
              <a:t>, в </a:t>
            </a:r>
            <a:r>
              <a:rPr lang="uk-UA" dirty="0" err="1" smtClean="0"/>
              <a:t>соответствии</a:t>
            </a:r>
            <a:r>
              <a:rPr lang="uk-UA" dirty="0" smtClean="0"/>
              <a:t> с </a:t>
            </a:r>
            <a:r>
              <a:rPr lang="uk-UA" dirty="0" err="1" smtClean="0"/>
              <a:t>которыми</a:t>
            </a:r>
            <a:r>
              <a:rPr lang="uk-UA" dirty="0" smtClean="0"/>
              <a:t> </a:t>
            </a:r>
            <a:r>
              <a:rPr lang="uk-UA" dirty="0" err="1" smtClean="0"/>
              <a:t>государственное</a:t>
            </a:r>
            <a:r>
              <a:rPr lang="uk-UA" dirty="0" smtClean="0"/>
              <a:t> </a:t>
            </a:r>
            <a:r>
              <a:rPr lang="uk-UA" dirty="0" err="1" smtClean="0"/>
              <a:t>регулирование</a:t>
            </a:r>
            <a:r>
              <a:rPr lang="uk-UA" dirty="0" smtClean="0"/>
              <a:t> </a:t>
            </a:r>
            <a:r>
              <a:rPr lang="uk-UA" dirty="0" err="1" smtClean="0"/>
              <a:t>заработной</a:t>
            </a:r>
            <a:r>
              <a:rPr lang="uk-UA" dirty="0" smtClean="0"/>
              <a:t> </a:t>
            </a:r>
            <a:r>
              <a:rPr lang="uk-UA" dirty="0" err="1" smtClean="0"/>
              <a:t>платы</a:t>
            </a:r>
            <a:r>
              <a:rPr lang="uk-UA" dirty="0" smtClean="0"/>
              <a:t> </a:t>
            </a:r>
            <a:r>
              <a:rPr lang="uk-UA" dirty="0" err="1" smtClean="0"/>
              <a:t>должно</a:t>
            </a:r>
            <a:r>
              <a:rPr lang="uk-UA" dirty="0" smtClean="0"/>
              <a:t>: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en-US" dirty="0" smtClean="0"/>
              <a:t>- </a:t>
            </a:r>
            <a:r>
              <a:rPr lang="uk-UA" i="1" dirty="0" err="1" smtClean="0"/>
              <a:t>обеспечить</a:t>
            </a:r>
            <a:r>
              <a:rPr lang="uk-UA" i="1" dirty="0" smtClean="0"/>
              <a:t> </a:t>
            </a:r>
            <a:r>
              <a:rPr lang="uk-UA" i="1" dirty="0" err="1" smtClean="0"/>
              <a:t>справедливость</a:t>
            </a:r>
            <a:r>
              <a:rPr lang="uk-UA" i="1" dirty="0" smtClean="0"/>
              <a:t> </a:t>
            </a:r>
            <a:r>
              <a:rPr lang="uk-UA" i="1" dirty="0" err="1" smtClean="0"/>
              <a:t>оплаты</a:t>
            </a:r>
            <a:r>
              <a:rPr lang="uk-UA" i="1" dirty="0" smtClean="0"/>
              <a:t> труда на </a:t>
            </a:r>
            <a:r>
              <a:rPr lang="uk-UA" i="1" dirty="0" err="1" smtClean="0"/>
              <a:t>основе</a:t>
            </a:r>
            <a:r>
              <a:rPr lang="uk-UA" i="1" dirty="0" smtClean="0"/>
              <a:t> </a:t>
            </a:r>
            <a:r>
              <a:rPr lang="uk-UA" i="1" dirty="0" err="1" smtClean="0"/>
              <a:t>адекватной</a:t>
            </a:r>
            <a:r>
              <a:rPr lang="uk-UA" i="1" dirty="0" smtClean="0"/>
              <a:t> </a:t>
            </a:r>
            <a:r>
              <a:rPr lang="uk-UA" i="1" dirty="0" err="1" smtClean="0"/>
              <a:t>оценки</a:t>
            </a:r>
            <a:r>
              <a:rPr lang="uk-UA" i="1" dirty="0" smtClean="0"/>
              <a:t> </a:t>
            </a:r>
            <a:r>
              <a:rPr lang="uk-UA" i="1" dirty="0" err="1" smtClean="0"/>
              <a:t>его</a:t>
            </a:r>
            <a:r>
              <a:rPr lang="uk-UA" i="1" dirty="0" smtClean="0"/>
              <a:t> затрат и </a:t>
            </a:r>
            <a:r>
              <a:rPr lang="uk-UA" i="1" dirty="0" err="1" smtClean="0"/>
              <a:t>результатов</a:t>
            </a:r>
            <a:r>
              <a:rPr lang="uk-UA" i="1" dirty="0" smtClean="0"/>
              <a:t>;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en-US" dirty="0" smtClean="0"/>
              <a:t>- </a:t>
            </a:r>
            <a:r>
              <a:rPr lang="uk-UA" i="1" dirty="0" err="1" smtClean="0"/>
              <a:t>создать</a:t>
            </a:r>
            <a:r>
              <a:rPr lang="uk-UA" i="1" dirty="0" smtClean="0"/>
              <a:t> </a:t>
            </a:r>
            <a:r>
              <a:rPr lang="uk-UA" i="1" dirty="0" err="1" smtClean="0"/>
              <a:t>возможности</a:t>
            </a:r>
            <a:r>
              <a:rPr lang="uk-UA" i="1" dirty="0" smtClean="0"/>
              <a:t> для </a:t>
            </a:r>
            <a:r>
              <a:rPr lang="uk-UA" i="1" dirty="0" err="1" smtClean="0"/>
              <a:t>роста</a:t>
            </a:r>
            <a:r>
              <a:rPr lang="uk-UA" i="1" dirty="0" smtClean="0"/>
              <a:t> </a:t>
            </a:r>
            <a:r>
              <a:rPr lang="uk-UA" i="1" dirty="0" err="1" smtClean="0"/>
              <a:t>благосостояния</a:t>
            </a:r>
            <a:r>
              <a:rPr lang="uk-UA" i="1" dirty="0" smtClean="0"/>
              <a:t> </a:t>
            </a:r>
            <a:r>
              <a:rPr lang="uk-UA" i="1" dirty="0" err="1" smtClean="0"/>
              <a:t>работников</a:t>
            </a:r>
            <a:r>
              <a:rPr lang="uk-UA" i="1" dirty="0" smtClean="0"/>
              <a:t> и </a:t>
            </a:r>
            <a:r>
              <a:rPr lang="uk-UA" i="1" dirty="0" err="1" smtClean="0"/>
              <a:t>их</a:t>
            </a:r>
            <a:r>
              <a:rPr lang="uk-UA" i="1" dirty="0" smtClean="0"/>
              <a:t> </a:t>
            </a:r>
            <a:r>
              <a:rPr lang="uk-UA" i="1" dirty="0" err="1" smtClean="0"/>
              <a:t>семей</a:t>
            </a:r>
            <a:r>
              <a:rPr lang="uk-UA" i="1" dirty="0" smtClean="0"/>
              <a:t> до </a:t>
            </a:r>
            <a:r>
              <a:rPr lang="uk-UA" i="1" dirty="0" err="1" smtClean="0"/>
              <a:t>уровня</a:t>
            </a:r>
            <a:r>
              <a:rPr lang="uk-UA" i="1" dirty="0" smtClean="0"/>
              <a:t> </a:t>
            </a:r>
            <a:r>
              <a:rPr lang="uk-UA" i="1" dirty="0" err="1" smtClean="0"/>
              <a:t>передовых</a:t>
            </a:r>
            <a:r>
              <a:rPr lang="uk-UA" i="1" dirty="0" smtClean="0"/>
              <a:t> </a:t>
            </a:r>
            <a:r>
              <a:rPr lang="uk-UA" i="1" dirty="0" err="1" smtClean="0"/>
              <a:t>стран</a:t>
            </a:r>
            <a:r>
              <a:rPr lang="uk-UA" i="1" dirty="0" smtClean="0"/>
              <a:t> мира на </a:t>
            </a:r>
            <a:r>
              <a:rPr lang="uk-UA" i="1" dirty="0" err="1" smtClean="0"/>
              <a:t>основе</a:t>
            </a:r>
            <a:r>
              <a:rPr lang="uk-UA" i="1" dirty="0" smtClean="0"/>
              <a:t> </a:t>
            </a:r>
            <a:r>
              <a:rPr lang="uk-UA" i="1" dirty="0" err="1" smtClean="0"/>
              <a:t>непрерывного</a:t>
            </a:r>
            <a:r>
              <a:rPr lang="uk-UA" i="1" dirty="0" smtClean="0"/>
              <a:t> </a:t>
            </a:r>
            <a:r>
              <a:rPr lang="uk-UA" i="1" dirty="0" err="1" smtClean="0"/>
              <a:t>подъема</a:t>
            </a:r>
            <a:r>
              <a:rPr lang="uk-UA" i="1" dirty="0" smtClean="0"/>
              <a:t> </a:t>
            </a:r>
            <a:r>
              <a:rPr lang="uk-UA" i="1" dirty="0" err="1" smtClean="0"/>
              <a:t>экономики</a:t>
            </a:r>
            <a:r>
              <a:rPr lang="uk-UA" i="1" dirty="0" smtClean="0"/>
              <a:t>;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en-US" dirty="0" smtClean="0"/>
              <a:t>- </a:t>
            </a:r>
            <a:r>
              <a:rPr lang="uk-UA" i="1" dirty="0" err="1" smtClean="0"/>
              <a:t>сформировать</a:t>
            </a:r>
            <a:r>
              <a:rPr lang="uk-UA" i="1" dirty="0" smtClean="0"/>
              <a:t> </a:t>
            </a:r>
            <a:r>
              <a:rPr lang="uk-UA" i="1" dirty="0" err="1" smtClean="0"/>
              <a:t>условия</a:t>
            </a:r>
            <a:r>
              <a:rPr lang="uk-UA" i="1" dirty="0" smtClean="0"/>
              <a:t> для </a:t>
            </a:r>
            <a:r>
              <a:rPr lang="uk-UA" i="1" dirty="0" err="1" smtClean="0"/>
              <a:t>расширенного</a:t>
            </a:r>
            <a:r>
              <a:rPr lang="uk-UA" i="1" dirty="0" smtClean="0"/>
              <a:t> </a:t>
            </a:r>
            <a:r>
              <a:rPr lang="uk-UA" i="1" dirty="0" err="1" smtClean="0"/>
              <a:t>воспроизводства</a:t>
            </a:r>
            <a:r>
              <a:rPr lang="uk-UA" i="1" dirty="0" smtClean="0"/>
              <a:t> </a:t>
            </a:r>
            <a:r>
              <a:rPr lang="uk-UA" i="1" dirty="0" err="1" smtClean="0"/>
              <a:t>рабочей</a:t>
            </a:r>
            <a:r>
              <a:rPr lang="uk-UA" i="1" dirty="0" smtClean="0"/>
              <a:t> </a:t>
            </a:r>
            <a:r>
              <a:rPr lang="uk-UA" i="1" dirty="0" err="1" smtClean="0"/>
              <a:t>силы</a:t>
            </a:r>
            <a:r>
              <a:rPr lang="uk-UA" i="1" dirty="0" smtClean="0"/>
              <a:t>.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626AB-EB34-46F7-91E3-2AEC22FDBCCD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30706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400" kern="1200" cap="all" baseline="0" dirty="0" smtClean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+mn-lt"/>
              <a:ea typeface="+mn-ea"/>
              <a:cs typeface="+mn-cs"/>
            </a:endParaRPr>
          </a:p>
          <a:p>
            <a:pPr algn="ctr"/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Положения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Генерального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соглашения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выступают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минимальные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гарантии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ведения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коллективных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переговоров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заключения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коллективных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отраслевых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региональных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соглашений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626AB-EB34-46F7-91E3-2AEC22FDBCCD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66810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05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05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200" i="1" dirty="0" err="1" smtClean="0">
                <a:latin typeface="Times New Roman" pitchFamily="18" charset="0"/>
                <a:cs typeface="Times New Roman" pitchFamily="18" charset="0"/>
              </a:rPr>
              <a:t>Основными</a:t>
            </a:r>
            <a:r>
              <a:rPr lang="uk-UA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200" i="1" dirty="0" err="1" smtClean="0">
                <a:latin typeface="Times New Roman" pitchFamily="18" charset="0"/>
                <a:cs typeface="Times New Roman" pitchFamily="18" charset="0"/>
              </a:rPr>
              <a:t>гарантиями</a:t>
            </a:r>
            <a:r>
              <a:rPr lang="uk-UA" sz="12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200" i="1" dirty="0" err="1" smtClean="0">
                <a:latin typeface="Times New Roman" pitchFamily="18" charset="0"/>
                <a:cs typeface="Times New Roman" pitchFamily="18" charset="0"/>
              </a:rPr>
              <a:t>предусмотренными</a:t>
            </a:r>
            <a:r>
              <a:rPr lang="uk-UA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200" i="1" dirty="0" err="1" smtClean="0">
                <a:latin typeface="Times New Roman" pitchFamily="18" charset="0"/>
                <a:cs typeface="Times New Roman" pitchFamily="18" charset="0"/>
              </a:rPr>
              <a:t>Генеральным</a:t>
            </a:r>
            <a:r>
              <a:rPr lang="uk-UA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200" i="1" dirty="0" err="1" smtClean="0">
                <a:latin typeface="Times New Roman" pitchFamily="18" charset="0"/>
                <a:cs typeface="Times New Roman" pitchFamily="18" charset="0"/>
              </a:rPr>
              <a:t>соглашением</a:t>
            </a:r>
            <a:r>
              <a:rPr lang="uk-UA" sz="12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200" i="1" dirty="0" err="1" smtClean="0">
                <a:latin typeface="Times New Roman" pitchFamily="18" charset="0"/>
                <a:cs typeface="Times New Roman" pitchFamily="18" charset="0"/>
              </a:rPr>
              <a:t>являются</a:t>
            </a:r>
            <a:r>
              <a:rPr lang="uk-UA" sz="12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sz="1050" dirty="0" smtClean="0"/>
              <a:t/>
            </a:r>
            <a:br>
              <a:rPr lang="uk-UA" sz="1050" dirty="0" smtClean="0"/>
            </a:br>
            <a:endParaRPr lang="uk-UA" sz="1050" dirty="0" smtClean="0"/>
          </a:p>
          <a:p>
            <a:r>
              <a:rPr lang="uk-UA" dirty="0" smtClean="0">
                <a:solidFill>
                  <a:srgbClr val="FF0000"/>
                </a:solidFill>
              </a:rPr>
              <a:t>- </a:t>
            </a:r>
            <a:r>
              <a:rPr lang="uk-UA" dirty="0" err="1" smtClean="0">
                <a:solidFill>
                  <a:srgbClr val="FF0000"/>
                </a:solidFill>
              </a:rPr>
              <a:t>Минимальная</a:t>
            </a:r>
            <a:r>
              <a:rPr lang="uk-UA" dirty="0" smtClean="0">
                <a:solidFill>
                  <a:srgbClr val="FF0000"/>
                </a:solidFill>
              </a:rPr>
              <a:t> </a:t>
            </a:r>
            <a:r>
              <a:rPr lang="uk-UA" dirty="0" err="1" smtClean="0">
                <a:solidFill>
                  <a:srgbClr val="FF0000"/>
                </a:solidFill>
              </a:rPr>
              <a:t>заработная</a:t>
            </a:r>
            <a:r>
              <a:rPr lang="uk-UA" dirty="0" smtClean="0">
                <a:solidFill>
                  <a:srgbClr val="FF0000"/>
                </a:solidFill>
              </a:rPr>
              <a:t> плата;</a:t>
            </a:r>
          </a:p>
          <a:p>
            <a:r>
              <a:rPr lang="uk-UA" dirty="0" smtClean="0">
                <a:solidFill>
                  <a:srgbClr val="002060"/>
                </a:solidFill>
              </a:rPr>
              <a:t>- </a:t>
            </a:r>
            <a:r>
              <a:rPr lang="uk-UA" dirty="0" err="1" smtClean="0">
                <a:solidFill>
                  <a:srgbClr val="002060"/>
                </a:solidFill>
              </a:rPr>
              <a:t>Индексация</a:t>
            </a:r>
            <a:r>
              <a:rPr lang="uk-UA" dirty="0" smtClean="0">
                <a:solidFill>
                  <a:srgbClr val="002060"/>
                </a:solidFill>
              </a:rPr>
              <a:t> </a:t>
            </a:r>
            <a:r>
              <a:rPr lang="uk-UA" dirty="0" err="1" smtClean="0">
                <a:solidFill>
                  <a:srgbClr val="002060"/>
                </a:solidFill>
              </a:rPr>
              <a:t>заработной</a:t>
            </a:r>
            <a:r>
              <a:rPr lang="uk-UA" dirty="0" smtClean="0">
                <a:solidFill>
                  <a:srgbClr val="002060"/>
                </a:solidFill>
              </a:rPr>
              <a:t> </a:t>
            </a:r>
            <a:r>
              <a:rPr lang="uk-UA" dirty="0" err="1" smtClean="0">
                <a:solidFill>
                  <a:srgbClr val="002060"/>
                </a:solidFill>
              </a:rPr>
              <a:t>платы</a:t>
            </a:r>
            <a:r>
              <a:rPr lang="uk-UA" dirty="0" smtClean="0">
                <a:solidFill>
                  <a:srgbClr val="002060"/>
                </a:solidFill>
              </a:rPr>
              <a:t> в </a:t>
            </a:r>
            <a:r>
              <a:rPr lang="uk-UA" dirty="0" err="1" smtClean="0">
                <a:solidFill>
                  <a:srgbClr val="002060"/>
                </a:solidFill>
              </a:rPr>
              <a:t>связи</a:t>
            </a:r>
            <a:r>
              <a:rPr lang="uk-UA" dirty="0" smtClean="0">
                <a:solidFill>
                  <a:srgbClr val="002060"/>
                </a:solidFill>
              </a:rPr>
              <a:t> с </a:t>
            </a:r>
            <a:r>
              <a:rPr lang="uk-UA" dirty="0" err="1" smtClean="0">
                <a:solidFill>
                  <a:srgbClr val="002060"/>
                </a:solidFill>
              </a:rPr>
              <a:t>инфляцией</a:t>
            </a:r>
            <a:r>
              <a:rPr lang="uk-UA" dirty="0" smtClean="0">
                <a:solidFill>
                  <a:srgbClr val="002060"/>
                </a:solidFill>
              </a:rPr>
              <a:t>;</a:t>
            </a:r>
          </a:p>
          <a:p>
            <a:r>
              <a:rPr lang="uk-UA" dirty="0" smtClean="0">
                <a:solidFill>
                  <a:srgbClr val="00B050"/>
                </a:solidFill>
              </a:rPr>
              <a:t>- </a:t>
            </a:r>
            <a:r>
              <a:rPr lang="uk-UA" dirty="0" err="1" smtClean="0">
                <a:solidFill>
                  <a:srgbClr val="00B050"/>
                </a:solidFill>
              </a:rPr>
              <a:t>Коэффициенты</a:t>
            </a:r>
            <a:r>
              <a:rPr lang="uk-UA" dirty="0" smtClean="0">
                <a:solidFill>
                  <a:srgbClr val="00B050"/>
                </a:solidFill>
              </a:rPr>
              <a:t> </a:t>
            </a:r>
            <a:r>
              <a:rPr lang="uk-UA" dirty="0" err="1" smtClean="0">
                <a:solidFill>
                  <a:srgbClr val="00B050"/>
                </a:solidFill>
              </a:rPr>
              <a:t>дифференциации</a:t>
            </a:r>
            <a:r>
              <a:rPr lang="uk-UA" dirty="0" smtClean="0">
                <a:solidFill>
                  <a:srgbClr val="00B050"/>
                </a:solidFill>
              </a:rPr>
              <a:t> </a:t>
            </a:r>
            <a:r>
              <a:rPr lang="uk-UA" dirty="0" err="1" smtClean="0">
                <a:solidFill>
                  <a:srgbClr val="00B050"/>
                </a:solidFill>
              </a:rPr>
              <a:t>заработной</a:t>
            </a:r>
            <a:r>
              <a:rPr lang="uk-UA" dirty="0" smtClean="0">
                <a:solidFill>
                  <a:srgbClr val="00B050"/>
                </a:solidFill>
              </a:rPr>
              <a:t> </a:t>
            </a:r>
            <a:r>
              <a:rPr lang="uk-UA" dirty="0" err="1" smtClean="0">
                <a:solidFill>
                  <a:srgbClr val="00B050"/>
                </a:solidFill>
              </a:rPr>
              <a:t>платы</a:t>
            </a:r>
            <a:r>
              <a:rPr lang="uk-UA" dirty="0" smtClean="0">
                <a:solidFill>
                  <a:srgbClr val="00B050"/>
                </a:solidFill>
              </a:rPr>
              <a:t> </a:t>
            </a:r>
            <a:r>
              <a:rPr lang="uk-UA" dirty="0" err="1" smtClean="0">
                <a:solidFill>
                  <a:srgbClr val="00B050"/>
                </a:solidFill>
              </a:rPr>
              <a:t>различных</a:t>
            </a:r>
            <a:r>
              <a:rPr lang="uk-UA" dirty="0" smtClean="0">
                <a:solidFill>
                  <a:srgbClr val="00B050"/>
                </a:solidFill>
              </a:rPr>
              <a:t> </a:t>
            </a:r>
            <a:r>
              <a:rPr lang="uk-UA" dirty="0" err="1" smtClean="0">
                <a:solidFill>
                  <a:srgbClr val="00B050"/>
                </a:solidFill>
              </a:rPr>
              <a:t>отраслей</a:t>
            </a:r>
            <a:r>
              <a:rPr lang="uk-UA" dirty="0" smtClean="0">
                <a:solidFill>
                  <a:srgbClr val="00B050"/>
                </a:solidFill>
              </a:rPr>
              <a:t> (сфер) </a:t>
            </a:r>
            <a:r>
              <a:rPr lang="uk-UA" dirty="0" err="1" smtClean="0">
                <a:solidFill>
                  <a:srgbClr val="00B050"/>
                </a:solidFill>
              </a:rPr>
              <a:t>деятельности</a:t>
            </a:r>
            <a:r>
              <a:rPr lang="uk-UA" dirty="0" smtClean="0">
                <a:solidFill>
                  <a:srgbClr val="00B050"/>
                </a:solidFill>
              </a:rPr>
              <a:t>;</a:t>
            </a:r>
          </a:p>
          <a:p>
            <a:r>
              <a:rPr lang="uk-UA" dirty="0" smtClean="0">
                <a:solidFill>
                  <a:srgbClr val="00B0F0"/>
                </a:solidFill>
              </a:rPr>
              <a:t>- Ставки </a:t>
            </a:r>
            <a:r>
              <a:rPr lang="uk-UA" dirty="0" err="1" smtClean="0">
                <a:solidFill>
                  <a:srgbClr val="00B0F0"/>
                </a:solidFill>
              </a:rPr>
              <a:t>налогообложения</a:t>
            </a:r>
            <a:r>
              <a:rPr lang="uk-UA" dirty="0" smtClean="0">
                <a:solidFill>
                  <a:srgbClr val="00B0F0"/>
                </a:solidFill>
              </a:rPr>
              <a:t> </a:t>
            </a:r>
            <a:r>
              <a:rPr lang="uk-UA" dirty="0" err="1" smtClean="0">
                <a:solidFill>
                  <a:srgbClr val="00B0F0"/>
                </a:solidFill>
              </a:rPr>
              <a:t>доходов</a:t>
            </a:r>
            <a:r>
              <a:rPr lang="uk-UA" dirty="0" smtClean="0">
                <a:solidFill>
                  <a:srgbClr val="00B0F0"/>
                </a:solidFill>
              </a:rPr>
              <a:t> </a:t>
            </a:r>
            <a:r>
              <a:rPr lang="uk-UA" dirty="0" err="1" smtClean="0">
                <a:solidFill>
                  <a:srgbClr val="00B0F0"/>
                </a:solidFill>
              </a:rPr>
              <a:t>работников</a:t>
            </a:r>
            <a:r>
              <a:rPr lang="uk-UA" dirty="0" smtClean="0">
                <a:solidFill>
                  <a:srgbClr val="00B0F0"/>
                </a:solidFill>
              </a:rPr>
              <a:t>;</a:t>
            </a:r>
          </a:p>
          <a:p>
            <a:r>
              <a:rPr lang="uk-UA" dirty="0" smtClean="0">
                <a:solidFill>
                  <a:srgbClr val="C00000"/>
                </a:solidFill>
              </a:rPr>
              <a:t>- </a:t>
            </a:r>
            <a:r>
              <a:rPr lang="uk-UA" dirty="0" err="1" smtClean="0">
                <a:solidFill>
                  <a:srgbClr val="C00000"/>
                </a:solidFill>
              </a:rPr>
              <a:t>Другие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государственные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нормы</a:t>
            </a:r>
            <a:r>
              <a:rPr lang="uk-UA" dirty="0" smtClean="0">
                <a:solidFill>
                  <a:srgbClr val="C00000"/>
                </a:solidFill>
              </a:rPr>
              <a:t> и </a:t>
            </a:r>
            <a:r>
              <a:rPr lang="uk-UA" dirty="0" err="1" smtClean="0">
                <a:solidFill>
                  <a:srgbClr val="C00000"/>
                </a:solidFill>
              </a:rPr>
              <a:t>гарантии</a:t>
            </a:r>
            <a:r>
              <a:rPr lang="uk-UA" dirty="0" smtClean="0">
                <a:solidFill>
                  <a:srgbClr val="C00000"/>
                </a:solidFill>
              </a:rPr>
              <a:t>, к </a:t>
            </a:r>
            <a:r>
              <a:rPr lang="uk-UA" dirty="0" err="1" smtClean="0">
                <a:solidFill>
                  <a:srgbClr val="C00000"/>
                </a:solidFill>
              </a:rPr>
              <a:t>которым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относятся</a:t>
            </a:r>
            <a:r>
              <a:rPr lang="uk-UA" dirty="0" smtClean="0">
                <a:solidFill>
                  <a:srgbClr val="C00000"/>
                </a:solidFill>
              </a:rPr>
              <a:t>: </a:t>
            </a:r>
            <a:r>
              <a:rPr lang="uk-UA" dirty="0" err="1" smtClean="0">
                <a:solidFill>
                  <a:srgbClr val="C00000"/>
                </a:solidFill>
              </a:rPr>
              <a:t>повышение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оплаты</a:t>
            </a:r>
            <a:r>
              <a:rPr lang="uk-UA" dirty="0" smtClean="0">
                <a:solidFill>
                  <a:srgbClr val="C00000"/>
                </a:solidFill>
              </a:rPr>
              <a:t> труда за </a:t>
            </a:r>
            <a:r>
              <a:rPr lang="uk-UA" dirty="0" err="1" smtClean="0">
                <a:solidFill>
                  <a:srgbClr val="C00000"/>
                </a:solidFill>
              </a:rPr>
              <a:t>сверхурочное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время</a:t>
            </a:r>
            <a:r>
              <a:rPr lang="uk-UA" dirty="0" smtClean="0">
                <a:solidFill>
                  <a:srgbClr val="C00000"/>
                </a:solidFill>
              </a:rPr>
              <a:t>, за </a:t>
            </a:r>
            <a:r>
              <a:rPr lang="uk-UA" dirty="0" err="1" smtClean="0">
                <a:solidFill>
                  <a:srgbClr val="C00000"/>
                </a:solidFill>
              </a:rPr>
              <a:t>работу</a:t>
            </a:r>
            <a:r>
              <a:rPr lang="uk-UA" dirty="0" smtClean="0">
                <a:solidFill>
                  <a:srgbClr val="C00000"/>
                </a:solidFill>
              </a:rPr>
              <a:t> в </a:t>
            </a:r>
            <a:r>
              <a:rPr lang="uk-UA" dirty="0" err="1" smtClean="0">
                <a:solidFill>
                  <a:srgbClr val="C00000"/>
                </a:solidFill>
              </a:rPr>
              <a:t>праздничные</a:t>
            </a:r>
            <a:r>
              <a:rPr lang="uk-UA" dirty="0" smtClean="0">
                <a:solidFill>
                  <a:srgbClr val="C00000"/>
                </a:solidFill>
              </a:rPr>
              <a:t> и </a:t>
            </a:r>
            <a:r>
              <a:rPr lang="uk-UA" dirty="0" err="1" smtClean="0">
                <a:solidFill>
                  <a:srgbClr val="C00000"/>
                </a:solidFill>
              </a:rPr>
              <a:t>нерабочие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дни</a:t>
            </a:r>
            <a:r>
              <a:rPr lang="uk-UA" dirty="0" smtClean="0">
                <a:solidFill>
                  <a:srgbClr val="C00000"/>
                </a:solidFill>
              </a:rPr>
              <a:t>, </a:t>
            </a:r>
            <a:r>
              <a:rPr lang="uk-UA" dirty="0" err="1" smtClean="0">
                <a:solidFill>
                  <a:srgbClr val="C00000"/>
                </a:solidFill>
              </a:rPr>
              <a:t>ночное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время</a:t>
            </a:r>
            <a:r>
              <a:rPr lang="uk-UA" dirty="0" smtClean="0">
                <a:solidFill>
                  <a:srgbClr val="C00000"/>
                </a:solidFill>
              </a:rPr>
              <a:t>; оплата </a:t>
            </a:r>
            <a:r>
              <a:rPr lang="uk-UA" dirty="0" err="1" smtClean="0">
                <a:solidFill>
                  <a:srgbClr val="C00000"/>
                </a:solidFill>
              </a:rPr>
              <a:t>вынужденных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простоев</a:t>
            </a:r>
            <a:r>
              <a:rPr lang="uk-UA" dirty="0" smtClean="0">
                <a:solidFill>
                  <a:srgbClr val="C00000"/>
                </a:solidFill>
              </a:rPr>
              <a:t>; </a:t>
            </a:r>
            <a:r>
              <a:rPr lang="uk-UA" dirty="0" err="1" smtClean="0">
                <a:solidFill>
                  <a:srgbClr val="C00000"/>
                </a:solidFill>
              </a:rPr>
              <a:t>гарантии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оплаты</a:t>
            </a:r>
            <a:r>
              <a:rPr lang="uk-UA" dirty="0" smtClean="0">
                <a:solidFill>
                  <a:srgbClr val="C00000"/>
                </a:solidFill>
              </a:rPr>
              <a:t> труда </a:t>
            </a:r>
            <a:r>
              <a:rPr lang="uk-UA" dirty="0" err="1" smtClean="0">
                <a:solidFill>
                  <a:srgbClr val="C00000"/>
                </a:solidFill>
              </a:rPr>
              <a:t>несовершеннолетних</a:t>
            </a:r>
            <a:r>
              <a:rPr lang="uk-UA" dirty="0" smtClean="0">
                <a:solidFill>
                  <a:srgbClr val="C00000"/>
                </a:solidFill>
              </a:rPr>
              <a:t>; оплата </a:t>
            </a:r>
            <a:r>
              <a:rPr lang="uk-UA" dirty="0" err="1" smtClean="0">
                <a:solidFill>
                  <a:srgbClr val="C00000"/>
                </a:solidFill>
              </a:rPr>
              <a:t>ежегодных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отпусков</a:t>
            </a:r>
            <a:r>
              <a:rPr lang="uk-UA" dirty="0" smtClean="0">
                <a:solidFill>
                  <a:srgbClr val="C00000"/>
                </a:solidFill>
              </a:rPr>
              <a:t> и </a:t>
            </a:r>
            <a:r>
              <a:rPr lang="uk-UA" dirty="0" err="1" smtClean="0">
                <a:solidFill>
                  <a:srgbClr val="C00000"/>
                </a:solidFill>
              </a:rPr>
              <a:t>времени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повышения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квалификации</a:t>
            </a:r>
            <a:r>
              <a:rPr lang="uk-UA" dirty="0" smtClean="0">
                <a:solidFill>
                  <a:srgbClr val="C00000"/>
                </a:solidFill>
              </a:rPr>
              <a:t>; </a:t>
            </a:r>
            <a:r>
              <a:rPr lang="uk-UA" dirty="0" err="1" smtClean="0">
                <a:solidFill>
                  <a:srgbClr val="C00000"/>
                </a:solidFill>
              </a:rPr>
              <a:t>гарантии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беременным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женщинам</a:t>
            </a:r>
            <a:r>
              <a:rPr lang="uk-UA" dirty="0" smtClean="0">
                <a:solidFill>
                  <a:srgbClr val="C00000"/>
                </a:solidFill>
              </a:rPr>
              <a:t> и </a:t>
            </a:r>
            <a:r>
              <a:rPr lang="uk-UA" dirty="0" err="1" smtClean="0">
                <a:solidFill>
                  <a:srgbClr val="C00000"/>
                </a:solidFill>
              </a:rPr>
              <a:t>работникам</a:t>
            </a:r>
            <a:r>
              <a:rPr lang="uk-UA" dirty="0" smtClean="0">
                <a:solidFill>
                  <a:srgbClr val="C00000"/>
                </a:solidFill>
              </a:rPr>
              <a:t> с </a:t>
            </a:r>
            <a:r>
              <a:rPr lang="uk-UA" dirty="0" err="1" smtClean="0">
                <a:solidFill>
                  <a:srgbClr val="C00000"/>
                </a:solidFill>
              </a:rPr>
              <a:t>малолетними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детьми</a:t>
            </a:r>
            <a:r>
              <a:rPr lang="uk-UA" dirty="0" smtClean="0">
                <a:solidFill>
                  <a:srgbClr val="C00000"/>
                </a:solidFill>
              </a:rPr>
              <a:t> и др.</a:t>
            </a:r>
          </a:p>
          <a:p>
            <a:endParaRPr lang="uk-UA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626AB-EB34-46F7-91E3-2AEC22FDBCCD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8354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400" kern="1200" cap="all" baseline="0" dirty="0" smtClean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+mn-lt"/>
              <a:ea typeface="+mn-ea"/>
              <a:cs typeface="+mn-cs"/>
            </a:endParaRPr>
          </a:p>
          <a:p>
            <a:r>
              <a:rPr lang="uk-UA" dirty="0" err="1" smtClean="0"/>
              <a:t>Основной</a:t>
            </a:r>
            <a:r>
              <a:rPr lang="uk-UA" dirty="0" smtClean="0"/>
              <a:t> </a:t>
            </a:r>
            <a:r>
              <a:rPr lang="uk-UA" dirty="0" err="1" smtClean="0"/>
              <a:t>системой</a:t>
            </a:r>
            <a:r>
              <a:rPr lang="uk-UA" dirty="0" smtClean="0"/>
              <a:t> </a:t>
            </a:r>
            <a:r>
              <a:rPr lang="uk-UA" dirty="0" err="1" smtClean="0"/>
              <a:t>государственного</a:t>
            </a:r>
            <a:r>
              <a:rPr lang="uk-UA" dirty="0" smtClean="0"/>
              <a:t> </a:t>
            </a:r>
            <a:r>
              <a:rPr lang="uk-UA" dirty="0" err="1" smtClean="0"/>
              <a:t>регулирования</a:t>
            </a:r>
            <a:r>
              <a:rPr lang="uk-UA" dirty="0" smtClean="0"/>
              <a:t> </a:t>
            </a:r>
            <a:r>
              <a:rPr lang="uk-UA" dirty="0" err="1" smtClean="0"/>
              <a:t>оплаты</a:t>
            </a:r>
            <a:r>
              <a:rPr lang="uk-UA" dirty="0" smtClean="0"/>
              <a:t> труда на </a:t>
            </a:r>
            <a:r>
              <a:rPr lang="uk-UA" dirty="0" err="1" smtClean="0"/>
              <a:t>предприятиях</a:t>
            </a:r>
            <a:r>
              <a:rPr lang="uk-UA" dirty="0" smtClean="0"/>
              <a:t> </a:t>
            </a:r>
            <a:r>
              <a:rPr lang="uk-UA" dirty="0" err="1" smtClean="0"/>
              <a:t>всех</a:t>
            </a:r>
            <a:r>
              <a:rPr lang="uk-UA" dirty="0" smtClean="0"/>
              <a:t> </a:t>
            </a:r>
            <a:r>
              <a:rPr lang="uk-UA" dirty="0" err="1" smtClean="0"/>
              <a:t>организационно-правовых</a:t>
            </a:r>
            <a:r>
              <a:rPr lang="uk-UA" dirty="0" smtClean="0"/>
              <a:t> форм и форм </a:t>
            </a:r>
            <a:r>
              <a:rPr lang="uk-UA" dirty="0" err="1" smtClean="0"/>
              <a:t>собственности</a:t>
            </a:r>
            <a:r>
              <a:rPr lang="uk-UA" dirty="0" smtClean="0"/>
              <a:t> </a:t>
            </a:r>
            <a:r>
              <a:rPr lang="uk-UA" dirty="0" err="1" smtClean="0"/>
              <a:t>является</a:t>
            </a:r>
            <a:r>
              <a:rPr lang="uk-UA" dirty="0" smtClean="0"/>
              <a:t> </a:t>
            </a:r>
            <a:r>
              <a:rPr lang="uk-UA" dirty="0" err="1" smtClean="0"/>
              <a:t>трудовой</a:t>
            </a:r>
            <a:r>
              <a:rPr lang="uk-UA" dirty="0" smtClean="0"/>
              <a:t> </a:t>
            </a:r>
            <a:r>
              <a:rPr lang="uk-UA" dirty="0" err="1" smtClean="0"/>
              <a:t>договор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uk-UA" dirty="0" smtClean="0"/>
              <a:t> </a:t>
            </a:r>
            <a:r>
              <a:rPr lang="uk-UA" dirty="0" err="1" smtClean="0"/>
              <a:t>Государство</a:t>
            </a:r>
            <a:r>
              <a:rPr lang="uk-UA" dirty="0" smtClean="0"/>
              <a:t> </a:t>
            </a:r>
            <a:r>
              <a:rPr lang="uk-UA" i="1" dirty="0" err="1" smtClean="0"/>
              <a:t>заставляет</a:t>
            </a:r>
            <a:r>
              <a:rPr lang="uk-UA" i="1" dirty="0" smtClean="0"/>
              <a:t> </a:t>
            </a:r>
            <a:r>
              <a:rPr lang="uk-UA" dirty="0" err="1" smtClean="0"/>
              <a:t>частных</a:t>
            </a:r>
            <a:r>
              <a:rPr lang="uk-UA" dirty="0" smtClean="0"/>
              <a:t> </a:t>
            </a:r>
            <a:r>
              <a:rPr lang="uk-UA" dirty="0" err="1" smtClean="0"/>
              <a:t>предпринимателей</a:t>
            </a:r>
            <a:r>
              <a:rPr lang="uk-UA" dirty="0" smtClean="0"/>
              <a:t> заключать </a:t>
            </a:r>
            <a:r>
              <a:rPr lang="uk-UA" b="1" dirty="0" err="1" smtClean="0"/>
              <a:t>трудовые</a:t>
            </a:r>
            <a:r>
              <a:rPr lang="uk-UA" b="1" dirty="0" smtClean="0"/>
              <a:t> </a:t>
            </a:r>
            <a:r>
              <a:rPr lang="uk-UA" b="1" dirty="0" err="1" smtClean="0"/>
              <a:t>договоры</a:t>
            </a:r>
            <a:r>
              <a:rPr lang="uk-UA" b="1" dirty="0" smtClean="0"/>
              <a:t> </a:t>
            </a:r>
            <a:r>
              <a:rPr lang="uk-UA" dirty="0" smtClean="0"/>
              <a:t>с </a:t>
            </a:r>
            <a:r>
              <a:rPr lang="uk-UA" dirty="0" err="1" smtClean="0"/>
              <a:t>наемными</a:t>
            </a:r>
            <a:r>
              <a:rPr lang="uk-UA" dirty="0" smtClean="0"/>
              <a:t> </a:t>
            </a:r>
            <a:r>
              <a:rPr lang="uk-UA" dirty="0" err="1" smtClean="0"/>
              <a:t>работниками</a:t>
            </a:r>
            <a:r>
              <a:rPr lang="uk-UA" dirty="0" smtClean="0"/>
              <a:t> в </a:t>
            </a:r>
            <a:r>
              <a:rPr lang="uk-UA" dirty="0" err="1" smtClean="0"/>
              <a:t>письменной</a:t>
            </a:r>
            <a:r>
              <a:rPr lang="uk-UA" dirty="0" smtClean="0"/>
              <a:t> </a:t>
            </a:r>
            <a:r>
              <a:rPr lang="uk-UA" dirty="0" err="1" smtClean="0"/>
              <a:t>форме</a:t>
            </a:r>
            <a:r>
              <a:rPr lang="uk-UA" dirty="0" smtClean="0"/>
              <a:t> в </a:t>
            </a:r>
            <a:r>
              <a:rPr lang="uk-UA" dirty="0" err="1" smtClean="0"/>
              <a:t>трех</a:t>
            </a:r>
            <a:r>
              <a:rPr lang="uk-UA" dirty="0" smtClean="0"/>
              <a:t> </a:t>
            </a:r>
            <a:r>
              <a:rPr lang="uk-UA" dirty="0" err="1" smtClean="0"/>
              <a:t>экземплярах</a:t>
            </a:r>
            <a:r>
              <a:rPr lang="uk-UA" dirty="0" smtClean="0"/>
              <a:t>, один </a:t>
            </a:r>
            <a:r>
              <a:rPr lang="uk-UA" dirty="0" err="1" smtClean="0"/>
              <a:t>из</a:t>
            </a:r>
            <a:r>
              <a:rPr lang="uk-UA" dirty="0" smtClean="0"/>
              <a:t> </a:t>
            </a:r>
            <a:r>
              <a:rPr lang="uk-UA" dirty="0" err="1" smtClean="0"/>
              <a:t>которых</a:t>
            </a:r>
            <a:r>
              <a:rPr lang="uk-UA" dirty="0" smtClean="0"/>
              <a:t> </a:t>
            </a:r>
            <a:r>
              <a:rPr lang="uk-UA" dirty="0" err="1" smtClean="0"/>
              <a:t>передается</a:t>
            </a:r>
            <a:r>
              <a:rPr lang="uk-UA" dirty="0" smtClean="0"/>
              <a:t> </a:t>
            </a:r>
            <a:r>
              <a:rPr lang="uk-UA" dirty="0" err="1" smtClean="0"/>
              <a:t>службе</a:t>
            </a:r>
            <a:r>
              <a:rPr lang="uk-UA" dirty="0" smtClean="0"/>
              <a:t> </a:t>
            </a:r>
            <a:r>
              <a:rPr lang="uk-UA" dirty="0" err="1" smtClean="0"/>
              <a:t>занятости</a:t>
            </a:r>
            <a:r>
              <a:rPr lang="uk-UA" dirty="0" smtClean="0"/>
              <a:t>.</a:t>
            </a:r>
          </a:p>
          <a:p>
            <a:endParaRPr lang="uk-UA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626AB-EB34-46F7-91E3-2AEC22FDBCCD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75824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1400" kern="1200" cap="all" baseline="0" dirty="0" smtClean="0"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latin typeface="+mn-lt"/>
              <a:ea typeface="+mn-ea"/>
              <a:cs typeface="+mn-cs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учетом этого концепция реформирования оплаты труда в комплексе проводимых экономических реформ должна содержать основные положения, в соответствии с которыми государственное регулирование заработной платы должно: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обеспечить справедливость оплаты труда на основе адекватной оценки его затрат и результатов;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создать возможности для роста благосостояния работников и их семей до уровня передовых стран мира на основе непрерывного подъема экономики;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сформировать условия для расширенного воспроизводства рабочей силы.</a:t>
            </a:r>
          </a:p>
          <a:p>
            <a:pPr algn="ctr">
              <a:buNone/>
            </a:pPr>
            <a:r>
              <a:rPr lang="ru-RU" b="1" dirty="0" smtClean="0"/>
              <a:t> </a:t>
            </a:r>
            <a:r>
              <a:rPr lang="ru-RU" dirty="0" smtClean="0"/>
              <a:t>Такая концепция может быть реализована путем целенаправленного осуществления мер по устранению устаревших, дискредитировавших себя, положений нынешнего законодательства и сложившейся практики, внедрения более совершенных подходов, которые решат ряд взаимосвязанных и взаимозависимых проблем.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626AB-EB34-46F7-91E3-2AEC22FDBCCD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36140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Спасибо за внимание!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A626AB-EB34-46F7-91E3-2AEC22FDBCCD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1403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47155-3E0F-498A-8ABB-25DF107D14EE}" type="datetime1">
              <a:rPr lang="ru-RU" smtClean="0"/>
              <a:t>07.11.2014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C7641-220D-4347-B3B2-ECD6835380C9}" type="datetime1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E8EFE-E878-477A-8B65-AB14CDDE4BE0}" type="datetime1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5B6C-D190-4721-B43C-0DF8D3C59900}" type="datetime1">
              <a:rPr lang="ru-RU" smtClean="0"/>
              <a:t>07.11.2014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A95C4-AF9F-46DB-BCDD-D335A8558F1E}" type="datetime1">
              <a:rPr lang="ru-RU" smtClean="0"/>
              <a:t>07.11.2014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3E5C2-AFC7-4723-B886-7CF05505458B}" type="datetime1">
              <a:rPr lang="ru-RU" smtClean="0"/>
              <a:t>07.11.2014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8890-810A-43CC-BBC9-8042E7897FF6}" type="datetime1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04AF5-B536-499D-B91D-5EAF97207AD4}" type="datetime1">
              <a:rPr lang="ru-RU" smtClean="0"/>
              <a:t>07.11.2014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468AB-FB22-4C79-8D42-284CEC5A2F3D}" type="datetime1">
              <a:rPr lang="ru-RU" smtClean="0"/>
              <a:t>07.11.2014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93E513-02B0-49F8-BBEE-17F04F9CD40D}" type="datetime1">
              <a:rPr lang="ru-RU" smtClean="0"/>
              <a:t>07.11.2014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EDD5-BEE9-40EC-BD74-16458405622B}" type="datetime1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6D72753-5E04-4010-A0D2-2C604AF2B42B}" type="datetime1">
              <a:rPr lang="ru-RU" smtClean="0"/>
              <a:t>07.11.2014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Государственное регулирование оплаты труда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Оплата труда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736"/>
            <a:ext cx="5786478" cy="4714908"/>
          </a:xfrm>
        </p:spPr>
        <p:txBody>
          <a:bodyPr>
            <a:normAutofit fontScale="92500" lnSpcReduction="20000"/>
          </a:bodyPr>
          <a:lstStyle/>
          <a:p>
            <a:r>
              <a:rPr lang="uk-UA" dirty="0" smtClean="0"/>
              <a:t>- </a:t>
            </a:r>
            <a:r>
              <a:rPr lang="uk-UA" dirty="0" err="1" smtClean="0"/>
              <a:t>это</a:t>
            </a:r>
            <a:r>
              <a:rPr lang="uk-UA" dirty="0" smtClean="0"/>
              <a:t>  </a:t>
            </a:r>
            <a:r>
              <a:rPr lang="uk-UA" dirty="0" err="1" smtClean="0"/>
              <a:t>такая</a:t>
            </a:r>
            <a:r>
              <a:rPr lang="uk-UA" dirty="0" smtClean="0"/>
              <a:t> </a:t>
            </a:r>
            <a:r>
              <a:rPr lang="uk-UA" dirty="0" err="1" smtClean="0"/>
              <a:t>экономическая</a:t>
            </a:r>
            <a:r>
              <a:rPr lang="uk-UA" dirty="0" smtClean="0"/>
              <a:t> </a:t>
            </a:r>
            <a:r>
              <a:rPr lang="uk-UA" dirty="0" err="1" smtClean="0"/>
              <a:t>категория</a:t>
            </a:r>
            <a:r>
              <a:rPr lang="uk-UA" dirty="0" smtClean="0"/>
              <a:t>, </a:t>
            </a:r>
            <a:r>
              <a:rPr lang="uk-UA" dirty="0" err="1" smtClean="0"/>
              <a:t>которая</a:t>
            </a:r>
            <a:r>
              <a:rPr lang="uk-UA" dirty="0" smtClean="0"/>
              <a:t> </a:t>
            </a:r>
            <a:r>
              <a:rPr lang="uk-UA" dirty="0" err="1" smtClean="0"/>
              <a:t>должна</a:t>
            </a:r>
            <a:r>
              <a:rPr lang="uk-UA" dirty="0" smtClean="0"/>
              <a:t>, </a:t>
            </a:r>
            <a:r>
              <a:rPr lang="uk-UA" dirty="0" err="1" smtClean="0"/>
              <a:t>следуя</a:t>
            </a:r>
            <a:r>
              <a:rPr lang="uk-UA" dirty="0" smtClean="0"/>
              <a:t> </a:t>
            </a:r>
            <a:r>
              <a:rPr lang="uk-UA" dirty="0" err="1" smtClean="0"/>
              <a:t>своему</a:t>
            </a:r>
            <a:r>
              <a:rPr lang="uk-UA" dirty="0" smtClean="0"/>
              <a:t> </a:t>
            </a:r>
            <a:r>
              <a:rPr lang="uk-UA" dirty="0" err="1" smtClean="0"/>
              <a:t>экономическому</a:t>
            </a:r>
            <a:r>
              <a:rPr lang="uk-UA" dirty="0" smtClean="0"/>
              <a:t> </a:t>
            </a:r>
            <a:r>
              <a:rPr lang="uk-UA" dirty="0" err="1" smtClean="0"/>
              <a:t>содержанию</a:t>
            </a:r>
            <a:r>
              <a:rPr lang="uk-UA" dirty="0" smtClean="0"/>
              <a:t>, </a:t>
            </a:r>
            <a:r>
              <a:rPr lang="uk-UA" dirty="0" err="1" smtClean="0"/>
              <a:t>обеспечить</a:t>
            </a:r>
            <a:r>
              <a:rPr lang="uk-UA" dirty="0" smtClean="0"/>
              <a:t> </a:t>
            </a:r>
            <a:r>
              <a:rPr lang="uk-UA" dirty="0" err="1" smtClean="0"/>
              <a:t>решение</a:t>
            </a:r>
            <a:r>
              <a:rPr lang="uk-UA" dirty="0" smtClean="0"/>
              <a:t> </a:t>
            </a:r>
            <a:r>
              <a:rPr lang="uk-UA" dirty="0" err="1" smtClean="0"/>
              <a:t>как</a:t>
            </a:r>
            <a:r>
              <a:rPr lang="uk-UA" dirty="0" smtClean="0"/>
              <a:t> </a:t>
            </a:r>
            <a:r>
              <a:rPr lang="uk-UA" dirty="0" err="1" smtClean="0"/>
              <a:t>минимум</a:t>
            </a:r>
            <a:r>
              <a:rPr lang="uk-UA" dirty="0" smtClean="0"/>
              <a:t> </a:t>
            </a:r>
            <a:r>
              <a:rPr lang="uk-UA" dirty="0" err="1" smtClean="0"/>
              <a:t>двух</a:t>
            </a:r>
            <a:r>
              <a:rPr lang="uk-UA" dirty="0" smtClean="0"/>
              <a:t> </a:t>
            </a:r>
            <a:r>
              <a:rPr lang="uk-UA" dirty="0" err="1" smtClean="0"/>
              <a:t>важных</a:t>
            </a:r>
            <a:r>
              <a:rPr lang="uk-UA" dirty="0" smtClean="0"/>
              <a:t> </a:t>
            </a:r>
            <a:r>
              <a:rPr lang="uk-UA" dirty="0" err="1" smtClean="0"/>
              <a:t>государственных</a:t>
            </a:r>
            <a:r>
              <a:rPr lang="uk-UA" dirty="0" smtClean="0"/>
              <a:t> проблем: </a:t>
            </a:r>
            <a:r>
              <a:rPr lang="uk-UA" dirty="0" err="1" smtClean="0"/>
              <a:t>воспроизводства</a:t>
            </a:r>
            <a:r>
              <a:rPr lang="uk-UA" dirty="0" smtClean="0"/>
              <a:t> </a:t>
            </a:r>
            <a:r>
              <a:rPr lang="uk-UA" dirty="0" err="1" smtClean="0"/>
              <a:t>рабочей</a:t>
            </a:r>
            <a:r>
              <a:rPr lang="uk-UA" dirty="0" smtClean="0"/>
              <a:t> </a:t>
            </a:r>
            <a:r>
              <a:rPr lang="uk-UA" dirty="0" err="1" smtClean="0"/>
              <a:t>силы</a:t>
            </a:r>
            <a:r>
              <a:rPr lang="uk-UA" dirty="0" smtClean="0"/>
              <a:t> </a:t>
            </a:r>
            <a:r>
              <a:rPr lang="uk-UA" dirty="0" err="1" smtClean="0"/>
              <a:t>нужного</a:t>
            </a:r>
            <a:r>
              <a:rPr lang="uk-UA" dirty="0" smtClean="0"/>
              <a:t> </a:t>
            </a:r>
            <a:r>
              <a:rPr lang="uk-UA" dirty="0" err="1" smtClean="0"/>
              <a:t>уровня</a:t>
            </a:r>
            <a:r>
              <a:rPr lang="uk-UA" dirty="0" smtClean="0"/>
              <a:t> и </a:t>
            </a:r>
            <a:r>
              <a:rPr lang="uk-UA" dirty="0" err="1" smtClean="0"/>
              <a:t>качества</a:t>
            </a:r>
            <a:r>
              <a:rPr lang="uk-UA" dirty="0" smtClean="0"/>
              <a:t>, а </a:t>
            </a:r>
            <a:r>
              <a:rPr lang="uk-UA" dirty="0" err="1" smtClean="0"/>
              <a:t>также</a:t>
            </a:r>
            <a:r>
              <a:rPr lang="uk-UA" dirty="0" smtClean="0"/>
              <a:t> </a:t>
            </a:r>
            <a:r>
              <a:rPr lang="uk-UA" dirty="0" err="1" smtClean="0"/>
              <a:t>стимулирования</a:t>
            </a:r>
            <a:r>
              <a:rPr lang="uk-UA" dirty="0" smtClean="0"/>
              <a:t> </a:t>
            </a:r>
            <a:r>
              <a:rPr lang="uk-UA" dirty="0" err="1" smtClean="0"/>
              <a:t>работников</a:t>
            </a:r>
            <a:r>
              <a:rPr lang="uk-UA" dirty="0" smtClean="0"/>
              <a:t> к результативному труду</a:t>
            </a:r>
            <a:endParaRPr lang="uk-UA" dirty="0"/>
          </a:p>
        </p:txBody>
      </p:sp>
      <p:pic>
        <p:nvPicPr>
          <p:cNvPr id="1027" name="Picture 3" descr="C:\Users\Александр\Desktop\2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16762" y="2143116"/>
            <a:ext cx="3227238" cy="386461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1"/>
            <a:ext cx="8686800" cy="4214842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uk-UA" dirty="0" smtClean="0"/>
              <a:t>С </a:t>
            </a:r>
            <a:r>
              <a:rPr lang="uk-UA" dirty="0" err="1" smtClean="0"/>
              <a:t>учетом</a:t>
            </a:r>
            <a:r>
              <a:rPr lang="uk-UA" dirty="0" smtClean="0"/>
              <a:t> </a:t>
            </a:r>
            <a:r>
              <a:rPr lang="uk-UA" dirty="0" err="1" smtClean="0"/>
              <a:t>этого</a:t>
            </a:r>
            <a:r>
              <a:rPr lang="uk-UA" dirty="0" smtClean="0"/>
              <a:t> </a:t>
            </a:r>
            <a:r>
              <a:rPr lang="uk-UA" dirty="0" err="1" smtClean="0"/>
              <a:t>концепция</a:t>
            </a:r>
            <a:r>
              <a:rPr lang="uk-UA" dirty="0" smtClean="0"/>
              <a:t> </a:t>
            </a:r>
            <a:r>
              <a:rPr lang="uk-UA" dirty="0" err="1" smtClean="0"/>
              <a:t>реформирования</a:t>
            </a:r>
            <a:r>
              <a:rPr lang="uk-UA" dirty="0" smtClean="0"/>
              <a:t> </a:t>
            </a:r>
            <a:r>
              <a:rPr lang="uk-UA" dirty="0" err="1" smtClean="0"/>
              <a:t>оплаты</a:t>
            </a:r>
            <a:r>
              <a:rPr lang="uk-UA" dirty="0" smtClean="0"/>
              <a:t> труда в </a:t>
            </a:r>
            <a:r>
              <a:rPr lang="uk-UA" dirty="0" err="1" smtClean="0"/>
              <a:t>комплексе</a:t>
            </a:r>
            <a:r>
              <a:rPr lang="uk-UA" dirty="0" smtClean="0"/>
              <a:t> </a:t>
            </a:r>
            <a:r>
              <a:rPr lang="uk-UA" dirty="0" err="1" smtClean="0"/>
              <a:t>проводимых</a:t>
            </a:r>
            <a:r>
              <a:rPr lang="uk-UA" dirty="0" smtClean="0"/>
              <a:t> </a:t>
            </a:r>
            <a:r>
              <a:rPr lang="uk-UA" dirty="0" err="1" smtClean="0"/>
              <a:t>экономических</a:t>
            </a:r>
            <a:r>
              <a:rPr lang="uk-UA" dirty="0" smtClean="0"/>
              <a:t> реформ </a:t>
            </a:r>
            <a:r>
              <a:rPr lang="uk-UA" dirty="0" err="1" smtClean="0"/>
              <a:t>должна</a:t>
            </a:r>
            <a:r>
              <a:rPr lang="uk-UA" dirty="0" smtClean="0"/>
              <a:t> </a:t>
            </a:r>
            <a:r>
              <a:rPr lang="uk-UA" dirty="0" err="1" smtClean="0"/>
              <a:t>содержать</a:t>
            </a:r>
            <a:r>
              <a:rPr lang="uk-UA" dirty="0" smtClean="0"/>
              <a:t> </a:t>
            </a:r>
            <a:r>
              <a:rPr lang="uk-UA" b="1" i="1" dirty="0" err="1" smtClean="0"/>
              <a:t>основные</a:t>
            </a:r>
            <a:r>
              <a:rPr lang="uk-UA" b="1" i="1" dirty="0" smtClean="0"/>
              <a:t> </a:t>
            </a:r>
            <a:r>
              <a:rPr lang="uk-UA" b="1" i="1" dirty="0" err="1" smtClean="0"/>
              <a:t>положения</a:t>
            </a:r>
            <a:r>
              <a:rPr lang="uk-UA" dirty="0" smtClean="0"/>
              <a:t>, в </a:t>
            </a:r>
            <a:r>
              <a:rPr lang="uk-UA" dirty="0" err="1" smtClean="0"/>
              <a:t>соответствии</a:t>
            </a:r>
            <a:r>
              <a:rPr lang="uk-UA" dirty="0" smtClean="0"/>
              <a:t> с </a:t>
            </a:r>
            <a:r>
              <a:rPr lang="uk-UA" dirty="0" err="1" smtClean="0"/>
              <a:t>которыми</a:t>
            </a:r>
            <a:r>
              <a:rPr lang="uk-UA" dirty="0" smtClean="0"/>
              <a:t> </a:t>
            </a:r>
            <a:r>
              <a:rPr lang="uk-UA" dirty="0" err="1" smtClean="0"/>
              <a:t>государственное</a:t>
            </a:r>
            <a:r>
              <a:rPr lang="uk-UA" dirty="0" smtClean="0"/>
              <a:t> </a:t>
            </a:r>
            <a:r>
              <a:rPr lang="uk-UA" dirty="0" err="1" smtClean="0"/>
              <a:t>регулирование</a:t>
            </a:r>
            <a:r>
              <a:rPr lang="uk-UA" dirty="0" smtClean="0"/>
              <a:t> </a:t>
            </a:r>
            <a:r>
              <a:rPr lang="uk-UA" dirty="0" err="1" smtClean="0"/>
              <a:t>заработной</a:t>
            </a:r>
            <a:r>
              <a:rPr lang="uk-UA" dirty="0" smtClean="0"/>
              <a:t> </a:t>
            </a:r>
            <a:r>
              <a:rPr lang="uk-UA" dirty="0" err="1" smtClean="0"/>
              <a:t>платы</a:t>
            </a:r>
            <a:r>
              <a:rPr lang="uk-UA" dirty="0" smtClean="0"/>
              <a:t> </a:t>
            </a:r>
            <a:r>
              <a:rPr lang="uk-UA" dirty="0" err="1" smtClean="0"/>
              <a:t>должно</a:t>
            </a:r>
            <a:r>
              <a:rPr lang="uk-UA" dirty="0" smtClean="0"/>
              <a:t>:</a:t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en-US" dirty="0" smtClean="0"/>
              <a:t>- </a:t>
            </a:r>
            <a:r>
              <a:rPr lang="uk-UA" i="1" dirty="0" err="1" smtClean="0"/>
              <a:t>обеспечить</a:t>
            </a:r>
            <a:r>
              <a:rPr lang="uk-UA" i="1" dirty="0" smtClean="0"/>
              <a:t> </a:t>
            </a:r>
            <a:r>
              <a:rPr lang="uk-UA" i="1" dirty="0" err="1" smtClean="0"/>
              <a:t>справедливость</a:t>
            </a:r>
            <a:r>
              <a:rPr lang="uk-UA" i="1" dirty="0" smtClean="0"/>
              <a:t> </a:t>
            </a:r>
            <a:r>
              <a:rPr lang="uk-UA" i="1" dirty="0" err="1" smtClean="0"/>
              <a:t>оплаты</a:t>
            </a:r>
            <a:r>
              <a:rPr lang="uk-UA" i="1" dirty="0" smtClean="0"/>
              <a:t> труда на </a:t>
            </a:r>
            <a:r>
              <a:rPr lang="uk-UA" i="1" dirty="0" err="1" smtClean="0"/>
              <a:t>основе</a:t>
            </a:r>
            <a:r>
              <a:rPr lang="uk-UA" i="1" dirty="0" smtClean="0"/>
              <a:t> </a:t>
            </a:r>
            <a:r>
              <a:rPr lang="uk-UA" i="1" dirty="0" err="1" smtClean="0"/>
              <a:t>адекватной</a:t>
            </a:r>
            <a:r>
              <a:rPr lang="uk-UA" i="1" dirty="0" smtClean="0"/>
              <a:t> </a:t>
            </a:r>
            <a:r>
              <a:rPr lang="uk-UA" i="1" dirty="0" err="1" smtClean="0"/>
              <a:t>оценки</a:t>
            </a:r>
            <a:r>
              <a:rPr lang="uk-UA" i="1" dirty="0" smtClean="0"/>
              <a:t> </a:t>
            </a:r>
            <a:r>
              <a:rPr lang="uk-UA" i="1" dirty="0" err="1" smtClean="0"/>
              <a:t>его</a:t>
            </a:r>
            <a:r>
              <a:rPr lang="uk-UA" i="1" dirty="0" smtClean="0"/>
              <a:t> затрат и </a:t>
            </a:r>
            <a:r>
              <a:rPr lang="uk-UA" i="1" dirty="0" err="1" smtClean="0"/>
              <a:t>результатов</a:t>
            </a:r>
            <a:r>
              <a:rPr lang="uk-UA" i="1" dirty="0" smtClean="0"/>
              <a:t>;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en-US" dirty="0" smtClean="0"/>
              <a:t>- </a:t>
            </a:r>
            <a:r>
              <a:rPr lang="uk-UA" i="1" dirty="0" err="1" smtClean="0"/>
              <a:t>создать</a:t>
            </a:r>
            <a:r>
              <a:rPr lang="uk-UA" i="1" dirty="0" smtClean="0"/>
              <a:t> </a:t>
            </a:r>
            <a:r>
              <a:rPr lang="uk-UA" i="1" dirty="0" err="1" smtClean="0"/>
              <a:t>возможности</a:t>
            </a:r>
            <a:r>
              <a:rPr lang="uk-UA" i="1" dirty="0" smtClean="0"/>
              <a:t> для </a:t>
            </a:r>
            <a:r>
              <a:rPr lang="uk-UA" i="1" dirty="0" err="1" smtClean="0"/>
              <a:t>роста</a:t>
            </a:r>
            <a:r>
              <a:rPr lang="uk-UA" i="1" dirty="0" smtClean="0"/>
              <a:t> </a:t>
            </a:r>
            <a:r>
              <a:rPr lang="uk-UA" i="1" dirty="0" err="1" smtClean="0"/>
              <a:t>благосостояния</a:t>
            </a:r>
            <a:r>
              <a:rPr lang="uk-UA" i="1" dirty="0" smtClean="0"/>
              <a:t> </a:t>
            </a:r>
            <a:r>
              <a:rPr lang="uk-UA" i="1" dirty="0" err="1" smtClean="0"/>
              <a:t>работников</a:t>
            </a:r>
            <a:r>
              <a:rPr lang="uk-UA" i="1" dirty="0" smtClean="0"/>
              <a:t> и </a:t>
            </a:r>
            <a:r>
              <a:rPr lang="uk-UA" i="1" dirty="0" err="1" smtClean="0"/>
              <a:t>их</a:t>
            </a:r>
            <a:r>
              <a:rPr lang="uk-UA" i="1" dirty="0" smtClean="0"/>
              <a:t> </a:t>
            </a:r>
            <a:r>
              <a:rPr lang="uk-UA" i="1" dirty="0" err="1" smtClean="0"/>
              <a:t>семей</a:t>
            </a:r>
            <a:r>
              <a:rPr lang="uk-UA" i="1" dirty="0" smtClean="0"/>
              <a:t> до </a:t>
            </a:r>
            <a:r>
              <a:rPr lang="uk-UA" i="1" dirty="0" err="1" smtClean="0"/>
              <a:t>уровня</a:t>
            </a:r>
            <a:r>
              <a:rPr lang="uk-UA" i="1" dirty="0" smtClean="0"/>
              <a:t> </a:t>
            </a:r>
            <a:r>
              <a:rPr lang="uk-UA" i="1" dirty="0" err="1" smtClean="0"/>
              <a:t>передовых</a:t>
            </a:r>
            <a:r>
              <a:rPr lang="uk-UA" i="1" dirty="0" smtClean="0"/>
              <a:t> </a:t>
            </a:r>
            <a:r>
              <a:rPr lang="uk-UA" i="1" dirty="0" err="1" smtClean="0"/>
              <a:t>стран</a:t>
            </a:r>
            <a:r>
              <a:rPr lang="uk-UA" i="1" dirty="0" smtClean="0"/>
              <a:t> мира на </a:t>
            </a:r>
            <a:r>
              <a:rPr lang="uk-UA" i="1" dirty="0" err="1" smtClean="0"/>
              <a:t>основе</a:t>
            </a:r>
            <a:r>
              <a:rPr lang="uk-UA" i="1" dirty="0" smtClean="0"/>
              <a:t> </a:t>
            </a:r>
            <a:r>
              <a:rPr lang="uk-UA" i="1" dirty="0" err="1" smtClean="0"/>
              <a:t>непрерывного</a:t>
            </a:r>
            <a:r>
              <a:rPr lang="uk-UA" i="1" dirty="0" smtClean="0"/>
              <a:t> </a:t>
            </a:r>
            <a:r>
              <a:rPr lang="uk-UA" i="1" dirty="0" err="1" smtClean="0"/>
              <a:t>подъема</a:t>
            </a:r>
            <a:r>
              <a:rPr lang="uk-UA" i="1" dirty="0" smtClean="0"/>
              <a:t> </a:t>
            </a:r>
            <a:r>
              <a:rPr lang="uk-UA" i="1" dirty="0" err="1" smtClean="0"/>
              <a:t>экономики</a:t>
            </a:r>
            <a:r>
              <a:rPr lang="uk-UA" i="1" dirty="0" smtClean="0"/>
              <a:t>;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en-US" dirty="0" smtClean="0"/>
              <a:t>- </a:t>
            </a:r>
            <a:r>
              <a:rPr lang="uk-UA" i="1" dirty="0" err="1" smtClean="0"/>
              <a:t>сформировать</a:t>
            </a:r>
            <a:r>
              <a:rPr lang="uk-UA" i="1" dirty="0" smtClean="0"/>
              <a:t> </a:t>
            </a:r>
            <a:r>
              <a:rPr lang="uk-UA" i="1" dirty="0" err="1" smtClean="0"/>
              <a:t>условия</a:t>
            </a:r>
            <a:r>
              <a:rPr lang="uk-UA" i="1" dirty="0" smtClean="0"/>
              <a:t> для </a:t>
            </a:r>
            <a:r>
              <a:rPr lang="uk-UA" i="1" dirty="0" err="1" smtClean="0"/>
              <a:t>расширенного</a:t>
            </a:r>
            <a:r>
              <a:rPr lang="uk-UA" i="1" dirty="0" smtClean="0"/>
              <a:t> </a:t>
            </a:r>
            <a:r>
              <a:rPr lang="uk-UA" i="1" dirty="0" err="1" smtClean="0"/>
              <a:t>воспроизводства</a:t>
            </a:r>
            <a:r>
              <a:rPr lang="uk-UA" i="1" dirty="0" smtClean="0"/>
              <a:t> </a:t>
            </a:r>
            <a:r>
              <a:rPr lang="uk-UA" i="1" dirty="0" err="1" smtClean="0"/>
              <a:t>рабочей</a:t>
            </a:r>
            <a:r>
              <a:rPr lang="uk-UA" i="1" dirty="0" smtClean="0"/>
              <a:t> </a:t>
            </a:r>
            <a:r>
              <a:rPr lang="uk-UA" i="1" dirty="0" err="1" smtClean="0"/>
              <a:t>силы</a:t>
            </a:r>
            <a:r>
              <a:rPr lang="uk-UA" i="1" dirty="0" smtClean="0"/>
              <a:t>.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 smtClean="0"/>
          </a:p>
        </p:txBody>
      </p:sp>
      <p:pic>
        <p:nvPicPr>
          <p:cNvPr id="1026" name="Picture 2" descr="G:\1347093702__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905250"/>
            <a:ext cx="4762500" cy="2952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686800" cy="4525963"/>
          </a:xfrm>
        </p:spPr>
        <p:txBody>
          <a:bodyPr/>
          <a:lstStyle/>
          <a:p>
            <a:pPr algn="ctr"/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Положения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Генерального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соглашения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выступают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минимальные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гарантии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ведения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коллективных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переговоров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заключения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коллективных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отраслевых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региональных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соглашений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pic>
        <p:nvPicPr>
          <p:cNvPr id="4" name="Picture 2" descr="C:\Users\Александр\Desktop\big_2117_4e9c0c050e4b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069621"/>
            <a:ext cx="4464875" cy="37883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152548"/>
          </a:xfrm>
        </p:spPr>
        <p:txBody>
          <a:bodyPr>
            <a:noAutofit/>
          </a:bodyPr>
          <a:lstStyle/>
          <a:p>
            <a:pPr algn="ctr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i="1" dirty="0" err="1" smtClean="0">
                <a:latin typeface="Times New Roman" pitchFamily="18" charset="0"/>
                <a:cs typeface="Times New Roman" pitchFamily="18" charset="0"/>
              </a:rPr>
              <a:t>Основными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i="1" dirty="0" err="1" smtClean="0">
                <a:latin typeface="Times New Roman" pitchFamily="18" charset="0"/>
                <a:cs typeface="Times New Roman" pitchFamily="18" charset="0"/>
              </a:rPr>
              <a:t>гарантиями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i="1" dirty="0" err="1" smtClean="0">
                <a:latin typeface="Times New Roman" pitchFamily="18" charset="0"/>
                <a:cs typeface="Times New Roman" pitchFamily="18" charset="0"/>
              </a:rPr>
              <a:t>предусмотренными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i="1" dirty="0" err="1" smtClean="0">
                <a:latin typeface="Times New Roman" pitchFamily="18" charset="0"/>
                <a:cs typeface="Times New Roman" pitchFamily="18" charset="0"/>
              </a:rPr>
              <a:t>Генеральным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i="1" dirty="0" err="1" smtClean="0">
                <a:latin typeface="Times New Roman" pitchFamily="18" charset="0"/>
                <a:cs typeface="Times New Roman" pitchFamily="18" charset="0"/>
              </a:rPr>
              <a:t>соглашением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400" i="1" dirty="0" err="1" smtClean="0">
                <a:latin typeface="Times New Roman" pitchFamily="18" charset="0"/>
                <a:cs typeface="Times New Roman" pitchFamily="18" charset="0"/>
              </a:rPr>
              <a:t>являются</a:t>
            </a:r>
            <a:r>
              <a:rPr lang="uk-UA" sz="24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uk-UA" sz="1800" dirty="0" smtClean="0"/>
              <a:t/>
            </a:r>
            <a:br>
              <a:rPr lang="uk-UA" sz="1800" dirty="0" smtClean="0"/>
            </a:br>
            <a:endParaRPr lang="uk-UA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dirty="0" smtClean="0">
                <a:solidFill>
                  <a:srgbClr val="FF0000"/>
                </a:solidFill>
              </a:rPr>
              <a:t>- </a:t>
            </a:r>
            <a:r>
              <a:rPr lang="uk-UA" dirty="0" err="1" smtClean="0">
                <a:solidFill>
                  <a:srgbClr val="FF0000"/>
                </a:solidFill>
              </a:rPr>
              <a:t>Минимальная</a:t>
            </a:r>
            <a:r>
              <a:rPr lang="uk-UA" dirty="0" smtClean="0">
                <a:solidFill>
                  <a:srgbClr val="FF0000"/>
                </a:solidFill>
              </a:rPr>
              <a:t> </a:t>
            </a:r>
            <a:r>
              <a:rPr lang="uk-UA" dirty="0" err="1" smtClean="0">
                <a:solidFill>
                  <a:srgbClr val="FF0000"/>
                </a:solidFill>
              </a:rPr>
              <a:t>заработная</a:t>
            </a:r>
            <a:r>
              <a:rPr lang="uk-UA" dirty="0" smtClean="0">
                <a:solidFill>
                  <a:srgbClr val="FF0000"/>
                </a:solidFill>
              </a:rPr>
              <a:t> плата;</a:t>
            </a:r>
          </a:p>
          <a:p>
            <a:r>
              <a:rPr lang="uk-UA" dirty="0" smtClean="0">
                <a:solidFill>
                  <a:srgbClr val="002060"/>
                </a:solidFill>
              </a:rPr>
              <a:t>- </a:t>
            </a:r>
            <a:r>
              <a:rPr lang="uk-UA" dirty="0" err="1" smtClean="0">
                <a:solidFill>
                  <a:srgbClr val="002060"/>
                </a:solidFill>
              </a:rPr>
              <a:t>Индексация</a:t>
            </a:r>
            <a:r>
              <a:rPr lang="uk-UA" dirty="0" smtClean="0">
                <a:solidFill>
                  <a:srgbClr val="002060"/>
                </a:solidFill>
              </a:rPr>
              <a:t> </a:t>
            </a:r>
            <a:r>
              <a:rPr lang="uk-UA" dirty="0" err="1" smtClean="0">
                <a:solidFill>
                  <a:srgbClr val="002060"/>
                </a:solidFill>
              </a:rPr>
              <a:t>заработной</a:t>
            </a:r>
            <a:r>
              <a:rPr lang="uk-UA" dirty="0" smtClean="0">
                <a:solidFill>
                  <a:srgbClr val="002060"/>
                </a:solidFill>
              </a:rPr>
              <a:t> </a:t>
            </a:r>
            <a:r>
              <a:rPr lang="uk-UA" dirty="0" err="1" smtClean="0">
                <a:solidFill>
                  <a:srgbClr val="002060"/>
                </a:solidFill>
              </a:rPr>
              <a:t>платы</a:t>
            </a:r>
            <a:r>
              <a:rPr lang="uk-UA" dirty="0" smtClean="0">
                <a:solidFill>
                  <a:srgbClr val="002060"/>
                </a:solidFill>
              </a:rPr>
              <a:t> в </a:t>
            </a:r>
            <a:r>
              <a:rPr lang="uk-UA" dirty="0" err="1" smtClean="0">
                <a:solidFill>
                  <a:srgbClr val="002060"/>
                </a:solidFill>
              </a:rPr>
              <a:t>связи</a:t>
            </a:r>
            <a:r>
              <a:rPr lang="uk-UA" dirty="0" smtClean="0">
                <a:solidFill>
                  <a:srgbClr val="002060"/>
                </a:solidFill>
              </a:rPr>
              <a:t> с </a:t>
            </a:r>
            <a:r>
              <a:rPr lang="uk-UA" dirty="0" err="1" smtClean="0">
                <a:solidFill>
                  <a:srgbClr val="002060"/>
                </a:solidFill>
              </a:rPr>
              <a:t>инфляцией</a:t>
            </a:r>
            <a:r>
              <a:rPr lang="uk-UA" dirty="0" smtClean="0">
                <a:solidFill>
                  <a:srgbClr val="002060"/>
                </a:solidFill>
              </a:rPr>
              <a:t>;</a:t>
            </a:r>
          </a:p>
          <a:p>
            <a:r>
              <a:rPr lang="uk-UA" dirty="0" smtClean="0">
                <a:solidFill>
                  <a:srgbClr val="00B050"/>
                </a:solidFill>
              </a:rPr>
              <a:t>- </a:t>
            </a:r>
            <a:r>
              <a:rPr lang="uk-UA" dirty="0" err="1" smtClean="0">
                <a:solidFill>
                  <a:srgbClr val="00B050"/>
                </a:solidFill>
              </a:rPr>
              <a:t>Коэффициенты</a:t>
            </a:r>
            <a:r>
              <a:rPr lang="uk-UA" dirty="0" smtClean="0">
                <a:solidFill>
                  <a:srgbClr val="00B050"/>
                </a:solidFill>
              </a:rPr>
              <a:t> </a:t>
            </a:r>
            <a:r>
              <a:rPr lang="uk-UA" dirty="0" err="1" smtClean="0">
                <a:solidFill>
                  <a:srgbClr val="00B050"/>
                </a:solidFill>
              </a:rPr>
              <a:t>дифференциации</a:t>
            </a:r>
            <a:r>
              <a:rPr lang="uk-UA" dirty="0" smtClean="0">
                <a:solidFill>
                  <a:srgbClr val="00B050"/>
                </a:solidFill>
              </a:rPr>
              <a:t> </a:t>
            </a:r>
            <a:r>
              <a:rPr lang="uk-UA" dirty="0" err="1" smtClean="0">
                <a:solidFill>
                  <a:srgbClr val="00B050"/>
                </a:solidFill>
              </a:rPr>
              <a:t>заработной</a:t>
            </a:r>
            <a:r>
              <a:rPr lang="uk-UA" dirty="0" smtClean="0">
                <a:solidFill>
                  <a:srgbClr val="00B050"/>
                </a:solidFill>
              </a:rPr>
              <a:t> </a:t>
            </a:r>
            <a:r>
              <a:rPr lang="uk-UA" dirty="0" err="1" smtClean="0">
                <a:solidFill>
                  <a:srgbClr val="00B050"/>
                </a:solidFill>
              </a:rPr>
              <a:t>платы</a:t>
            </a:r>
            <a:r>
              <a:rPr lang="uk-UA" dirty="0" smtClean="0">
                <a:solidFill>
                  <a:srgbClr val="00B050"/>
                </a:solidFill>
              </a:rPr>
              <a:t> </a:t>
            </a:r>
            <a:r>
              <a:rPr lang="uk-UA" dirty="0" err="1" smtClean="0">
                <a:solidFill>
                  <a:srgbClr val="00B050"/>
                </a:solidFill>
              </a:rPr>
              <a:t>различных</a:t>
            </a:r>
            <a:r>
              <a:rPr lang="uk-UA" dirty="0" smtClean="0">
                <a:solidFill>
                  <a:srgbClr val="00B050"/>
                </a:solidFill>
              </a:rPr>
              <a:t> </a:t>
            </a:r>
            <a:r>
              <a:rPr lang="uk-UA" dirty="0" err="1" smtClean="0">
                <a:solidFill>
                  <a:srgbClr val="00B050"/>
                </a:solidFill>
              </a:rPr>
              <a:t>отраслей</a:t>
            </a:r>
            <a:r>
              <a:rPr lang="uk-UA" dirty="0" smtClean="0">
                <a:solidFill>
                  <a:srgbClr val="00B050"/>
                </a:solidFill>
              </a:rPr>
              <a:t> (сфер) </a:t>
            </a:r>
            <a:r>
              <a:rPr lang="uk-UA" dirty="0" err="1" smtClean="0">
                <a:solidFill>
                  <a:srgbClr val="00B050"/>
                </a:solidFill>
              </a:rPr>
              <a:t>деятельности</a:t>
            </a:r>
            <a:r>
              <a:rPr lang="uk-UA" dirty="0" smtClean="0">
                <a:solidFill>
                  <a:srgbClr val="00B050"/>
                </a:solidFill>
              </a:rPr>
              <a:t>;</a:t>
            </a:r>
          </a:p>
          <a:p>
            <a:r>
              <a:rPr lang="uk-UA" dirty="0" smtClean="0">
                <a:solidFill>
                  <a:srgbClr val="00B0F0"/>
                </a:solidFill>
              </a:rPr>
              <a:t>- Ставки </a:t>
            </a:r>
            <a:r>
              <a:rPr lang="uk-UA" dirty="0" err="1" smtClean="0">
                <a:solidFill>
                  <a:srgbClr val="00B0F0"/>
                </a:solidFill>
              </a:rPr>
              <a:t>налогообложения</a:t>
            </a:r>
            <a:r>
              <a:rPr lang="uk-UA" dirty="0" smtClean="0">
                <a:solidFill>
                  <a:srgbClr val="00B0F0"/>
                </a:solidFill>
              </a:rPr>
              <a:t> </a:t>
            </a:r>
            <a:r>
              <a:rPr lang="uk-UA" dirty="0" err="1" smtClean="0">
                <a:solidFill>
                  <a:srgbClr val="00B0F0"/>
                </a:solidFill>
              </a:rPr>
              <a:t>доходов</a:t>
            </a:r>
            <a:r>
              <a:rPr lang="uk-UA" dirty="0" smtClean="0">
                <a:solidFill>
                  <a:srgbClr val="00B0F0"/>
                </a:solidFill>
              </a:rPr>
              <a:t> </a:t>
            </a:r>
            <a:r>
              <a:rPr lang="uk-UA" dirty="0" err="1" smtClean="0">
                <a:solidFill>
                  <a:srgbClr val="00B0F0"/>
                </a:solidFill>
              </a:rPr>
              <a:t>работников</a:t>
            </a:r>
            <a:r>
              <a:rPr lang="uk-UA" dirty="0" smtClean="0">
                <a:solidFill>
                  <a:srgbClr val="00B0F0"/>
                </a:solidFill>
              </a:rPr>
              <a:t>;</a:t>
            </a:r>
          </a:p>
          <a:p>
            <a:r>
              <a:rPr lang="uk-UA" dirty="0" smtClean="0">
                <a:solidFill>
                  <a:srgbClr val="C00000"/>
                </a:solidFill>
              </a:rPr>
              <a:t>- </a:t>
            </a:r>
            <a:r>
              <a:rPr lang="uk-UA" dirty="0" err="1" smtClean="0">
                <a:solidFill>
                  <a:srgbClr val="C00000"/>
                </a:solidFill>
              </a:rPr>
              <a:t>Другие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государственные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нормы</a:t>
            </a:r>
            <a:r>
              <a:rPr lang="uk-UA" dirty="0" smtClean="0">
                <a:solidFill>
                  <a:srgbClr val="C00000"/>
                </a:solidFill>
              </a:rPr>
              <a:t> и </a:t>
            </a:r>
            <a:r>
              <a:rPr lang="uk-UA" dirty="0" err="1" smtClean="0">
                <a:solidFill>
                  <a:srgbClr val="C00000"/>
                </a:solidFill>
              </a:rPr>
              <a:t>гарантии</a:t>
            </a:r>
            <a:r>
              <a:rPr lang="uk-UA" dirty="0" smtClean="0">
                <a:solidFill>
                  <a:srgbClr val="C00000"/>
                </a:solidFill>
              </a:rPr>
              <a:t>, к </a:t>
            </a:r>
            <a:r>
              <a:rPr lang="uk-UA" dirty="0" err="1" smtClean="0">
                <a:solidFill>
                  <a:srgbClr val="C00000"/>
                </a:solidFill>
              </a:rPr>
              <a:t>которым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относятся</a:t>
            </a:r>
            <a:r>
              <a:rPr lang="uk-UA" dirty="0" smtClean="0">
                <a:solidFill>
                  <a:srgbClr val="C00000"/>
                </a:solidFill>
              </a:rPr>
              <a:t>: </a:t>
            </a:r>
            <a:r>
              <a:rPr lang="uk-UA" dirty="0" err="1" smtClean="0">
                <a:solidFill>
                  <a:srgbClr val="C00000"/>
                </a:solidFill>
              </a:rPr>
              <a:t>повышение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оплаты</a:t>
            </a:r>
            <a:r>
              <a:rPr lang="uk-UA" dirty="0" smtClean="0">
                <a:solidFill>
                  <a:srgbClr val="C00000"/>
                </a:solidFill>
              </a:rPr>
              <a:t> труда за </a:t>
            </a:r>
            <a:r>
              <a:rPr lang="uk-UA" dirty="0" err="1" smtClean="0">
                <a:solidFill>
                  <a:srgbClr val="C00000"/>
                </a:solidFill>
              </a:rPr>
              <a:t>сверхурочное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время</a:t>
            </a:r>
            <a:r>
              <a:rPr lang="uk-UA" dirty="0" smtClean="0">
                <a:solidFill>
                  <a:srgbClr val="C00000"/>
                </a:solidFill>
              </a:rPr>
              <a:t>, за </a:t>
            </a:r>
            <a:r>
              <a:rPr lang="uk-UA" dirty="0" err="1" smtClean="0">
                <a:solidFill>
                  <a:srgbClr val="C00000"/>
                </a:solidFill>
              </a:rPr>
              <a:t>работу</a:t>
            </a:r>
            <a:r>
              <a:rPr lang="uk-UA" dirty="0" smtClean="0">
                <a:solidFill>
                  <a:srgbClr val="C00000"/>
                </a:solidFill>
              </a:rPr>
              <a:t> в </a:t>
            </a:r>
            <a:r>
              <a:rPr lang="uk-UA" dirty="0" err="1" smtClean="0">
                <a:solidFill>
                  <a:srgbClr val="C00000"/>
                </a:solidFill>
              </a:rPr>
              <a:t>праздничные</a:t>
            </a:r>
            <a:r>
              <a:rPr lang="uk-UA" dirty="0" smtClean="0">
                <a:solidFill>
                  <a:srgbClr val="C00000"/>
                </a:solidFill>
              </a:rPr>
              <a:t> и </a:t>
            </a:r>
            <a:r>
              <a:rPr lang="uk-UA" dirty="0" err="1" smtClean="0">
                <a:solidFill>
                  <a:srgbClr val="C00000"/>
                </a:solidFill>
              </a:rPr>
              <a:t>нерабочие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дни</a:t>
            </a:r>
            <a:r>
              <a:rPr lang="uk-UA" dirty="0" smtClean="0">
                <a:solidFill>
                  <a:srgbClr val="C00000"/>
                </a:solidFill>
              </a:rPr>
              <a:t>, </a:t>
            </a:r>
            <a:r>
              <a:rPr lang="uk-UA" dirty="0" err="1" smtClean="0">
                <a:solidFill>
                  <a:srgbClr val="C00000"/>
                </a:solidFill>
              </a:rPr>
              <a:t>ночное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время</a:t>
            </a:r>
            <a:r>
              <a:rPr lang="uk-UA" dirty="0" smtClean="0">
                <a:solidFill>
                  <a:srgbClr val="C00000"/>
                </a:solidFill>
              </a:rPr>
              <a:t>; оплата </a:t>
            </a:r>
            <a:r>
              <a:rPr lang="uk-UA" dirty="0" err="1" smtClean="0">
                <a:solidFill>
                  <a:srgbClr val="C00000"/>
                </a:solidFill>
              </a:rPr>
              <a:t>вынужденных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простоев</a:t>
            </a:r>
            <a:r>
              <a:rPr lang="uk-UA" dirty="0" smtClean="0">
                <a:solidFill>
                  <a:srgbClr val="C00000"/>
                </a:solidFill>
              </a:rPr>
              <a:t>; </a:t>
            </a:r>
            <a:r>
              <a:rPr lang="uk-UA" dirty="0" err="1" smtClean="0">
                <a:solidFill>
                  <a:srgbClr val="C00000"/>
                </a:solidFill>
              </a:rPr>
              <a:t>гарантии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оплаты</a:t>
            </a:r>
            <a:r>
              <a:rPr lang="uk-UA" dirty="0" smtClean="0">
                <a:solidFill>
                  <a:srgbClr val="C00000"/>
                </a:solidFill>
              </a:rPr>
              <a:t> труда </a:t>
            </a:r>
            <a:r>
              <a:rPr lang="uk-UA" dirty="0" err="1" smtClean="0">
                <a:solidFill>
                  <a:srgbClr val="C00000"/>
                </a:solidFill>
              </a:rPr>
              <a:t>несовершеннолетних</a:t>
            </a:r>
            <a:r>
              <a:rPr lang="uk-UA" dirty="0" smtClean="0">
                <a:solidFill>
                  <a:srgbClr val="C00000"/>
                </a:solidFill>
              </a:rPr>
              <a:t>; оплата </a:t>
            </a:r>
            <a:r>
              <a:rPr lang="uk-UA" dirty="0" err="1" smtClean="0">
                <a:solidFill>
                  <a:srgbClr val="C00000"/>
                </a:solidFill>
              </a:rPr>
              <a:t>ежегодных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отпусков</a:t>
            </a:r>
            <a:r>
              <a:rPr lang="uk-UA" dirty="0" smtClean="0">
                <a:solidFill>
                  <a:srgbClr val="C00000"/>
                </a:solidFill>
              </a:rPr>
              <a:t> и </a:t>
            </a:r>
            <a:r>
              <a:rPr lang="uk-UA" dirty="0" err="1" smtClean="0">
                <a:solidFill>
                  <a:srgbClr val="C00000"/>
                </a:solidFill>
              </a:rPr>
              <a:t>времени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повышения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квалификации</a:t>
            </a:r>
            <a:r>
              <a:rPr lang="uk-UA" dirty="0" smtClean="0">
                <a:solidFill>
                  <a:srgbClr val="C00000"/>
                </a:solidFill>
              </a:rPr>
              <a:t>; </a:t>
            </a:r>
            <a:r>
              <a:rPr lang="uk-UA" dirty="0" err="1" smtClean="0">
                <a:solidFill>
                  <a:srgbClr val="C00000"/>
                </a:solidFill>
              </a:rPr>
              <a:t>гарантии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беременным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женщинам</a:t>
            </a:r>
            <a:r>
              <a:rPr lang="uk-UA" dirty="0" smtClean="0">
                <a:solidFill>
                  <a:srgbClr val="C00000"/>
                </a:solidFill>
              </a:rPr>
              <a:t> и </a:t>
            </a:r>
            <a:r>
              <a:rPr lang="uk-UA" dirty="0" err="1" smtClean="0">
                <a:solidFill>
                  <a:srgbClr val="C00000"/>
                </a:solidFill>
              </a:rPr>
              <a:t>работникам</a:t>
            </a:r>
            <a:r>
              <a:rPr lang="uk-UA" dirty="0" smtClean="0">
                <a:solidFill>
                  <a:srgbClr val="C00000"/>
                </a:solidFill>
              </a:rPr>
              <a:t> с </a:t>
            </a:r>
            <a:r>
              <a:rPr lang="uk-UA" dirty="0" err="1" smtClean="0">
                <a:solidFill>
                  <a:srgbClr val="C00000"/>
                </a:solidFill>
              </a:rPr>
              <a:t>малолетними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 smtClean="0">
                <a:solidFill>
                  <a:srgbClr val="C00000"/>
                </a:solidFill>
              </a:rPr>
              <a:t>детьми</a:t>
            </a:r>
            <a:r>
              <a:rPr lang="uk-UA" dirty="0" smtClean="0">
                <a:solidFill>
                  <a:srgbClr val="C00000"/>
                </a:solidFill>
              </a:rPr>
              <a:t> и др.</a:t>
            </a:r>
          </a:p>
          <a:p>
            <a:endParaRPr lang="uk-UA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5000660" cy="6357982"/>
          </a:xfrm>
        </p:spPr>
        <p:txBody>
          <a:bodyPr>
            <a:normAutofit fontScale="85000" lnSpcReduction="20000"/>
          </a:bodyPr>
          <a:lstStyle/>
          <a:p>
            <a:r>
              <a:rPr lang="uk-UA" dirty="0" err="1" smtClean="0"/>
              <a:t>Основной</a:t>
            </a:r>
            <a:r>
              <a:rPr lang="uk-UA" dirty="0" smtClean="0"/>
              <a:t> </a:t>
            </a:r>
            <a:r>
              <a:rPr lang="uk-UA" dirty="0" err="1" smtClean="0"/>
              <a:t>системой</a:t>
            </a:r>
            <a:r>
              <a:rPr lang="uk-UA" dirty="0" smtClean="0"/>
              <a:t> </a:t>
            </a:r>
            <a:r>
              <a:rPr lang="uk-UA" dirty="0" err="1" smtClean="0"/>
              <a:t>государственного</a:t>
            </a:r>
            <a:r>
              <a:rPr lang="uk-UA" dirty="0" smtClean="0"/>
              <a:t> </a:t>
            </a:r>
            <a:r>
              <a:rPr lang="uk-UA" dirty="0" err="1" smtClean="0"/>
              <a:t>регулирования</a:t>
            </a:r>
            <a:r>
              <a:rPr lang="uk-UA" dirty="0" smtClean="0"/>
              <a:t> </a:t>
            </a:r>
            <a:r>
              <a:rPr lang="uk-UA" dirty="0" err="1" smtClean="0"/>
              <a:t>оплаты</a:t>
            </a:r>
            <a:r>
              <a:rPr lang="uk-UA" dirty="0" smtClean="0"/>
              <a:t> труда на </a:t>
            </a:r>
            <a:r>
              <a:rPr lang="uk-UA" dirty="0" err="1" smtClean="0"/>
              <a:t>предприятиях</a:t>
            </a:r>
            <a:r>
              <a:rPr lang="uk-UA" dirty="0" smtClean="0"/>
              <a:t> </a:t>
            </a:r>
            <a:r>
              <a:rPr lang="uk-UA" dirty="0" err="1" smtClean="0"/>
              <a:t>всех</a:t>
            </a:r>
            <a:r>
              <a:rPr lang="uk-UA" dirty="0" smtClean="0"/>
              <a:t> </a:t>
            </a:r>
            <a:r>
              <a:rPr lang="uk-UA" dirty="0" err="1" smtClean="0"/>
              <a:t>организационно-правовых</a:t>
            </a:r>
            <a:r>
              <a:rPr lang="uk-UA" dirty="0" smtClean="0"/>
              <a:t> форм и форм </a:t>
            </a:r>
            <a:r>
              <a:rPr lang="uk-UA" dirty="0" err="1" smtClean="0"/>
              <a:t>собственности</a:t>
            </a:r>
            <a:r>
              <a:rPr lang="uk-UA" dirty="0" smtClean="0"/>
              <a:t> </a:t>
            </a:r>
            <a:r>
              <a:rPr lang="uk-UA" dirty="0" err="1" smtClean="0"/>
              <a:t>является</a:t>
            </a:r>
            <a:r>
              <a:rPr lang="uk-UA" dirty="0" smtClean="0"/>
              <a:t> </a:t>
            </a:r>
            <a:r>
              <a:rPr lang="uk-UA" dirty="0" err="1" smtClean="0"/>
              <a:t>трудовой</a:t>
            </a:r>
            <a:r>
              <a:rPr lang="uk-UA" dirty="0" smtClean="0"/>
              <a:t> </a:t>
            </a:r>
            <a:r>
              <a:rPr lang="uk-UA" dirty="0" err="1" smtClean="0"/>
              <a:t>договор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uk-UA" dirty="0" smtClean="0"/>
              <a:t> </a:t>
            </a:r>
            <a:r>
              <a:rPr lang="uk-UA" dirty="0" err="1" smtClean="0"/>
              <a:t>Государство</a:t>
            </a:r>
            <a:r>
              <a:rPr lang="uk-UA" dirty="0" smtClean="0"/>
              <a:t> </a:t>
            </a:r>
            <a:r>
              <a:rPr lang="uk-UA" i="1" dirty="0" err="1" smtClean="0"/>
              <a:t>заставляет</a:t>
            </a:r>
            <a:r>
              <a:rPr lang="uk-UA" i="1" dirty="0" smtClean="0"/>
              <a:t> </a:t>
            </a:r>
            <a:r>
              <a:rPr lang="uk-UA" dirty="0" err="1" smtClean="0"/>
              <a:t>частных</a:t>
            </a:r>
            <a:r>
              <a:rPr lang="uk-UA" dirty="0" smtClean="0"/>
              <a:t> </a:t>
            </a:r>
            <a:r>
              <a:rPr lang="uk-UA" dirty="0" err="1" smtClean="0"/>
              <a:t>предпринимателей</a:t>
            </a:r>
            <a:r>
              <a:rPr lang="uk-UA" dirty="0" smtClean="0"/>
              <a:t> заключать </a:t>
            </a:r>
            <a:r>
              <a:rPr lang="uk-UA" b="1" dirty="0" err="1" smtClean="0"/>
              <a:t>трудовые</a:t>
            </a:r>
            <a:r>
              <a:rPr lang="uk-UA" b="1" dirty="0" smtClean="0"/>
              <a:t> </a:t>
            </a:r>
            <a:r>
              <a:rPr lang="uk-UA" b="1" dirty="0" err="1" smtClean="0"/>
              <a:t>договоры</a:t>
            </a:r>
            <a:r>
              <a:rPr lang="uk-UA" b="1" dirty="0" smtClean="0"/>
              <a:t> </a:t>
            </a:r>
            <a:r>
              <a:rPr lang="uk-UA" dirty="0" smtClean="0"/>
              <a:t>с </a:t>
            </a:r>
            <a:r>
              <a:rPr lang="uk-UA" dirty="0" err="1" smtClean="0"/>
              <a:t>наемными</a:t>
            </a:r>
            <a:r>
              <a:rPr lang="uk-UA" dirty="0" smtClean="0"/>
              <a:t> </a:t>
            </a:r>
            <a:r>
              <a:rPr lang="uk-UA" dirty="0" err="1" smtClean="0"/>
              <a:t>работниками</a:t>
            </a:r>
            <a:r>
              <a:rPr lang="uk-UA" dirty="0" smtClean="0"/>
              <a:t> в </a:t>
            </a:r>
            <a:r>
              <a:rPr lang="uk-UA" dirty="0" err="1" smtClean="0"/>
              <a:t>письменной</a:t>
            </a:r>
            <a:r>
              <a:rPr lang="uk-UA" dirty="0" smtClean="0"/>
              <a:t> </a:t>
            </a:r>
            <a:r>
              <a:rPr lang="uk-UA" dirty="0" err="1" smtClean="0"/>
              <a:t>форме</a:t>
            </a:r>
            <a:r>
              <a:rPr lang="uk-UA" dirty="0" smtClean="0"/>
              <a:t> в </a:t>
            </a:r>
            <a:r>
              <a:rPr lang="uk-UA" dirty="0" err="1" smtClean="0"/>
              <a:t>трех</a:t>
            </a:r>
            <a:r>
              <a:rPr lang="uk-UA" dirty="0" smtClean="0"/>
              <a:t> </a:t>
            </a:r>
            <a:r>
              <a:rPr lang="uk-UA" dirty="0" err="1" smtClean="0"/>
              <a:t>экземплярах</a:t>
            </a:r>
            <a:r>
              <a:rPr lang="uk-UA" dirty="0" smtClean="0"/>
              <a:t>, один </a:t>
            </a:r>
            <a:r>
              <a:rPr lang="uk-UA" dirty="0" err="1" smtClean="0"/>
              <a:t>из</a:t>
            </a:r>
            <a:r>
              <a:rPr lang="uk-UA" dirty="0" smtClean="0"/>
              <a:t> </a:t>
            </a:r>
            <a:r>
              <a:rPr lang="uk-UA" dirty="0" err="1" smtClean="0"/>
              <a:t>которых</a:t>
            </a:r>
            <a:r>
              <a:rPr lang="uk-UA" dirty="0" smtClean="0"/>
              <a:t> </a:t>
            </a:r>
            <a:r>
              <a:rPr lang="uk-UA" dirty="0" err="1" smtClean="0"/>
              <a:t>передается</a:t>
            </a:r>
            <a:r>
              <a:rPr lang="uk-UA" dirty="0" smtClean="0"/>
              <a:t> </a:t>
            </a:r>
            <a:r>
              <a:rPr lang="uk-UA" dirty="0" err="1" smtClean="0"/>
              <a:t>службе</a:t>
            </a:r>
            <a:r>
              <a:rPr lang="uk-UA" dirty="0" smtClean="0"/>
              <a:t> </a:t>
            </a:r>
            <a:r>
              <a:rPr lang="uk-UA" dirty="0" err="1" smtClean="0"/>
              <a:t>занятости</a:t>
            </a:r>
            <a:r>
              <a:rPr lang="uk-UA" dirty="0" smtClean="0"/>
              <a:t>.</a:t>
            </a:r>
          </a:p>
          <a:p>
            <a:endParaRPr lang="uk-UA" dirty="0"/>
          </a:p>
        </p:txBody>
      </p:sp>
      <p:pic>
        <p:nvPicPr>
          <p:cNvPr id="2050" name="Picture 2" descr="C:\Users\eMach\Desktop\vzyat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214422"/>
            <a:ext cx="3853026" cy="37147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607223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учетом этого концепция реформирования оплаты труда в комплексе проводимых экономических реформ должна содержать основные положения, в соответствии с которыми государственное регулирование заработной платы должно: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обеспечить справедливость оплаты труда на основе адекватной оценки его затрат и результатов;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создать возможности для роста благосостояния работников и их семей до уровня передовых стран мира на основе непрерывного подъема экономики;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сформировать условия для расширенного воспроизводства рабочей силы.</a:t>
            </a:r>
          </a:p>
          <a:p>
            <a:pPr algn="ctr">
              <a:buNone/>
            </a:pPr>
            <a:r>
              <a:rPr lang="ru-RU" b="1" dirty="0" smtClean="0"/>
              <a:t> </a:t>
            </a:r>
            <a:r>
              <a:rPr lang="ru-RU" dirty="0" smtClean="0"/>
              <a:t>Такая концепция может быть реализована путем целенаправленного осуществления мер по устранению устаревших, дискредитировавших себя, положений нынешнего законодательства и сложившейся практики, внедрения более совершенных подходов, которые решат ряд взаимосвязанных и взаимозависимых проблем.</a:t>
            </a:r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</TotalTime>
  <Words>591</Words>
  <Application>Microsoft Office PowerPoint</Application>
  <PresentationFormat>Екран (4:3)</PresentationFormat>
  <Paragraphs>60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9" baseType="lpstr">
      <vt:lpstr>Трек</vt:lpstr>
      <vt:lpstr>Государственное регулирование оплаты труда</vt:lpstr>
      <vt:lpstr>Оплата труда</vt:lpstr>
      <vt:lpstr>Презентація PowerPoint</vt:lpstr>
      <vt:lpstr>Презентація PowerPoint</vt:lpstr>
      <vt:lpstr>   Основными гарантиями, предусмотренными Генеральным соглашением, являются: </vt:lpstr>
      <vt:lpstr>Презентація PowerPoint</vt:lpstr>
      <vt:lpstr>Презентація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Заработная плата</dc:title>
  <dc:creator>Александр</dc:creator>
  <cp:lastModifiedBy>LEGION</cp:lastModifiedBy>
  <cp:revision>8</cp:revision>
  <dcterms:created xsi:type="dcterms:W3CDTF">2013-05-15T15:51:46Z</dcterms:created>
  <dcterms:modified xsi:type="dcterms:W3CDTF">2014-11-07T13:40:24Z</dcterms:modified>
</cp:coreProperties>
</file>