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0"/>
  </p:notesMasterIdLst>
  <p:sldIdLst>
    <p:sldId id="270" r:id="rId2"/>
    <p:sldId id="256" r:id="rId3"/>
    <p:sldId id="257" r:id="rId4"/>
    <p:sldId id="258" r:id="rId5"/>
    <p:sldId id="259" r:id="rId6"/>
    <p:sldId id="261" r:id="rId7"/>
    <p:sldId id="262" r:id="rId8"/>
    <p:sldId id="26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3E1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5311" autoAdjust="0"/>
  </p:normalViewPr>
  <p:slideViewPr>
    <p:cSldViewPr>
      <p:cViewPr>
        <p:scale>
          <a:sx n="119" d="100"/>
          <a:sy n="119" d="100"/>
        </p:scale>
        <p:origin x="-288" y="17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FD83F-62F3-4C90-8544-E954F616B718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66F6F-71CE-4DE6-A6A2-DA26DB5736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729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3E1F00"/>
                </a:solidFill>
              </a:rPr>
              <a:t>Чингисхан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49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3E1F00"/>
                </a:solidFill>
              </a:rPr>
              <a:t>Чингисхан - человек второго тысячелетия </a:t>
            </a:r>
            <a:r>
              <a:rPr lang="en-US" sz="1200" dirty="0" smtClean="0">
                <a:solidFill>
                  <a:srgbClr val="3E1F00"/>
                </a:solidFill>
              </a:rPr>
              <a:t>.</a:t>
            </a:r>
            <a:r>
              <a:rPr lang="ru-RU" sz="1200" dirty="0" smtClean="0">
                <a:solidFill>
                  <a:srgbClr val="3E1F00"/>
                </a:solidFill>
              </a:rPr>
              <a:t>Великий завоеватель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Современные исследования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показывают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что </a:t>
            </a:r>
            <a:r>
              <a:rPr lang="ru-RU" dirty="0" err="1" smtClean="0">
                <a:solidFill>
                  <a:schemeClr val="bg1"/>
                </a:solidFill>
              </a:rPr>
              <a:t>генеалогичес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кое древо каждого 200-го в ми-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ре восходят к Чингисхану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Чингисхан объявлен </a:t>
            </a:r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ru-RU" dirty="0" smtClean="0">
                <a:solidFill>
                  <a:schemeClr val="bg1"/>
                </a:solidFill>
              </a:rPr>
              <a:t>самым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важным человеком </a:t>
            </a:r>
            <a:r>
              <a:rPr lang="ru-RU" dirty="0" err="1" smtClean="0">
                <a:solidFill>
                  <a:schemeClr val="bg1"/>
                </a:solidFill>
              </a:rPr>
              <a:t>последне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го</a:t>
            </a:r>
            <a:r>
              <a:rPr lang="ru-RU" dirty="0" smtClean="0">
                <a:solidFill>
                  <a:schemeClr val="bg1"/>
                </a:solidFill>
              </a:rPr>
              <a:t> тысячелетия</a:t>
            </a:r>
            <a:r>
              <a:rPr lang="en-US" dirty="0" smtClean="0">
                <a:solidFill>
                  <a:schemeClr val="bg1"/>
                </a:solidFill>
              </a:rPr>
              <a:t>’.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Его империя соединила Даль-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ний</a:t>
            </a:r>
            <a:r>
              <a:rPr lang="ru-RU" dirty="0" smtClean="0">
                <a:solidFill>
                  <a:schemeClr val="bg1"/>
                </a:solidFill>
              </a:rPr>
              <a:t> Восток и Среднюю Азию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2385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3E1F00"/>
                </a:solidFill>
              </a:rPr>
              <a:t>Чингисхан</a:t>
            </a:r>
            <a:r>
              <a:rPr lang="en-US" sz="1600" dirty="0" smtClean="0">
                <a:solidFill>
                  <a:srgbClr val="3E1F00"/>
                </a:solidFill>
              </a:rPr>
              <a:t>.</a:t>
            </a:r>
            <a:r>
              <a:rPr lang="ru-RU" sz="1600" dirty="0" smtClean="0">
                <a:solidFill>
                  <a:srgbClr val="3E1F00"/>
                </a:solidFill>
              </a:rPr>
              <a:t> Кто он</a:t>
            </a:r>
            <a:r>
              <a:rPr lang="en-US" sz="1600" dirty="0" smtClean="0">
                <a:solidFill>
                  <a:srgbClr val="3E1F00"/>
                </a:solidFill>
              </a:rPr>
              <a:t>?</a:t>
            </a:r>
            <a:endParaRPr lang="ru-RU" sz="1600" dirty="0" smtClean="0">
              <a:solidFill>
                <a:srgbClr val="3E1F00"/>
              </a:solidFill>
            </a:endParaRPr>
          </a:p>
          <a:p>
            <a:r>
              <a:rPr lang="ru-RU" dirty="0" smtClean="0">
                <a:solidFill>
                  <a:srgbClr val="FF6600"/>
                </a:solidFill>
                <a:hlinkClick r:id="rId3" action="ppaction://hlinksldjump"/>
              </a:rPr>
              <a:t>Избранник  богов</a:t>
            </a:r>
            <a:r>
              <a:rPr lang="en-US" dirty="0" smtClean="0">
                <a:solidFill>
                  <a:srgbClr val="FF6600"/>
                </a:solidFill>
                <a:hlinkClick r:id="rId3" action="ppaction://hlinksldjump"/>
              </a:rPr>
              <a:t>?</a:t>
            </a:r>
            <a:endParaRPr lang="ru-RU" dirty="0" smtClean="0">
              <a:solidFill>
                <a:srgbClr val="FF6600"/>
              </a:solidFill>
            </a:endParaRPr>
          </a:p>
          <a:p>
            <a:r>
              <a:rPr lang="ru-RU" dirty="0" smtClean="0">
                <a:solidFill>
                  <a:srgbClr val="FF6600"/>
                </a:solidFill>
                <a:hlinkClick r:id="rId4" action="ppaction://hlinksldjump"/>
              </a:rPr>
              <a:t>Кровожадный и жестокий варвар</a:t>
            </a:r>
            <a:r>
              <a:rPr lang="en-US" dirty="0" smtClean="0">
                <a:solidFill>
                  <a:srgbClr val="FF6600"/>
                </a:solidFill>
              </a:rPr>
              <a:t>?</a:t>
            </a:r>
          </a:p>
          <a:p>
            <a:r>
              <a:rPr lang="ru-RU" dirty="0" smtClean="0">
                <a:solidFill>
                  <a:srgbClr val="FF6600"/>
                </a:solidFill>
                <a:hlinkClick r:id="rId5" action="ppaction://hlinksldjump"/>
              </a:rPr>
              <a:t>Великий полководец</a:t>
            </a:r>
            <a:r>
              <a:rPr lang="en-US" dirty="0" smtClean="0">
                <a:solidFill>
                  <a:srgbClr val="FF6600"/>
                </a:solidFill>
                <a:hlinkClick r:id="rId5" action="ppaction://hlinksldjump"/>
              </a:rPr>
              <a:t>?</a:t>
            </a:r>
            <a:endParaRPr lang="ru-RU" dirty="0" smtClean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solidFill>
                <a:srgbClr val="FF6600"/>
              </a:solidFill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877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3E1F00"/>
                </a:solidFill>
              </a:rPr>
              <a:t>Избранник богов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1162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 – глубоко в сердце Азии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на се-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вере пустыни Гоби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родился мальчик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Он сжимал в кулачке сгусток крови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Это был знак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 Небеса пророчили ему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славу Великого Воина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Звали его Чингисхан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Предсказания верховного шамана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«Я вознесся в небо в священном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трансе и боги поведали мне, что от-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дадут весь мир Чингисхану и его </a:t>
            </a:r>
            <a:r>
              <a:rPr lang="ru-RU" dirty="0" err="1" smtClean="0">
                <a:solidFill>
                  <a:schemeClr val="bg1"/>
                </a:solidFill>
              </a:rPr>
              <a:t>сы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новьям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После его смерти была составлена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первая монгольская летопись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«Тайная история монголов».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397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3E1F00"/>
                </a:solidFill>
              </a:rPr>
              <a:t>Кровожадный и жестокий варвар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города на его пути часто сравнивались с землей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реки меняли свои русла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пустыни заполнялись беженцами и умирающими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там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где прошла орда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волки и вороны оставались единственными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живыми существами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Монголов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называли солдатами Антихриста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которые пришли собрать последний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ужасный урожай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Но этот злодей был также Совершенным Воином и Властителем Тронов и Корон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9122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3E1F00"/>
                </a:solidFill>
              </a:rPr>
              <a:t>Великий полководец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Чингисхан создал </a:t>
            </a:r>
            <a:r>
              <a:rPr lang="ru-RU" dirty="0" err="1" smtClean="0">
                <a:solidFill>
                  <a:schemeClr val="bg1"/>
                </a:solidFill>
              </a:rPr>
              <a:t>непобе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димую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армию с </a:t>
            </a:r>
            <a:r>
              <a:rPr lang="ru-RU" dirty="0" err="1" smtClean="0">
                <a:solidFill>
                  <a:schemeClr val="bg1"/>
                </a:solidFill>
              </a:rPr>
              <a:t>революци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онной</a:t>
            </a:r>
            <a:r>
              <a:rPr lang="ru-RU" dirty="0" smtClean="0">
                <a:solidFill>
                  <a:schemeClr val="bg1"/>
                </a:solidFill>
              </a:rPr>
              <a:t> тактикой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Он говорил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для меня стала важна лишь сила воинского духа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 не благородством крови воин выигрывает сражение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 сила и верность – самое ценное в воине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 чтобы выиграть сражение 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нужно тяжело трудиться 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не каждому в от-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    дельности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а всем вместе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025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CC"/>
                </a:solidFill>
              </a:rPr>
              <a:t>Покоритель трех сильнейших империй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он вел своих безжалостных </a:t>
            </a:r>
          </a:p>
          <a:p>
            <a:r>
              <a:rPr lang="ru-RU" b="1" dirty="0" smtClean="0">
                <a:solidFill>
                  <a:srgbClr val="FFFFCC"/>
                </a:solidFill>
              </a:rPr>
              <a:t>воинов из мрака пустыни Гоби от победы к победе</a:t>
            </a:r>
            <a:r>
              <a:rPr lang="en-US" b="1" dirty="0" smtClean="0">
                <a:solidFill>
                  <a:srgbClr val="FFFFCC"/>
                </a:solidFill>
              </a:rPr>
              <a:t>. </a:t>
            </a:r>
          </a:p>
          <a:p>
            <a:r>
              <a:rPr lang="ru-RU" b="1" dirty="0" smtClean="0">
                <a:solidFill>
                  <a:srgbClr val="FFFFCC"/>
                </a:solidFill>
              </a:rPr>
              <a:t>Храбрость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хитрость и безграничная вера в то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что монголы – хозяева</a:t>
            </a:r>
          </a:p>
          <a:p>
            <a:r>
              <a:rPr lang="ru-RU" b="1" dirty="0" smtClean="0">
                <a:solidFill>
                  <a:srgbClr val="FFFFCC"/>
                </a:solidFill>
              </a:rPr>
              <a:t>мира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вдохновляли Чингисхана</a:t>
            </a:r>
            <a:r>
              <a:rPr lang="en-US" b="1" dirty="0" smtClean="0">
                <a:solidFill>
                  <a:srgbClr val="FFFFCC"/>
                </a:solidFill>
              </a:rPr>
              <a:t>.</a:t>
            </a:r>
            <a:r>
              <a:rPr lang="ru-RU" b="1" dirty="0" smtClean="0">
                <a:solidFill>
                  <a:srgbClr val="FFFFCC"/>
                </a:solidFill>
              </a:rPr>
              <a:t> Земли от Армении до Волги приняли</a:t>
            </a:r>
          </a:p>
          <a:p>
            <a:r>
              <a:rPr lang="ru-RU" b="1" dirty="0" smtClean="0">
                <a:solidFill>
                  <a:srgbClr val="FFFFCC"/>
                </a:solidFill>
              </a:rPr>
              <a:t>ясу повелителя диких кочевников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не имевших ни письменности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ни</a:t>
            </a:r>
          </a:p>
          <a:p>
            <a:r>
              <a:rPr lang="ru-RU" b="1" dirty="0" smtClean="0">
                <a:solidFill>
                  <a:srgbClr val="FFFFCC"/>
                </a:solidFill>
              </a:rPr>
              <a:t>городов</a:t>
            </a:r>
            <a:r>
              <a:rPr lang="en-US" b="1" dirty="0" smtClean="0">
                <a:solidFill>
                  <a:srgbClr val="FFFFCC"/>
                </a:solidFill>
              </a:rPr>
              <a:t>,</a:t>
            </a:r>
            <a:r>
              <a:rPr lang="ru-RU" b="1" dirty="0" smtClean="0">
                <a:solidFill>
                  <a:srgbClr val="FFFFCC"/>
                </a:solidFill>
              </a:rPr>
              <a:t> ни религии</a:t>
            </a:r>
            <a:r>
              <a:rPr lang="en-US" b="1" dirty="0" smtClean="0">
                <a:solidFill>
                  <a:srgbClr val="FFFFCC"/>
                </a:solidFill>
              </a:rPr>
              <a:t>.</a:t>
            </a:r>
          </a:p>
          <a:p>
            <a:endParaRPr lang="ru-RU" b="1" dirty="0" smtClean="0">
              <a:solidFill>
                <a:srgbClr val="FFFFCC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8634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Использованные ресурсы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66F6F-71CE-4DE6-A6A2-DA26DB5736F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469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B7E4FD-1DF1-4623-96FD-AF34B4BF729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E7084-EDB4-4184-94F3-9C5FACD0CDF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C658E-9443-49AE-A0E8-C2BDCA52870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02F9A-5D46-4ECA-9A67-A831CA74C12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8F42A-C052-4F65-965F-4D2ABAA50A9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1FD05-9756-4307-914A-018A8C219C5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385A4-EA3F-413D-9F85-45C3619B99A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DC7A8-21BB-48FC-AB2C-F2770D97733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8B530-B912-46C4-809D-E4584AE223F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AD431-5FBE-407F-A124-04B01BA6DF5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7375F-B087-47DB-A29B-E0CF816318A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CF41980-EAE2-40E7-BF15-5070DC9C4EC0}" type="slidenum">
              <a:rPr lang="ru-RU"/>
              <a:pPr/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 spd="med">
    <p:split orient="vert"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476250"/>
            <a:ext cx="8186738" cy="1325563"/>
          </a:xfrm>
        </p:spPr>
        <p:txBody>
          <a:bodyPr/>
          <a:lstStyle/>
          <a:p>
            <a:r>
              <a:rPr lang="en-US" sz="4000" dirty="0"/>
              <a:t/>
            </a:r>
            <a:br>
              <a:rPr lang="en-US" sz="4000" dirty="0"/>
            </a:br>
            <a:endParaRPr lang="ru-RU" sz="4000" dirty="0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1042988" y="620713"/>
            <a:ext cx="66976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dirty="0" smtClean="0">
                <a:solidFill>
                  <a:srgbClr val="3E1F00"/>
                </a:solidFill>
              </a:rPr>
              <a:t>Чингисхан</a:t>
            </a:r>
            <a:endParaRPr lang="ru-RU" sz="6000" dirty="0">
              <a:solidFill>
                <a:srgbClr val="3E1F00"/>
              </a:solidFill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5076825" y="4508500"/>
            <a:ext cx="3708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Вьюгинова А. Ю.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учитель истории  школы № 147  </a:t>
            </a:r>
          </a:p>
        </p:txBody>
      </p:sp>
      <p:pic>
        <p:nvPicPr>
          <p:cNvPr id="43024" name="Picture 16" descr="Jun281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643050"/>
            <a:ext cx="3690937" cy="37465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510588" cy="1325563"/>
          </a:xfrm>
        </p:spPr>
        <p:txBody>
          <a:bodyPr/>
          <a:lstStyle/>
          <a:p>
            <a:r>
              <a:rPr lang="ru-RU" sz="4000" dirty="0">
                <a:solidFill>
                  <a:srgbClr val="3E1F00"/>
                </a:solidFill>
              </a:rPr>
              <a:t>Чингисхан - человек второго тысячелетия </a:t>
            </a:r>
            <a:r>
              <a:rPr lang="en-US" sz="4000" dirty="0">
                <a:solidFill>
                  <a:srgbClr val="3E1F00"/>
                </a:solidFill>
              </a:rPr>
              <a:t>.</a:t>
            </a:r>
            <a:r>
              <a:rPr lang="ru-RU" sz="4000" dirty="0">
                <a:solidFill>
                  <a:srgbClr val="3E1F00"/>
                </a:solidFill>
              </a:rPr>
              <a:t>Великий завоеватель</a:t>
            </a:r>
          </a:p>
        </p:txBody>
      </p:sp>
      <p:pic>
        <p:nvPicPr>
          <p:cNvPr id="2055" name="Picture 7" descr="покори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989138"/>
            <a:ext cx="4105275" cy="4392612"/>
          </a:xfrm>
          <a:prstGeom prst="rect">
            <a:avLst/>
          </a:prstGeom>
          <a:noFill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011863" y="2420938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435600" y="2492375"/>
            <a:ext cx="349885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Современные исследования </a:t>
            </a:r>
          </a:p>
          <a:p>
            <a:r>
              <a:rPr lang="ru-RU" dirty="0">
                <a:solidFill>
                  <a:schemeClr val="bg1"/>
                </a:solidFill>
              </a:rPr>
              <a:t>показывают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что </a:t>
            </a:r>
            <a:r>
              <a:rPr lang="ru-RU" dirty="0" err="1">
                <a:solidFill>
                  <a:schemeClr val="bg1"/>
                </a:solidFill>
              </a:rPr>
              <a:t>генеалогичес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  <a:p>
            <a:r>
              <a:rPr lang="ru-RU" dirty="0">
                <a:solidFill>
                  <a:schemeClr val="bg1"/>
                </a:solidFill>
              </a:rPr>
              <a:t>кое древо каждого 200-го в ми-</a:t>
            </a:r>
          </a:p>
          <a:p>
            <a:r>
              <a:rPr lang="ru-RU" dirty="0">
                <a:solidFill>
                  <a:schemeClr val="bg1"/>
                </a:solidFill>
              </a:rPr>
              <a:t>ре восходят к Чингисхану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Чингисхан объявлен </a:t>
            </a:r>
            <a:r>
              <a:rPr lang="en-US" dirty="0">
                <a:solidFill>
                  <a:schemeClr val="bg1"/>
                </a:solidFill>
              </a:rPr>
              <a:t>‘</a:t>
            </a:r>
            <a:r>
              <a:rPr lang="ru-RU" dirty="0">
                <a:solidFill>
                  <a:schemeClr val="bg1"/>
                </a:solidFill>
              </a:rPr>
              <a:t>самым</a:t>
            </a:r>
          </a:p>
          <a:p>
            <a:r>
              <a:rPr lang="ru-RU" dirty="0">
                <a:solidFill>
                  <a:schemeClr val="bg1"/>
                </a:solidFill>
              </a:rPr>
              <a:t>важным человеком </a:t>
            </a:r>
            <a:r>
              <a:rPr lang="ru-RU" dirty="0" err="1">
                <a:solidFill>
                  <a:schemeClr val="bg1"/>
                </a:solidFill>
              </a:rPr>
              <a:t>последне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>
                <a:solidFill>
                  <a:schemeClr val="bg1"/>
                </a:solidFill>
              </a:rPr>
              <a:t>го</a:t>
            </a:r>
            <a:r>
              <a:rPr lang="ru-RU" dirty="0">
                <a:solidFill>
                  <a:schemeClr val="bg1"/>
                </a:solidFill>
              </a:rPr>
              <a:t> тысячелетия</a:t>
            </a:r>
            <a:r>
              <a:rPr lang="en-US" dirty="0">
                <a:solidFill>
                  <a:schemeClr val="bg1"/>
                </a:solidFill>
              </a:rPr>
              <a:t>’.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Его империя соединила Даль-</a:t>
            </a:r>
          </a:p>
          <a:p>
            <a:r>
              <a:rPr lang="ru-RU" dirty="0" err="1">
                <a:solidFill>
                  <a:schemeClr val="bg1"/>
                </a:solidFill>
              </a:rPr>
              <a:t>ний</a:t>
            </a:r>
            <a:r>
              <a:rPr lang="ru-RU" dirty="0">
                <a:solidFill>
                  <a:schemeClr val="bg1"/>
                </a:solidFill>
              </a:rPr>
              <a:t> Восток и Среднюю Азию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235575" y="39941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3E1F00"/>
                </a:solidFill>
              </a:rPr>
              <a:t>Чингисхан</a:t>
            </a:r>
            <a:r>
              <a:rPr lang="en-US" sz="4000" dirty="0">
                <a:solidFill>
                  <a:srgbClr val="3E1F00"/>
                </a:solidFill>
              </a:rPr>
              <a:t>.</a:t>
            </a:r>
            <a:r>
              <a:rPr lang="ru-RU" sz="4000" dirty="0">
                <a:solidFill>
                  <a:srgbClr val="3E1F00"/>
                </a:solidFill>
              </a:rPr>
              <a:t> Кто он</a:t>
            </a:r>
            <a:r>
              <a:rPr lang="en-US" sz="4000" dirty="0">
                <a:solidFill>
                  <a:srgbClr val="3E1F00"/>
                </a:solidFill>
              </a:rPr>
              <a:t>?</a:t>
            </a:r>
            <a:endParaRPr lang="ru-RU" sz="4000" dirty="0">
              <a:solidFill>
                <a:srgbClr val="3E1F00"/>
              </a:solidFill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2184400"/>
          </a:xfrm>
        </p:spPr>
        <p:txBody>
          <a:bodyPr/>
          <a:lstStyle/>
          <a:p>
            <a:r>
              <a:rPr lang="ru-RU" dirty="0">
                <a:solidFill>
                  <a:srgbClr val="FF6600"/>
                </a:solidFill>
                <a:hlinkClick r:id="rId3" action="ppaction://hlinksldjump"/>
              </a:rPr>
              <a:t>Избранник  богов</a:t>
            </a:r>
            <a:r>
              <a:rPr lang="en-US" dirty="0">
                <a:solidFill>
                  <a:srgbClr val="FF6600"/>
                </a:solidFill>
                <a:hlinkClick r:id="rId3" action="ppaction://hlinksldjump"/>
              </a:rPr>
              <a:t>?</a:t>
            </a:r>
            <a:endParaRPr lang="ru-RU" dirty="0">
              <a:solidFill>
                <a:srgbClr val="FF6600"/>
              </a:solidFill>
            </a:endParaRPr>
          </a:p>
          <a:p>
            <a:r>
              <a:rPr lang="ru-RU" dirty="0">
                <a:solidFill>
                  <a:srgbClr val="FF6600"/>
                </a:solidFill>
                <a:hlinkClick r:id="rId4" action="ppaction://hlinksldjump"/>
              </a:rPr>
              <a:t>Кровожадный и жестокий варвар</a:t>
            </a:r>
            <a:r>
              <a:rPr lang="en-US" dirty="0">
                <a:solidFill>
                  <a:srgbClr val="FF6600"/>
                </a:solidFill>
              </a:rPr>
              <a:t>?</a:t>
            </a:r>
          </a:p>
          <a:p>
            <a:r>
              <a:rPr lang="ru-RU" dirty="0">
                <a:solidFill>
                  <a:srgbClr val="FF6600"/>
                </a:solidFill>
                <a:hlinkClick r:id="rId5" action="ppaction://hlinksldjump"/>
              </a:rPr>
              <a:t>Великий полководец</a:t>
            </a:r>
            <a:r>
              <a:rPr lang="en-US" dirty="0">
                <a:solidFill>
                  <a:srgbClr val="FF6600"/>
                </a:solidFill>
                <a:hlinkClick r:id="rId5" action="ppaction://hlinksldjump"/>
              </a:rPr>
              <a:t>?</a:t>
            </a:r>
            <a:endParaRPr lang="ru-RU" dirty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rgbClr val="FF6600"/>
              </a:solidFill>
            </a:endParaRPr>
          </a:p>
          <a:p>
            <a:endParaRPr lang="ru-RU" dirty="0"/>
          </a:p>
        </p:txBody>
      </p:sp>
      <p:pic>
        <p:nvPicPr>
          <p:cNvPr id="29701" name="Picture 5" descr="Jun261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3500438"/>
            <a:ext cx="3101975" cy="321468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510588" cy="1325562"/>
          </a:xfrm>
        </p:spPr>
        <p:txBody>
          <a:bodyPr/>
          <a:lstStyle/>
          <a:p>
            <a:r>
              <a:rPr lang="ru-RU" sz="4000" dirty="0">
                <a:solidFill>
                  <a:srgbClr val="3E1F00"/>
                </a:solidFill>
              </a:rPr>
              <a:t>Избранник богов</a:t>
            </a:r>
          </a:p>
        </p:txBody>
      </p:sp>
      <p:pic>
        <p:nvPicPr>
          <p:cNvPr id="30724" name="Picture 4" descr="Jun261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00213"/>
            <a:ext cx="4176713" cy="4068762"/>
          </a:xfrm>
          <a:prstGeom prst="rect">
            <a:avLst/>
          </a:prstGeom>
          <a:noFill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859338" y="1700213"/>
            <a:ext cx="43878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1162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– глубоко в сердце Азии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на се- </a:t>
            </a:r>
          </a:p>
          <a:p>
            <a:r>
              <a:rPr lang="ru-RU" dirty="0">
                <a:solidFill>
                  <a:schemeClr val="bg1"/>
                </a:solidFill>
              </a:rPr>
              <a:t>вере пустыни Гоби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родился мальчик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Он сжимал в кулачке сгусток крови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Это был знак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Небеса пророчили ему</a:t>
            </a:r>
          </a:p>
          <a:p>
            <a:r>
              <a:rPr lang="ru-RU" dirty="0">
                <a:solidFill>
                  <a:schemeClr val="bg1"/>
                </a:solidFill>
              </a:rPr>
              <a:t>славу Великого Воина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Звали его Чингисхан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Предсказания верховного шамана</a:t>
            </a:r>
            <a:r>
              <a:rPr lang="en-US" dirty="0">
                <a:solidFill>
                  <a:schemeClr val="bg1"/>
                </a:solidFill>
              </a:rPr>
              <a:t>;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«Я вознесся в небо в священном </a:t>
            </a:r>
          </a:p>
          <a:p>
            <a:r>
              <a:rPr lang="ru-RU" dirty="0">
                <a:solidFill>
                  <a:schemeClr val="bg1"/>
                </a:solidFill>
              </a:rPr>
              <a:t>трансе и боги поведали мне, что от-</a:t>
            </a:r>
          </a:p>
          <a:p>
            <a:r>
              <a:rPr lang="ru-RU" dirty="0">
                <a:solidFill>
                  <a:schemeClr val="bg1"/>
                </a:solidFill>
              </a:rPr>
              <a:t>дадут весь мир Чингисхану и его </a:t>
            </a:r>
            <a:r>
              <a:rPr lang="ru-RU" dirty="0" err="1">
                <a:solidFill>
                  <a:schemeClr val="bg1"/>
                </a:solidFill>
              </a:rPr>
              <a:t>сы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>
                <a:solidFill>
                  <a:schemeClr val="bg1"/>
                </a:solidFill>
              </a:rPr>
              <a:t>новьям</a:t>
            </a:r>
            <a:r>
              <a:rPr lang="ru-RU" dirty="0">
                <a:solidFill>
                  <a:schemeClr val="bg1"/>
                </a:solidFill>
              </a:rPr>
              <a:t>»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r>
              <a:rPr lang="ru-RU" dirty="0">
                <a:solidFill>
                  <a:schemeClr val="bg1"/>
                </a:solidFill>
              </a:rPr>
              <a:t>После его смерти была составлена</a:t>
            </a:r>
          </a:p>
          <a:p>
            <a:r>
              <a:rPr lang="ru-RU" dirty="0">
                <a:solidFill>
                  <a:schemeClr val="bg1"/>
                </a:solidFill>
              </a:rPr>
              <a:t>первая монгольская летопись</a:t>
            </a:r>
          </a:p>
          <a:p>
            <a:r>
              <a:rPr lang="ru-RU" dirty="0">
                <a:solidFill>
                  <a:schemeClr val="bg1"/>
                </a:solidFill>
              </a:rPr>
              <a:t>«Тайная история монголов». </a:t>
            </a:r>
          </a:p>
        </p:txBody>
      </p:sp>
      <p:sp>
        <p:nvSpPr>
          <p:cNvPr id="30729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956550" y="6308725"/>
            <a:ext cx="431800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0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431800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60350"/>
            <a:ext cx="8510588" cy="1325563"/>
          </a:xfrm>
        </p:spPr>
        <p:txBody>
          <a:bodyPr/>
          <a:lstStyle/>
          <a:p>
            <a:r>
              <a:rPr lang="ru-RU" sz="4000" dirty="0">
                <a:solidFill>
                  <a:srgbClr val="3E1F00"/>
                </a:solidFill>
              </a:rPr>
              <a:t>Кровожадный и жестокий варвар</a:t>
            </a:r>
          </a:p>
        </p:txBody>
      </p:sp>
      <p:pic>
        <p:nvPicPr>
          <p:cNvPr id="31748" name="Picture 4" descr="Jun261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84313"/>
            <a:ext cx="4364038" cy="2962275"/>
          </a:xfrm>
          <a:prstGeom prst="rect">
            <a:avLst/>
          </a:prstGeom>
          <a:noFill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219700" y="1628775"/>
            <a:ext cx="316865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города на его пути часто сравнивались с землей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реки меняли свои русла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пустыни заполнялись беженцами и умирающими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там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 где прошла орда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волки и вороны оставались единственными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живыми существами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95288" y="53006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Vv</a:t>
            </a:r>
            <a:endParaRPr lang="ru-RU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14313" y="5084763"/>
            <a:ext cx="89296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Монголов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называли солдатами Антихриста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которые пришли собрать последний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r>
              <a:rPr lang="ru-RU" dirty="0">
                <a:solidFill>
                  <a:schemeClr val="bg1"/>
                </a:solidFill>
              </a:rPr>
              <a:t>ужасный урожай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Но этот злодей был также Совершенным Воином и Властителем Тронов и Корон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4948238" y="1123950"/>
            <a:ext cx="3584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66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6381750"/>
            <a:ext cx="504825" cy="4762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7" name="AutoShape 2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01013" y="6381750"/>
            <a:ext cx="503237" cy="4762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33413" y="0"/>
            <a:ext cx="8510587" cy="1325563"/>
          </a:xfrm>
        </p:spPr>
        <p:txBody>
          <a:bodyPr/>
          <a:lstStyle/>
          <a:p>
            <a:r>
              <a:rPr lang="ru-RU" dirty="0">
                <a:solidFill>
                  <a:srgbClr val="3E1F00"/>
                </a:solidFill>
              </a:rPr>
              <a:t>Великий полководец</a:t>
            </a:r>
          </a:p>
        </p:txBody>
      </p:sp>
      <p:pic>
        <p:nvPicPr>
          <p:cNvPr id="33796" name="Picture 4" descr="Jun26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5905500" cy="3133725"/>
          </a:xfrm>
          <a:prstGeom prst="rect">
            <a:avLst/>
          </a:prstGeom>
          <a:noFill/>
        </p:spPr>
      </p:pic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323850" y="4868863"/>
            <a:ext cx="82819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  для меня стала важна лишь сила воинского духа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  не благородством крови воин выигрывает сражение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  сила и верность – самое ценное в воине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  чтобы выиграть сражение 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 нужно тяжело трудиться 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 не каждому в от-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bg1"/>
                </a:solidFill>
              </a:rPr>
              <a:t>    дельности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 а всем вместе  </a:t>
            </a: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384300" y="4456113"/>
            <a:ext cx="1527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Он говорил</a:t>
            </a:r>
            <a:r>
              <a:rPr lang="en-US" dirty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436563" y="4652963"/>
            <a:ext cx="319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091238" y="2133600"/>
            <a:ext cx="30527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Чингисхан создал </a:t>
            </a:r>
            <a:r>
              <a:rPr lang="ru-RU" dirty="0" err="1">
                <a:solidFill>
                  <a:schemeClr val="bg1"/>
                </a:solidFill>
              </a:rPr>
              <a:t>непобе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>
                <a:solidFill>
                  <a:schemeClr val="bg1"/>
                </a:solidFill>
              </a:rPr>
              <a:t>димую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армию с </a:t>
            </a:r>
            <a:r>
              <a:rPr lang="ru-RU" dirty="0" err="1">
                <a:solidFill>
                  <a:schemeClr val="bg1"/>
                </a:solidFill>
              </a:rPr>
              <a:t>революци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  <a:p>
            <a:r>
              <a:rPr lang="ru-RU" dirty="0" err="1">
                <a:solidFill>
                  <a:schemeClr val="bg1"/>
                </a:solidFill>
              </a:rPr>
              <a:t>онной</a:t>
            </a:r>
            <a:r>
              <a:rPr lang="ru-RU" dirty="0">
                <a:solidFill>
                  <a:schemeClr val="bg1"/>
                </a:solidFill>
              </a:rPr>
              <a:t> тактикой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5867400" y="2781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5867400" y="2924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3831" name="AutoShape 3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80288" y="6381750"/>
            <a:ext cx="503237" cy="4762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32" name="AutoShape 4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01013" y="6381750"/>
            <a:ext cx="503237" cy="4762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6" name="Picture 10" descr="Jun261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85725"/>
            <a:ext cx="8208963" cy="6772275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33413" y="404813"/>
            <a:ext cx="8510587" cy="1325562"/>
          </a:xfrm>
        </p:spPr>
        <p:txBody>
          <a:bodyPr/>
          <a:lstStyle/>
          <a:p>
            <a:r>
              <a:rPr lang="en-US" dirty="0"/>
              <a:t>.</a:t>
            </a:r>
            <a:endParaRPr lang="ru-RU" dirty="0"/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7605713"/>
            <a:ext cx="8540750" cy="4422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95288" y="3573463"/>
            <a:ext cx="915987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CC"/>
                </a:solidFill>
              </a:rPr>
              <a:t>Покоритель трех сильнейших империй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он вел своих безжалостных </a:t>
            </a:r>
          </a:p>
          <a:p>
            <a:r>
              <a:rPr lang="ru-RU" b="1" dirty="0">
                <a:solidFill>
                  <a:srgbClr val="FFFFCC"/>
                </a:solidFill>
              </a:rPr>
              <a:t>воинов из мрака пустыни Гоби от победы к победе</a:t>
            </a:r>
            <a:r>
              <a:rPr lang="en-US" b="1" dirty="0">
                <a:solidFill>
                  <a:srgbClr val="FFFFCC"/>
                </a:solidFill>
              </a:rPr>
              <a:t>. </a:t>
            </a:r>
          </a:p>
          <a:p>
            <a:r>
              <a:rPr lang="ru-RU" b="1" dirty="0">
                <a:solidFill>
                  <a:srgbClr val="FFFFCC"/>
                </a:solidFill>
              </a:rPr>
              <a:t>Храбрость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хитрость и безграничная вера в то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что монголы – хозяева</a:t>
            </a:r>
          </a:p>
          <a:p>
            <a:r>
              <a:rPr lang="ru-RU" b="1" dirty="0">
                <a:solidFill>
                  <a:srgbClr val="FFFFCC"/>
                </a:solidFill>
              </a:rPr>
              <a:t>мира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вдохновляли Чингисхана</a:t>
            </a:r>
            <a:r>
              <a:rPr lang="en-US" b="1" dirty="0">
                <a:solidFill>
                  <a:srgbClr val="FFFFCC"/>
                </a:solidFill>
              </a:rPr>
              <a:t>.</a:t>
            </a:r>
            <a:r>
              <a:rPr lang="ru-RU" b="1" dirty="0">
                <a:solidFill>
                  <a:srgbClr val="FFFFCC"/>
                </a:solidFill>
              </a:rPr>
              <a:t> Земли от Армении до Волги приняли</a:t>
            </a:r>
          </a:p>
          <a:p>
            <a:r>
              <a:rPr lang="ru-RU" b="1" dirty="0">
                <a:solidFill>
                  <a:srgbClr val="FFFFCC"/>
                </a:solidFill>
              </a:rPr>
              <a:t>ясу повелителя диких кочевников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не имевших ни письменности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ни</a:t>
            </a:r>
          </a:p>
          <a:p>
            <a:r>
              <a:rPr lang="ru-RU" b="1" dirty="0">
                <a:solidFill>
                  <a:srgbClr val="FFFFCC"/>
                </a:solidFill>
              </a:rPr>
              <a:t>городов</a:t>
            </a:r>
            <a:r>
              <a:rPr lang="en-US" b="1" dirty="0">
                <a:solidFill>
                  <a:srgbClr val="FFFFCC"/>
                </a:solidFill>
              </a:rPr>
              <a:t>,</a:t>
            </a:r>
            <a:r>
              <a:rPr lang="ru-RU" b="1" dirty="0">
                <a:solidFill>
                  <a:srgbClr val="FFFFCC"/>
                </a:solidFill>
              </a:rPr>
              <a:t> ни религии</a:t>
            </a:r>
            <a:r>
              <a:rPr lang="en-US" b="1" dirty="0">
                <a:solidFill>
                  <a:srgbClr val="FFFFCC"/>
                </a:solidFill>
              </a:rPr>
              <a:t>.</a:t>
            </a:r>
          </a:p>
          <a:p>
            <a:endParaRPr lang="ru-RU" b="1" dirty="0">
              <a:solidFill>
                <a:srgbClr val="FFFFCC"/>
              </a:solidFill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-92075" y="2349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16013" y="1268413"/>
            <a:ext cx="27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39750" y="2781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Использованные ресурсы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74650" y="1720850"/>
            <a:ext cx="8156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Лэмб Гарольд</a:t>
            </a:r>
            <a:r>
              <a:rPr lang="en-US">
                <a:solidFill>
                  <a:schemeClr val="bg1"/>
                </a:solidFill>
              </a:rPr>
              <a:t>.</a:t>
            </a:r>
            <a:r>
              <a:rPr lang="ru-RU">
                <a:solidFill>
                  <a:schemeClr val="bg1"/>
                </a:solidFill>
              </a:rPr>
              <a:t> Чингисхан </a:t>
            </a:r>
            <a:r>
              <a:rPr lang="en-US">
                <a:solidFill>
                  <a:schemeClr val="bg1"/>
                </a:solidFill>
              </a:rPr>
              <a:t>.</a:t>
            </a:r>
            <a:r>
              <a:rPr lang="ru-RU">
                <a:solidFill>
                  <a:schemeClr val="bg1"/>
                </a:solidFill>
              </a:rPr>
              <a:t>Властелин мира</a:t>
            </a:r>
            <a:r>
              <a:rPr lang="en-US">
                <a:solidFill>
                  <a:schemeClr val="bg1"/>
                </a:solidFill>
              </a:rPr>
              <a:t>.</a:t>
            </a:r>
            <a:r>
              <a:rPr lang="ru-RU">
                <a:solidFill>
                  <a:schemeClr val="bg1"/>
                </a:solidFill>
              </a:rPr>
              <a:t> Москва</a:t>
            </a:r>
            <a:r>
              <a:rPr lang="en-US">
                <a:solidFill>
                  <a:schemeClr val="bg1"/>
                </a:solidFill>
              </a:rPr>
              <a:t>.</a:t>
            </a:r>
            <a:r>
              <a:rPr lang="ru-RU">
                <a:solidFill>
                  <a:schemeClr val="bg1"/>
                </a:solidFill>
              </a:rPr>
              <a:t> Центрполиграф</a:t>
            </a:r>
            <a:r>
              <a:rPr lang="en-US">
                <a:solidFill>
                  <a:schemeClr val="bg1"/>
                </a:solidFill>
              </a:rPr>
              <a:t>. 2007</a:t>
            </a: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Джон Мэн</a:t>
            </a:r>
            <a:r>
              <a:rPr lang="en-US">
                <a:solidFill>
                  <a:schemeClr val="bg1"/>
                </a:solidFill>
              </a:rPr>
              <a:t>.</a:t>
            </a:r>
            <a:r>
              <a:rPr lang="ru-RU">
                <a:solidFill>
                  <a:schemeClr val="bg1"/>
                </a:solidFill>
              </a:rPr>
              <a:t> Чингисхан</a:t>
            </a:r>
            <a:r>
              <a:rPr lang="en-US">
                <a:solidFill>
                  <a:schemeClr val="bg1"/>
                </a:solidFill>
              </a:rPr>
              <a:t>. </a:t>
            </a:r>
            <a:r>
              <a:rPr lang="ru-RU">
                <a:solidFill>
                  <a:schemeClr val="bg1"/>
                </a:solidFill>
              </a:rPr>
              <a:t>Москва</a:t>
            </a:r>
            <a:r>
              <a:rPr lang="en-US">
                <a:solidFill>
                  <a:schemeClr val="bg1"/>
                </a:solidFill>
              </a:rPr>
              <a:t>. </a:t>
            </a:r>
            <a:r>
              <a:rPr lang="ru-RU">
                <a:solidFill>
                  <a:schemeClr val="bg1"/>
                </a:solidFill>
              </a:rPr>
              <a:t>Эксмо</a:t>
            </a:r>
            <a:r>
              <a:rPr lang="en-US">
                <a:solidFill>
                  <a:schemeClr val="bg1"/>
                </a:solidFill>
              </a:rPr>
              <a:t>. </a:t>
            </a:r>
            <a:r>
              <a:rPr lang="ru-RU">
                <a:solidFill>
                  <a:schemeClr val="bg1"/>
                </a:solidFill>
              </a:rPr>
              <a:t>2006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74650" y="3016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507</TotalTime>
  <Words>711</Words>
  <Application>Microsoft Office PowerPoint</Application>
  <PresentationFormat>Екран (4:3)</PresentationFormat>
  <Paragraphs>149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Облака</vt:lpstr>
      <vt:lpstr> </vt:lpstr>
      <vt:lpstr>Чингисхан - человек второго тысячелетия .Великий завоеватель</vt:lpstr>
      <vt:lpstr>Чингисхан. Кто он?</vt:lpstr>
      <vt:lpstr>Избранник богов</vt:lpstr>
      <vt:lpstr>Кровожадный и жестокий варвар</vt:lpstr>
      <vt:lpstr>Великий полководец</vt:lpstr>
      <vt:lpstr>.</vt:lpstr>
      <vt:lpstr>Использованные ресурсы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Чингисхан.Кто он ?</dc:title>
  <dc:creator>Ученик26</dc:creator>
  <cp:lastModifiedBy>LEGION</cp:lastModifiedBy>
  <cp:revision>11</cp:revision>
  <dcterms:created xsi:type="dcterms:W3CDTF">2003-02-07T22:40:25Z</dcterms:created>
  <dcterms:modified xsi:type="dcterms:W3CDTF">2015-01-15T12:21:07Z</dcterms:modified>
</cp:coreProperties>
</file>