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77" r:id="rId13"/>
    <p:sldId id="281" r:id="rId14"/>
    <p:sldId id="282" r:id="rId15"/>
    <p:sldId id="267" r:id="rId16"/>
    <p:sldId id="268" r:id="rId17"/>
    <p:sldId id="269" r:id="rId18"/>
    <p:sldId id="275" r:id="rId19"/>
    <p:sldId id="278" r:id="rId20"/>
    <p:sldId id="279" r:id="rId21"/>
    <p:sldId id="266" r:id="rId22"/>
    <p:sldId id="272" r:id="rId23"/>
    <p:sldId id="276" r:id="rId24"/>
    <p:sldId id="274" r:id="rId25"/>
    <p:sldId id="273" r:id="rId26"/>
  </p:sldIdLst>
  <p:sldSz cx="9144000" cy="6858000" type="screen4x3"/>
  <p:notesSz cx="6759575" cy="98679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1927" autoAdjust="0"/>
  </p:normalViewPr>
  <p:slideViewPr>
    <p:cSldViewPr>
      <p:cViewPr>
        <p:scale>
          <a:sx n="113" d="100"/>
          <a:sy n="113" d="100"/>
        </p:scale>
        <p:origin x="-46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911444A-E1C2-4704-BEEC-828F0A8FB33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202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89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289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63AC4-4E80-4F40-B192-0B97F1E61E40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6275" y="4687888"/>
            <a:ext cx="5407025" cy="44402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28938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372600"/>
            <a:ext cx="2928938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7E08B-BDF3-414C-BBA2-6C74E3BC9A5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70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ТЕМА УРОКА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folHlink"/>
                </a:solidFill>
              </a:rPr>
              <a:t>«ЛУЧ СВЕТА В ТЕМНОМ ЦАРСТВЕ» (</a:t>
            </a:r>
            <a:r>
              <a:rPr lang="ru-RU" sz="1050" b="1" dirty="0" smtClean="0">
                <a:solidFill>
                  <a:schemeClr val="folHlink"/>
                </a:solidFill>
              </a:rPr>
              <a:t>Н. ДОБРОЛЮБОВ</a:t>
            </a:r>
            <a:r>
              <a:rPr lang="ru-RU" sz="1200" b="1" dirty="0" smtClean="0">
                <a:solidFill>
                  <a:schemeClr val="folHlink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rgbClr val="669900"/>
                </a:solidFill>
              </a:rPr>
              <a:t>ОБРАЗ КАТЕРИНЫ. ЕЕ ДУШЕВНАЯ ТРАГЕДИЯ. </a:t>
            </a: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rgbClr val="669900"/>
                </a:solidFill>
              </a:rPr>
              <a:t> (</a:t>
            </a:r>
            <a:r>
              <a:rPr lang="ru-RU" sz="1100" b="1" i="1" dirty="0" smtClean="0">
                <a:solidFill>
                  <a:srgbClr val="669900"/>
                </a:solidFill>
              </a:rPr>
              <a:t>ПО  ДРАМЕ А.Н. ОСТРОВСКОГО «ГРОЗА»)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2927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</a:rPr>
              <a:t>5. 	 О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сновные черты характера: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а) честность, непосредственность;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б) моральная чистота;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в) решительность, мужество;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г) страстность натуры, глубина чувств;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д) стремление к свободе;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е) поэтичность натуры;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ж) незаурядный ум;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з) доброта, бескорыстие.</a:t>
            </a:r>
            <a:endParaRPr lang="ru-RU" sz="1200" b="1" dirty="0">
              <a:solidFill>
                <a:schemeClr val="folHlink"/>
              </a:solidFill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5921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>
                <a:cs typeface="Times New Roman" pitchFamily="18" charset="0"/>
              </a:rPr>
              <a:t> 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6.  Речь Катерины – отражение богатства ее внутреннего мира. </a:t>
            </a: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</a:rPr>
              <a:t>7. 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 Гибель Катерины – это слабость или ее сила?</a:t>
            </a:r>
          </a:p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chemeClr val="folHlink"/>
                </a:solidFill>
                <a:cs typeface="Times New Roman" pitchFamily="18" charset="0"/>
              </a:rPr>
              <a:t>III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. </a:t>
            </a:r>
            <a:r>
              <a:rPr lang="ru-RU" sz="1200" b="1" u="sng" dirty="0" smtClean="0">
                <a:solidFill>
                  <a:schemeClr val="accent1"/>
                </a:solidFill>
                <a:cs typeface="Times New Roman" pitchFamily="18" charset="0"/>
              </a:rPr>
              <a:t>Заключение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. Образ Катерины в оценке критиков. Мое мнение о Катерине.</a:t>
            </a:r>
          </a:p>
          <a:p>
            <a:pPr>
              <a:spcBef>
                <a:spcPct val="50000"/>
              </a:spcBef>
            </a:pPr>
            <a:r>
              <a:rPr lang="ru-RU" dirty="0" smtClean="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13830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669900"/>
                </a:solidFill>
              </a:rPr>
              <a:t>ДОБРОЛЮБОВ ОБ ОБРАЗЕ КАТЕРИНЫ:</a:t>
            </a: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chemeClr val="folHlink"/>
                </a:solidFill>
                <a:cs typeface="Times New Roman" pitchFamily="18" charset="0"/>
              </a:rPr>
              <a:t>«В сумрачной обстановке новой семьи… под тяжелой рукой бездушной Кабанихи нет простора ее светлым видениям, как нет свободы ее чувствам… Она ищет света, воздуха, хочет помечтать  и порезвиться, полить свои цветы, посмотреть на солнце, на Волгу, а ее держат в неволе, в ней постоянно подозревают нечистые, развратные замыслы…»</a:t>
            </a:r>
          </a:p>
          <a:p>
            <a:pPr>
              <a:spcBef>
                <a:spcPct val="50000"/>
              </a:spcBef>
            </a:pPr>
            <a:endParaRPr lang="ru-RU" sz="1200" b="1" i="1" dirty="0" smtClean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chemeClr val="tx2"/>
                </a:solidFill>
                <a:cs typeface="Times New Roman" pitchFamily="18" charset="0"/>
              </a:rPr>
              <a:t>«К Борису влечет ее не одно то, что он ей нравится, что он </a:t>
            </a:r>
            <a:r>
              <a:rPr lang="ru-RU" sz="1200" b="1" i="1" dirty="0" smtClean="0">
                <a:solidFill>
                  <a:schemeClr val="tx2"/>
                </a:solidFill>
              </a:rPr>
              <a:t>   </a:t>
            </a:r>
            <a:r>
              <a:rPr lang="ru-RU" sz="1200" b="1" i="1" dirty="0" smtClean="0">
                <a:solidFill>
                  <a:schemeClr val="tx2"/>
                </a:solidFill>
                <a:cs typeface="Times New Roman" pitchFamily="18" charset="0"/>
              </a:rPr>
              <a:t>с виду и по речам не похож на остальных, окружающих ее; </a:t>
            </a:r>
            <a:r>
              <a:rPr lang="ru-RU" sz="1200" b="1" i="1" dirty="0" smtClean="0">
                <a:solidFill>
                  <a:schemeClr val="tx2"/>
                </a:solidFill>
              </a:rPr>
              <a:t>    </a:t>
            </a:r>
            <a:r>
              <a:rPr lang="ru-RU" sz="1200" b="1" i="1" dirty="0" smtClean="0">
                <a:solidFill>
                  <a:schemeClr val="tx2"/>
                </a:solidFill>
                <a:cs typeface="Times New Roman" pitchFamily="18" charset="0"/>
              </a:rPr>
              <a:t>к нему влечет ее и потребность любви, не нашедшая в себе отзыва в муже, и оскорбленное чувство жены и женщины, и смертельная тоска ее однообразной жизни, и желание воли, простора, горячей, </a:t>
            </a:r>
            <a:r>
              <a:rPr lang="ru-RU" sz="1200" b="1" i="1" dirty="0" err="1" smtClean="0">
                <a:solidFill>
                  <a:schemeClr val="tx2"/>
                </a:solidFill>
                <a:cs typeface="Times New Roman" pitchFamily="18" charset="0"/>
              </a:rPr>
              <a:t>беззапретной</a:t>
            </a:r>
            <a:r>
              <a:rPr lang="ru-RU" sz="1200" b="1" i="1" dirty="0" smtClean="0">
                <a:solidFill>
                  <a:schemeClr val="tx2"/>
                </a:solidFill>
                <a:cs typeface="Times New Roman" pitchFamily="18" charset="0"/>
              </a:rPr>
              <a:t> свободы».</a:t>
            </a: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chemeClr val="tx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r>
              <a:rPr lang="ru-RU" dirty="0" smtClean="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4574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Д.И. ПИСАРЕВ О КАТЕРИНЕ (ст. «Мотивы русской драмы» (1864 г.)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chemeClr val="folHlink"/>
                </a:solidFill>
              </a:rPr>
              <a:t>Писарев называет Катерину «полоумной мечтательницей» и «визионеркой».                                «Вся жизнь Катерины состоит из постоянных внутренних противоречий; она ежеминутно кидается из одной крайности в другую; она сегодня раскаивается в том, что делала вчера, и между тем не знает, что будет делать завтра; она на каждом шагу путает и свою, собственную жизнь и жизнь других людей; наконец, перепутавши все, что было у нею под руками, она разрубает все затянувшиеся узлы самым глупым средством, самоубийством».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6564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2"/>
                </a:solidFill>
              </a:rPr>
              <a:t>Нравственные переживания героини Писарев считает следствием того же  неразумения героини: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chemeClr val="folHlink"/>
                </a:solidFill>
              </a:rPr>
              <a:t>«Катерина начинает терзаться угрызениями совести и доходит в этом направлении до </a:t>
            </a:r>
            <a:r>
              <a:rPr lang="ru-RU" b="1" i="1" dirty="0" err="1" smtClean="0">
                <a:solidFill>
                  <a:schemeClr val="folHlink"/>
                </a:solidFill>
              </a:rPr>
              <a:t>полусумасшествия</a:t>
            </a:r>
            <a:r>
              <a:rPr lang="ru-RU" b="1" i="1" dirty="0" smtClean="0">
                <a:solidFill>
                  <a:schemeClr val="folHlink"/>
                </a:solidFill>
              </a:rPr>
              <a:t>; а между тем Борис живет в том же городе, все идет  по-старому, и, прибегая к маленьким хитростям, можно было бы кое-как видеться и наслаждаться жизнью. Но Катерина ходит как потерянная, и Варвара очень основательно боится, что она бухнется мужу в ноги да и расскажет ему все по порядку. Так оно и выходит…. Грянул гром – Катерина потеряла последний остаток своего ума…»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6957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base" latinLnBrk="0" hangingPunct="1"/>
            <a:r>
              <a:rPr lang="ru-RU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ПОЗИТИВНЫЕ     СТОРОНЫ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НЕГАТИВНЫЕ СТОРОНЫ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буду жить, дышать, видеть небо, следить за полетом птиц, ощущать на себе солнечный свет…»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«Я буду перед Богом чиста, буду снова молиться, замолю свои грехи…»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«Найдут, силой поволокут домой…»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«Свекровь заест совсем…»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«Никогда не быть мне свободной…»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«Тихон не простит, снова придется видеть его недовольное лицо…»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9180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«Не  дают мне весь мир воспринимать свободно, вольно – создам в доме свой мир, а не получится в доме, создам свой мир в своей душе. Этого мира у меня не отнять…»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«Запрут – вот и будет тишина, никто мешать не будет…»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«Тихон не простит, снова придется видеть его недовольное лицо…»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«Бориса никогда не увижу, снова эти ночные страхи, эти долгие ночи, эти долгие дни …».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44949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«Мою любовь у меня никто не отнимет…»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«Тихон слаб, но я могу сделать его счастливей, если защищу его от матери…»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«Кабанова стара, скоро ей понадобится моя помощь…»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ru-RU" sz="1200" b="1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«Сколько радости принесут дети…»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8308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folHlink"/>
                </a:solidFill>
              </a:rPr>
              <a:t>	ПОЧЕМУ ПОГИБЛА КАТЕРИНА?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73602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669900"/>
                </a:solidFill>
              </a:rPr>
              <a:t>Н ДОБРОЛЮБОВ:</a:t>
            </a:r>
          </a:p>
          <a:p>
            <a:pPr>
              <a:spcBef>
                <a:spcPct val="50000"/>
              </a:spcBef>
            </a:pPr>
            <a:r>
              <a:rPr lang="ru-RU" i="1" dirty="0" smtClean="0">
                <a:cs typeface="Times New Roman" pitchFamily="18" charset="0"/>
              </a:rPr>
              <a:t> </a:t>
            </a:r>
            <a:endParaRPr lang="ru-RU" dirty="0" smtClean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chemeClr val="tx2"/>
                </a:solidFill>
                <a:cs typeface="Times New Roman" pitchFamily="18" charset="0"/>
              </a:rPr>
              <a:t>«Грустно, горько такое освобождение; но что же делать, когда другого выхода нет. Хорошо что нашлась в этой бедной женщине решимость хоть на этот страшный выход. В том и сила ее характера, оттого-то «Гроза» и производит на нас впечатление освежающее… Без сомнения, лучше было бы, если бы возможно было Катерине избавиться другим образом от своих мучителей, или же окружающие ее мучители могли бы измениться…»</a:t>
            </a:r>
          </a:p>
          <a:p>
            <a:pPr>
              <a:spcBef>
                <a:spcPct val="50000"/>
              </a:spcBef>
            </a:pPr>
            <a:endParaRPr lang="ru-RU" sz="1200" b="1" i="1" dirty="0" smtClean="0">
              <a:solidFill>
                <a:schemeClr val="tx2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9795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ЦЕЛЬ УРОКА</a:t>
            </a:r>
            <a:endParaRPr lang="en-US" sz="1200" b="1" i="1" dirty="0" smtClean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chemeClr val="folHlink"/>
                </a:solidFill>
              </a:rPr>
              <a:t>Проанализировать образ героини; понять, почему Катерина решилась на самоубийство, что это – </a:t>
            </a:r>
            <a:r>
              <a:rPr lang="ru-RU" sz="1200" b="1" i="1" dirty="0" smtClean="0">
                <a:solidFill>
                  <a:srgbClr val="669900"/>
                </a:solidFill>
              </a:rPr>
              <a:t>проявление силы или слабости духа?</a:t>
            </a:r>
            <a:r>
              <a:rPr lang="ru-RU" sz="1200" b="1" i="1" dirty="0" smtClean="0">
                <a:solidFill>
                  <a:schemeClr val="folHlink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chemeClr val="folHlink"/>
                </a:solidFill>
              </a:rPr>
              <a:t>Развивать умение работать с критической литературой. </a:t>
            </a: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rgbClr val="669900"/>
                </a:solidFill>
              </a:rPr>
              <a:t>Прав ли Н. Добролюбов, назвав Катерину «лучом света в темном царстве».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12668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sz="1200" b="1" i="1" dirty="0" smtClean="0">
                <a:cs typeface="Times New Roman" pitchFamily="18" charset="0"/>
              </a:rPr>
              <a:t>«Мы уже сказали, что конец кажется нам отрадным; легко понять, почему; в нем дан страшный вызов </a:t>
            </a:r>
            <a:r>
              <a:rPr lang="ru-RU" sz="1200" b="1" i="1" dirty="0" err="1" smtClean="0">
                <a:cs typeface="Times New Roman" pitchFamily="18" charset="0"/>
              </a:rPr>
              <a:t>самодурной</a:t>
            </a:r>
            <a:r>
              <a:rPr lang="ru-RU" sz="1200" b="1" i="1" dirty="0" smtClean="0">
                <a:cs typeface="Times New Roman" pitchFamily="18" charset="0"/>
              </a:rPr>
              <a:t> силе, он говорит ей, что уже  нельзя идти дальше, нельзя долее жить с насильственными </a:t>
            </a:r>
            <a:r>
              <a:rPr lang="ru-RU" sz="1200" b="1" i="1" dirty="0" err="1" smtClean="0">
                <a:cs typeface="Times New Roman" pitchFamily="18" charset="0"/>
              </a:rPr>
              <a:t>мервеющими</a:t>
            </a:r>
            <a:r>
              <a:rPr lang="ru-RU" sz="1200" b="1" i="1" dirty="0" smtClean="0">
                <a:cs typeface="Times New Roman" pitchFamily="18" charset="0"/>
              </a:rPr>
              <a:t> началами. В Катерине видим мы протест против </a:t>
            </a:r>
            <a:r>
              <a:rPr lang="ru-RU" sz="1200" b="1" i="1" dirty="0" err="1" smtClean="0">
                <a:cs typeface="Times New Roman" pitchFamily="18" charset="0"/>
              </a:rPr>
              <a:t>кабановских</a:t>
            </a:r>
            <a:r>
              <a:rPr lang="ru-RU" sz="1200" b="1" i="1" dirty="0" smtClean="0">
                <a:cs typeface="Times New Roman" pitchFamily="18" charset="0"/>
              </a:rPr>
              <a:t> понятий о нравственности, протест, доведенный до конца, провозглашенный и под домашней пыткой, и над бездной, в которую бросилась бедная женщина. Она не хочет мириться, не хочет пользоваться жалким прозябанием, которое дают ей в обмен за ее живую душу…»</a:t>
            </a:r>
          </a:p>
          <a:p>
            <a:pPr>
              <a:spcBef>
                <a:spcPct val="50000"/>
              </a:spcBef>
            </a:pPr>
            <a:endParaRPr lang="ru-RU" b="1" u="sng" dirty="0" smtClean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72966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 Катерины в интерпретации актрис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err="1" smtClean="0">
                <a:solidFill>
                  <a:schemeClr val="folHlink"/>
                </a:solidFill>
              </a:rPr>
              <a:t>Стрепетова</a:t>
            </a:r>
            <a:r>
              <a:rPr lang="ru-RU" sz="1200" b="1" dirty="0" smtClean="0">
                <a:solidFill>
                  <a:schemeClr val="folHlink"/>
                </a:solidFill>
              </a:rPr>
              <a:t> в роли Катерины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669900"/>
                </a:solidFill>
                <a:cs typeface="Times New Roman" pitchFamily="18" charset="0"/>
              </a:rPr>
              <a:t>Она создала нам мученицу, русскую женщину. И мы увидели это мученичество во всем его ужасе, во всей его нетленной красоте» (В.М. Дорошевич. Старая театральная Москва. – М. : Петроград, 1923г).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86249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folHlink"/>
                </a:solidFill>
              </a:rPr>
              <a:t>Заслуженная артистка ЕРМОЛОВА МАРИЯ НИКОЛАЕВНА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669900"/>
                </a:solidFill>
              </a:rPr>
              <a:t>«</a:t>
            </a:r>
            <a:r>
              <a:rPr lang="ru-RU" sz="1200" b="1" i="1" dirty="0" smtClean="0">
                <a:solidFill>
                  <a:srgbClr val="669900"/>
                </a:solidFill>
                <a:cs typeface="Times New Roman" pitchFamily="18" charset="0"/>
              </a:rPr>
              <a:t>Ее Катерина, действительно, была не мимолетная искра, </a:t>
            </a:r>
            <a:r>
              <a:rPr lang="ru-RU" sz="1200" b="1" i="1" dirty="0" err="1" smtClean="0">
                <a:solidFill>
                  <a:srgbClr val="669900"/>
                </a:solidFill>
                <a:cs typeface="Times New Roman" pitchFamily="18" charset="0"/>
              </a:rPr>
              <a:t>а»луч</a:t>
            </a:r>
            <a:r>
              <a:rPr lang="ru-RU" sz="1200" b="1" i="1" dirty="0" smtClean="0">
                <a:solidFill>
                  <a:srgbClr val="669900"/>
                </a:solidFill>
                <a:cs typeface="Times New Roman" pitchFamily="18" charset="0"/>
              </a:rPr>
              <a:t> света в темном царстве», луч смелый, сильный, яркий, предвещающий восход солнца, разгоняющего мрак. Такую Катерину нельзя ни оплакивать, ни </a:t>
            </a:r>
            <a:r>
              <a:rPr lang="ru-RU" sz="1200" b="1" i="1" dirty="0" err="1" smtClean="0">
                <a:solidFill>
                  <a:srgbClr val="669900"/>
                </a:solidFill>
                <a:cs typeface="Times New Roman" pitchFamily="18" charset="0"/>
              </a:rPr>
              <a:t>ни</a:t>
            </a:r>
            <a:r>
              <a:rPr lang="ru-RU" sz="1200" b="1" i="1" dirty="0" smtClean="0">
                <a:solidFill>
                  <a:srgbClr val="669900"/>
                </a:solidFill>
                <a:cs typeface="Times New Roman" pitchFamily="18" charset="0"/>
              </a:rPr>
              <a:t> жалеть, как Катерину </a:t>
            </a:r>
            <a:r>
              <a:rPr lang="ru-RU" sz="1200" b="1" i="1" dirty="0" err="1" smtClean="0">
                <a:solidFill>
                  <a:srgbClr val="669900"/>
                </a:solidFill>
                <a:cs typeface="Times New Roman" pitchFamily="18" charset="0"/>
              </a:rPr>
              <a:t>Стрепетовой</a:t>
            </a:r>
            <a:r>
              <a:rPr lang="ru-RU" sz="1200" b="1" i="1" dirty="0" smtClean="0">
                <a:solidFill>
                  <a:srgbClr val="669900"/>
                </a:solidFill>
                <a:cs typeface="Times New Roman" pitchFamily="18" charset="0"/>
              </a:rPr>
              <a:t>, перед ней можно преклоняться, как перед трагической героиней, у нее можно учиться мужеству героической воли.</a:t>
            </a:r>
            <a:r>
              <a:rPr lang="ru-RU" sz="1200" b="1" i="1" dirty="0" smtClean="0">
                <a:solidFill>
                  <a:srgbClr val="669900"/>
                </a:solidFill>
              </a:rPr>
              <a:t>» (С.Н. </a:t>
            </a:r>
            <a:r>
              <a:rPr lang="ru-RU" sz="1200" b="1" i="1" dirty="0" err="1" smtClean="0">
                <a:solidFill>
                  <a:srgbClr val="669900"/>
                </a:solidFill>
              </a:rPr>
              <a:t>Дурылин</a:t>
            </a:r>
            <a:r>
              <a:rPr lang="ru-RU" sz="1200" b="1" i="1" dirty="0" smtClean="0">
                <a:solidFill>
                  <a:srgbClr val="669900"/>
                </a:solidFill>
              </a:rPr>
              <a:t>)</a:t>
            </a:r>
            <a:r>
              <a:rPr lang="ru-RU" sz="1200" b="1" i="1" dirty="0" smtClean="0">
                <a:solidFill>
                  <a:srgbClr val="669900"/>
                </a:solidFill>
                <a:cs typeface="Times New Roman" pitchFamily="18" charset="0"/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3406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b="1" i="1" dirty="0" smtClean="0"/>
              <a:t>«</a:t>
            </a:r>
            <a:r>
              <a:rPr lang="ru-RU" b="1" i="1" dirty="0" smtClean="0">
                <a:cs typeface="Times New Roman" pitchFamily="18" charset="0"/>
              </a:rPr>
              <a:t>Ермолова доказала, что эта «бытовая драма» - могучая русская народная трагедия, а роль русской женщины из глухого городка – образ героический, раскрывающий и печальную судьбу русской женщины в прошлом, и ее способность к победе над этой злой долей».</a:t>
            </a:r>
            <a:r>
              <a:rPr lang="ru-RU" b="1" i="1" dirty="0" smtClean="0"/>
              <a:t>(С.Н. </a:t>
            </a:r>
            <a:r>
              <a:rPr lang="ru-RU" b="1" i="1" dirty="0" err="1" smtClean="0"/>
              <a:t>Дурылин</a:t>
            </a:r>
            <a:r>
              <a:rPr lang="ru-RU" b="1" i="1" dirty="0" smtClean="0"/>
              <a:t>)</a:t>
            </a:r>
          </a:p>
          <a:p>
            <a:pPr>
              <a:spcBef>
                <a:spcPct val="50000"/>
              </a:spcBef>
            </a:pPr>
            <a:endParaRPr lang="ru-RU" b="1" i="1" dirty="0" smtClean="0"/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folHlink"/>
                </a:solidFill>
                <a:cs typeface="Times New Roman" pitchFamily="18" charset="0"/>
              </a:rPr>
              <a:t>И </a:t>
            </a:r>
            <a:r>
              <a:rPr lang="ru-RU" b="1" dirty="0" err="1" smtClean="0">
                <a:solidFill>
                  <a:schemeClr val="folHlink"/>
                </a:solidFill>
                <a:cs typeface="Times New Roman" pitchFamily="18" charset="0"/>
              </a:rPr>
              <a:t>Стрепетова</a:t>
            </a:r>
            <a:r>
              <a:rPr lang="ru-RU" b="1" dirty="0" smtClean="0">
                <a:solidFill>
                  <a:schemeClr val="folHlink"/>
                </a:solidFill>
                <a:cs typeface="Times New Roman" pitchFamily="18" charset="0"/>
              </a:rPr>
              <a:t>, и Ермолова в своих интерпретациях образа акцентировали внимание зрителя на разных сторонах личности Катерины. </a:t>
            </a:r>
            <a:r>
              <a:rPr lang="ru-RU" b="1" dirty="0" err="1" smtClean="0">
                <a:solidFill>
                  <a:schemeClr val="folHlink"/>
                </a:solidFill>
                <a:cs typeface="Times New Roman" pitchFamily="18" charset="0"/>
              </a:rPr>
              <a:t>Стрепетова</a:t>
            </a:r>
            <a:r>
              <a:rPr lang="ru-RU" b="1" dirty="0" smtClean="0">
                <a:solidFill>
                  <a:schemeClr val="folHlink"/>
                </a:solidFill>
                <a:cs typeface="Times New Roman" pitchFamily="18" charset="0"/>
              </a:rPr>
              <a:t> имела право рассматривать Катерину как жертву темного царства. Сам Островский высоко ценил игру </a:t>
            </a:r>
            <a:r>
              <a:rPr lang="ru-RU" b="1" dirty="0" err="1" smtClean="0">
                <a:solidFill>
                  <a:schemeClr val="folHlink"/>
                </a:solidFill>
                <a:cs typeface="Times New Roman" pitchFamily="18" charset="0"/>
              </a:rPr>
              <a:t>Стрепетовой</a:t>
            </a:r>
            <a:r>
              <a:rPr lang="ru-RU" b="1" dirty="0" smtClean="0">
                <a:solidFill>
                  <a:schemeClr val="folHlink"/>
                </a:solidFill>
                <a:cs typeface="Times New Roman" pitchFamily="18" charset="0"/>
              </a:rPr>
              <a:t>, т.к. актриса  будила в душах зрителей протест против тех жизненных условий, которые привели Катерину к гибели. Катерина Ермоловой сама была олицетворением протеста против темного царства. Игра Ермоловой рождала ощущение новой жизни, звала к активной борьбе за счастье и справедливость.</a:t>
            </a:r>
          </a:p>
          <a:p>
            <a:pPr>
              <a:spcBef>
                <a:spcPct val="50000"/>
              </a:spcBef>
            </a:pPr>
            <a:r>
              <a:rPr lang="ru-RU" dirty="0" smtClean="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61211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«</a:t>
            </a:r>
            <a:r>
              <a:rPr lang="ru-RU" b="1" i="1" dirty="0" smtClean="0">
                <a:solidFill>
                  <a:schemeClr val="folHlink"/>
                </a:solidFill>
              </a:rPr>
              <a:t>Островский обладает глубоким пониманием русской жизни и великим умением изображать резко и живо самые существенные  ее стороны» пьесы Островского – «это не комедии интриг и не комедии характеров собственно, а нечто новое, чему мы дали бы название «пьес жизни».</a:t>
            </a:r>
            <a:r>
              <a:rPr lang="ru-RU" sz="1400" b="1" i="1" dirty="0" smtClean="0">
                <a:solidFill>
                  <a:schemeClr val="folHlink"/>
                </a:solidFill>
              </a:rPr>
              <a:t> </a:t>
            </a:r>
            <a:r>
              <a:rPr lang="ru-RU" b="1" i="1" dirty="0" smtClean="0">
                <a:solidFill>
                  <a:schemeClr val="folHlink"/>
                </a:solidFill>
              </a:rPr>
              <a:t>(</a:t>
            </a:r>
            <a:r>
              <a:rPr lang="ru-RU" b="1" i="1" dirty="0" err="1" smtClean="0">
                <a:solidFill>
                  <a:schemeClr val="folHlink"/>
                </a:solidFill>
              </a:rPr>
              <a:t>Н,Добролюбов</a:t>
            </a:r>
            <a:r>
              <a:rPr lang="ru-RU" sz="1400" b="1" i="1" dirty="0" smtClean="0">
                <a:solidFill>
                  <a:schemeClr val="folHlink"/>
                </a:solidFill>
              </a:rPr>
              <a:t>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7762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chemeClr val="folHlink"/>
                </a:solidFill>
              </a:rPr>
              <a:t>	АЛЕКСАНДР НИКОЛАЕВИЧ 				ОСТРОВСКИЙ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2825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folHlink"/>
                </a:solidFill>
              </a:rPr>
              <a:t>ЭПИГРАФ</a:t>
            </a:r>
          </a:p>
          <a:p>
            <a:pPr>
              <a:spcBef>
                <a:spcPct val="50000"/>
              </a:spcBef>
            </a:pPr>
            <a:r>
              <a:rPr lang="ru-RU" i="1" dirty="0" smtClean="0">
                <a:cs typeface="Times New Roman" pitchFamily="18" charset="0"/>
              </a:rPr>
              <a:t> </a:t>
            </a:r>
            <a:r>
              <a:rPr lang="ru-RU" sz="1600" b="1" i="1" dirty="0" smtClean="0">
                <a:solidFill>
                  <a:srgbClr val="669900"/>
                </a:solidFill>
                <a:cs typeface="Times New Roman" pitchFamily="18" charset="0"/>
              </a:rPr>
              <a:t>«</a:t>
            </a:r>
            <a:r>
              <a:rPr lang="ru-RU" sz="1200" b="1" i="1" dirty="0" smtClean="0">
                <a:solidFill>
                  <a:srgbClr val="669900"/>
                </a:solidFill>
                <a:cs typeface="Times New Roman" pitchFamily="18" charset="0"/>
              </a:rPr>
              <a:t>Гроза есть, без сомнения, самое решительное произведение Островского; взаимные отношения самодурства и безгласности доведены в ней до самых трагических последствий…»</a:t>
            </a:r>
            <a:endParaRPr lang="ru-RU" sz="1200" b="1" i="1" dirty="0" smtClean="0">
              <a:solidFill>
                <a:srgbClr val="6699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rgbClr val="669900"/>
                </a:solidFill>
              </a:rPr>
              <a:t>		( Н. Добролюбов)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90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folHlink"/>
                </a:solidFill>
              </a:rPr>
              <a:t>	И. Глазунов. Иллюстрация к пьесе А.Н. Островского «Гроза»</a:t>
            </a:r>
            <a:endParaRPr lang="en-US" b="1" dirty="0" smtClean="0">
              <a:solidFill>
                <a:schemeClr val="folHlink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rgbClr val="669900"/>
                </a:solidFill>
              </a:rPr>
              <a:t>«В «Грозе» есть что-то освежающее и ободряющее. Это «что-то» есть, по нашему мнению, фон пьесы, обнаруживающий шаткость и близкий конец  самодурства» (Н. Добролюбов) </a:t>
            </a:r>
          </a:p>
          <a:p>
            <a:pPr>
              <a:spcBef>
                <a:spcPct val="50000"/>
              </a:spcBef>
            </a:pPr>
            <a:endParaRPr lang="ru-RU" b="1" dirty="0">
              <a:solidFill>
                <a:schemeClr val="folHlink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2855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chemeClr val="folHlink"/>
                </a:solidFill>
              </a:rPr>
              <a:t>«</a:t>
            </a:r>
            <a:r>
              <a:rPr lang="ru-RU" b="1" dirty="0" smtClean="0">
                <a:solidFill>
                  <a:schemeClr val="folHlink"/>
                </a:solidFill>
              </a:rPr>
              <a:t>Луч света в темном царстве», - так назвал Катерину русский критик Н. Добролюбов.</a:t>
            </a:r>
          </a:p>
          <a:p>
            <a:pPr>
              <a:spcBef>
                <a:spcPct val="50000"/>
              </a:spcBef>
            </a:pPr>
            <a:r>
              <a:rPr lang="ru-RU" sz="1200" b="1" i="1" dirty="0" smtClean="0">
                <a:solidFill>
                  <a:srgbClr val="669900"/>
                </a:solidFill>
                <a:cs typeface="Times New Roman" pitchFamily="18" charset="0"/>
              </a:rPr>
              <a:t>«…самый характер Катерины… тоже веет на нас новой жизнью, открывающийся в самой ее гибели».</a:t>
            </a:r>
            <a:r>
              <a:rPr lang="ru-RU" sz="1200" b="1" i="1" dirty="0" smtClean="0">
                <a:solidFill>
                  <a:srgbClr val="669900"/>
                </a:solidFill>
              </a:rPr>
              <a:t> (Н. Добролюбов)</a:t>
            </a:r>
          </a:p>
          <a:p>
            <a:pPr>
              <a:spcBef>
                <a:spcPct val="50000"/>
              </a:spcBef>
            </a:pPr>
            <a:endParaRPr lang="ru-RU" sz="1200" b="1" i="1" dirty="0" smtClean="0">
              <a:solidFill>
                <a:srgbClr val="6699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 i="1" dirty="0" smtClean="0">
                <a:solidFill>
                  <a:schemeClr val="folHlink"/>
                </a:solidFill>
                <a:cs typeface="Times New Roman" pitchFamily="18" charset="0"/>
              </a:rPr>
              <a:t>«</a:t>
            </a:r>
            <a:r>
              <a:rPr lang="ru-RU" sz="1200" b="1" i="1" dirty="0" smtClean="0">
                <a:solidFill>
                  <a:schemeClr val="folHlink"/>
                </a:solidFill>
                <a:cs typeface="Times New Roman" pitchFamily="18" charset="0"/>
              </a:rPr>
              <a:t>Прежде всего нас поражает  необыкновенная своеобразность этого характера. Ничего нет в нем внешнего, чужого, а все выходит как-то изнутри его; всякое впечатление перерабатывается в нем и срастается с ним органически».</a:t>
            </a:r>
            <a:r>
              <a:rPr lang="ru-RU" sz="1200" b="1" i="1" dirty="0" smtClean="0">
                <a:solidFill>
                  <a:schemeClr val="folHlink"/>
                </a:solidFill>
              </a:rPr>
              <a:t> (Н. Добролюбов)</a:t>
            </a:r>
          </a:p>
          <a:p>
            <a:pPr>
              <a:spcBef>
                <a:spcPct val="50000"/>
              </a:spcBef>
            </a:pPr>
            <a:r>
              <a:rPr lang="ru-RU" sz="1800" b="1" i="1" dirty="0" smtClean="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sz="1800" b="1" i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3695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folHlink"/>
                </a:solidFill>
              </a:rPr>
              <a:t>ПЛАН ХАРАКТЕРИСТИКИ КАТЕРИНЫ</a:t>
            </a:r>
            <a:r>
              <a:rPr lang="ru-RU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cs typeface="Times New Roman" pitchFamily="18" charset="0"/>
              </a:rPr>
              <a:t>I</a:t>
            </a:r>
            <a:r>
              <a:rPr lang="en-US" sz="1200" b="1" dirty="0" smtClean="0">
                <a:solidFill>
                  <a:schemeClr val="folHlink"/>
                </a:solidFill>
                <a:cs typeface="Times New Roman" pitchFamily="18" charset="0"/>
              </a:rPr>
              <a:t>.</a:t>
            </a:r>
            <a:r>
              <a:rPr lang="ru-RU" sz="1200" b="1" dirty="0" smtClean="0">
                <a:solidFill>
                  <a:schemeClr val="folHlink"/>
                </a:solidFill>
              </a:rPr>
              <a:t>	</a:t>
            </a:r>
            <a:r>
              <a:rPr lang="en-US" sz="1200" b="1" dirty="0" smtClean="0">
                <a:solidFill>
                  <a:schemeClr val="folHlink"/>
                </a:solidFill>
                <a:cs typeface="Times New Roman" pitchFamily="18" charset="0"/>
              </a:rPr>
              <a:t> </a:t>
            </a:r>
            <a:r>
              <a:rPr lang="ru-RU" sz="1200" b="1" u="sng" dirty="0" smtClean="0">
                <a:solidFill>
                  <a:schemeClr val="accent1"/>
                </a:solidFill>
                <a:cs typeface="Times New Roman" pitchFamily="18" charset="0"/>
              </a:rPr>
              <a:t>Вступление.</a:t>
            </a:r>
            <a:r>
              <a:rPr lang="ru-RU" sz="1200" b="1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Пьесы А.Н. Островского – «пьесы жизни». (История создания драмы «Гроза») </a:t>
            </a:r>
          </a:p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chemeClr val="folHlink"/>
                </a:solidFill>
                <a:cs typeface="Times New Roman" pitchFamily="18" charset="0"/>
              </a:rPr>
              <a:t>II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. </a:t>
            </a:r>
            <a:r>
              <a:rPr lang="ru-RU" sz="1200" b="1" u="sng" dirty="0" smtClean="0">
                <a:solidFill>
                  <a:schemeClr val="accent1"/>
                </a:solidFill>
                <a:cs typeface="Times New Roman" pitchFamily="18" charset="0"/>
              </a:rPr>
              <a:t>Основная часть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. Душевная трагедия Катерины.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1.      Жизнь Катерины в родительском доме.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а) сердечное отношение родных.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б) времяпрепровождение (посещение церкви, слушание рассказов странниц, богомолок…)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в) относительная свобода.</a:t>
            </a:r>
          </a:p>
          <a:p>
            <a:pPr>
              <a:spcBef>
                <a:spcPct val="50000"/>
              </a:spcBef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1498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/>
              <a:t>2.</a:t>
            </a:r>
            <a:r>
              <a:rPr lang="ru-RU" dirty="0" smtClean="0">
                <a:cs typeface="Times New Roman" pitchFamily="18" charset="0"/>
              </a:rPr>
              <a:t>     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Черты характера, </a:t>
            </a:r>
            <a:r>
              <a:rPr lang="ru-RU" sz="1200" b="1" dirty="0" err="1" smtClean="0">
                <a:solidFill>
                  <a:schemeClr val="folHlink"/>
                </a:solidFill>
                <a:cs typeface="Times New Roman" pitchFamily="18" charset="0"/>
              </a:rPr>
              <a:t>развившиеся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 под влиянием </a:t>
            </a:r>
            <a:r>
              <a:rPr lang="ru-RU" sz="1200" b="1" dirty="0" smtClean="0">
                <a:solidFill>
                  <a:schemeClr val="folHlink"/>
                </a:solidFill>
              </a:rPr>
              <a:t>	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жизни у родителей:</a:t>
            </a:r>
          </a:p>
          <a:p>
            <a:pPr>
              <a:spcBef>
                <a:spcPct val="50000"/>
              </a:spcBef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а) болезненная впечатлительность, экзальтированность;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б) романтическое отношение к жизни.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</a:rPr>
              <a:t>3.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      Жизнь Катерины в доме Кабановой.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а) жестокое отношение Кабанихи;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б) постоянный духовный бунт;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в) непонимание ее натуры и стремлений Тихоном.</a:t>
            </a:r>
          </a:p>
          <a:p>
            <a:pPr>
              <a:spcBef>
                <a:spcPct val="50000"/>
              </a:spcBef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1900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>
                <a:cs typeface="Times New Roman" pitchFamily="18" charset="0"/>
              </a:rPr>
              <a:t> </a:t>
            </a:r>
            <a:r>
              <a:rPr lang="ru-RU" b="1" dirty="0" smtClean="0"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folHlink"/>
                </a:solidFill>
              </a:rPr>
              <a:t>4</a:t>
            </a:r>
            <a:r>
              <a:rPr lang="ru-RU" dirty="0" smtClean="0">
                <a:solidFill>
                  <a:schemeClr val="folHlink"/>
                </a:solidFill>
              </a:rPr>
              <a:t>.</a:t>
            </a:r>
            <a:r>
              <a:rPr lang="ru-RU" dirty="0" smtClean="0"/>
              <a:t> </a:t>
            </a:r>
            <a:r>
              <a:rPr lang="ru-RU" dirty="0" smtClean="0">
                <a:cs typeface="Times New Roman" pitchFamily="18" charset="0"/>
              </a:rPr>
              <a:t>  </a:t>
            </a: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Влияние жизни у Кабановых на Катерину.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а) осознание своей обреченности;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б) замкнутость, разочарованность в семейной жизни;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в) страстное стремление к свободе, любви, счастью.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>
                <a:solidFill>
                  <a:schemeClr val="folHlink"/>
                </a:solidFill>
                <a:cs typeface="Times New Roman" pitchFamily="18" charset="0"/>
              </a:rPr>
              <a:t>    </a:t>
            </a:r>
          </a:p>
          <a:p>
            <a:pPr>
              <a:spcBef>
                <a:spcPct val="50000"/>
              </a:spcBef>
            </a:pPr>
            <a:r>
              <a:rPr lang="ru-RU" dirty="0" smtClean="0">
                <a:cs typeface="Times New Roman" pitchFamily="18" charset="0"/>
              </a:rPr>
              <a:t>    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E08B-BDF3-414C-BBA2-6C74E3BC9A5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0488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4A4976B-E88C-436F-80C0-F53D667AFFB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BBFF3-A676-4ADB-B35D-297ECBAB117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BC76BCF-D5AD-4673-8802-33C246166A9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399DE-0390-4732-A427-9F1CE1AA5C3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11B116-21D1-4B50-9C94-1066452FADE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02CD8-5864-47EF-A7B8-E1398C89011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18EC-D71C-4EC7-A823-5423E7E1E5B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A3BD2-6E3D-4331-A878-A20111F502E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E8182-935C-487F-919A-94330CC58D6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0AFB0-7478-4DEA-96D9-FC44AEB9379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552555-464E-47C9-B1BC-EFBBEE7B8C8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2A7F322-897B-4385-9FCD-A8D6A525045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grpSp>
        <p:nvGrpSpPr>
          <p:cNvPr id="1034" name="Group 2"/>
          <p:cNvGrpSpPr>
            <a:grpSpLocks/>
          </p:cNvGrpSpPr>
          <p:nvPr userDrawn="1"/>
        </p:nvGrpSpPr>
        <p:grpSpPr bwMode="auto">
          <a:xfrm>
            <a:off x="0" y="144463"/>
            <a:ext cx="8915400" cy="6713537"/>
            <a:chOff x="0" y="43"/>
            <a:chExt cx="5616" cy="4229"/>
          </a:xfrm>
        </p:grpSpPr>
        <p:grpSp>
          <p:nvGrpSpPr>
            <p:cNvPr id="1035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7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2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1" r:id="rId2"/>
    <p:sldLayoutId id="2147483709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10" r:id="rId9"/>
    <p:sldLayoutId id="2147483707" r:id="rId10"/>
    <p:sldLayoutId id="21474837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www.ostrovskiy.org.ru/galery/3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ТЕМА УРОКА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09600" y="2209800"/>
            <a:ext cx="822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chemeClr val="folHlink"/>
                </a:solidFill>
              </a:rPr>
              <a:t>«ЛУЧ СВЕТА В ТЕМНОМ ЦАРСТВЕ» (</a:t>
            </a:r>
            <a:r>
              <a:rPr lang="ru-RU" sz="3200" b="1" dirty="0">
                <a:solidFill>
                  <a:schemeClr val="folHlink"/>
                </a:solidFill>
              </a:rPr>
              <a:t>Н. ДОБРОЛЮБОВ</a:t>
            </a:r>
            <a:r>
              <a:rPr lang="ru-RU" sz="4000" b="1" dirty="0">
                <a:solidFill>
                  <a:schemeClr val="folHlink"/>
                </a:solidFill>
              </a:rPr>
              <a:t>)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90600" y="4038600"/>
            <a:ext cx="77724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669900"/>
                </a:solidFill>
              </a:rPr>
              <a:t>ОБРАЗ КАТЕРИНЫ. ЕЕ ДУШЕВНАЯ ТРАГЕДИЯ. </a:t>
            </a:r>
          </a:p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669900"/>
                </a:solidFill>
              </a:rPr>
              <a:t> (</a:t>
            </a:r>
            <a:r>
              <a:rPr lang="ru-RU" sz="2800" b="1" i="1" dirty="0">
                <a:solidFill>
                  <a:srgbClr val="669900"/>
                </a:solidFill>
              </a:rPr>
              <a:t>ПО  ДРАМЕ А.Н. ОСТРОВСКОГО «ГРОЗА»)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utoUpdateAnimBg="0"/>
      <p:bldP spid="2052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066800" y="762000"/>
            <a:ext cx="7543800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</a:rPr>
              <a:t>5. 	 О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сновные черты характера: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а) честность, непосредственность;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б) моральная чистота;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в) решительность, мужество;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г) страстность натуры, глубина чувств;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д) стремление к свободе;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е) поэтичность натуры;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ж) незаурядный ум;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з) доброта, бескорыстие.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600200" y="1295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914400" y="1066800"/>
            <a:ext cx="6934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6.  Речь Катерины – отражение богатства ее внутреннего мира. </a:t>
            </a:r>
            <a:endParaRPr lang="ru-RU" sz="2800" b="1" dirty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</a:rPr>
              <a:t>7. 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 Гибель Катерины – это слабость или ее сила?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66800" y="3048000"/>
            <a:ext cx="7620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folHlink"/>
                </a:solidFill>
                <a:cs typeface="Times New Roman" pitchFamily="18" charset="0"/>
              </a:rPr>
              <a:t>III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. </a:t>
            </a:r>
            <a:r>
              <a:rPr lang="ru-RU" sz="2800" b="1" u="sng" dirty="0">
                <a:solidFill>
                  <a:schemeClr val="accent1"/>
                </a:solidFill>
                <a:cs typeface="Times New Roman" pitchFamily="18" charset="0"/>
              </a:rPr>
              <a:t>Заключение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. Образ Катерины в оценке критиков. Мое мнение о Катерине.</a:t>
            </a:r>
          </a:p>
          <a:p>
            <a:pPr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219200" y="685800"/>
            <a:ext cx="754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669900"/>
                </a:solidFill>
              </a:rPr>
              <a:t>ДОБРОЛЮБОВ ОБ ОБРАЗЕ КАТЕРИНЫ: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990600" y="2133600"/>
            <a:ext cx="7391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folHlink"/>
                </a:solidFill>
                <a:cs typeface="Times New Roman" pitchFamily="18" charset="0"/>
              </a:rPr>
              <a:t>«В сумрачной обстановке новой семьи… под тяжелой рукой бездушной Кабанихи нет простора ее светлым видениям, как нет свободы ее чувствам… Она ищет света, воздуха, хочет помечтать  и порезвиться, полить свои цветы, посмотреть на солнце, на Волгу, а ее держат в неволе, в ней постоянно подозревают нечистые, развратные замыслы…»</a:t>
            </a:r>
          </a:p>
          <a:p>
            <a:pPr>
              <a:spcBef>
                <a:spcPct val="50000"/>
              </a:spcBef>
            </a:pPr>
            <a:endParaRPr lang="ru-RU" sz="2000" b="1" i="1" dirty="0">
              <a:solidFill>
                <a:schemeClr val="folHlink"/>
              </a:solidFill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43000" y="4191000"/>
            <a:ext cx="7391400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tx2"/>
                </a:solidFill>
                <a:cs typeface="Times New Roman" pitchFamily="18" charset="0"/>
              </a:rPr>
              <a:t>«К Борису влечет ее не одно то, что он ей нравится, что он </a:t>
            </a:r>
            <a:r>
              <a:rPr lang="ru-RU" sz="2000" b="1" i="1" dirty="0">
                <a:solidFill>
                  <a:schemeClr val="tx2"/>
                </a:solidFill>
              </a:rPr>
              <a:t>   </a:t>
            </a:r>
            <a:r>
              <a:rPr lang="ru-RU" sz="2000" b="1" i="1" dirty="0">
                <a:solidFill>
                  <a:schemeClr val="tx2"/>
                </a:solidFill>
                <a:cs typeface="Times New Roman" pitchFamily="18" charset="0"/>
              </a:rPr>
              <a:t>с виду и по речам не похож на остальных, окружающих ее; </a:t>
            </a:r>
            <a:r>
              <a:rPr lang="ru-RU" sz="2000" b="1" i="1" dirty="0">
                <a:solidFill>
                  <a:schemeClr val="tx2"/>
                </a:solidFill>
              </a:rPr>
              <a:t>    </a:t>
            </a:r>
            <a:r>
              <a:rPr lang="ru-RU" sz="2000" b="1" i="1" dirty="0">
                <a:solidFill>
                  <a:schemeClr val="tx2"/>
                </a:solidFill>
                <a:cs typeface="Times New Roman" pitchFamily="18" charset="0"/>
              </a:rPr>
              <a:t>к нему влечет ее и потребность любви, не нашедшая в себе отзыва в муже, и оскорбленное чувство жены и женщины, и смертельная тоска ее однообразной жизни, и желание воли, простора, горячей, </a:t>
            </a:r>
            <a:r>
              <a:rPr lang="ru-RU" sz="2000" b="1" i="1" dirty="0" err="1">
                <a:solidFill>
                  <a:schemeClr val="tx2"/>
                </a:solidFill>
                <a:cs typeface="Times New Roman" pitchFamily="18" charset="0"/>
              </a:rPr>
              <a:t>беззапретной</a:t>
            </a:r>
            <a:r>
              <a:rPr lang="ru-RU" sz="2000" b="1" i="1" dirty="0">
                <a:solidFill>
                  <a:schemeClr val="tx2"/>
                </a:solidFill>
                <a:cs typeface="Times New Roman" pitchFamily="18" charset="0"/>
              </a:rPr>
              <a:t> свободы».</a:t>
            </a:r>
          </a:p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tx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  <p:bldP spid="2458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828800" y="685800"/>
            <a:ext cx="6553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Д.И. ПИСАРЕВ О КАТЕРИНЕ (ст. «Мотивы русской драмы» (1864 г.)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838200" y="2362200"/>
            <a:ext cx="80772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folHlink"/>
                </a:solidFill>
              </a:rPr>
              <a:t>Писарев называет Катерину «полоумной мечтательницей» и «визионеркой».                                «Вся жизнь Катерины состоит из постоянных внутренних противоречий; она ежеминутно кидается из одной крайности в другую; она сегодня раскаивается в том, что делала вчера, и между тем не знает, что будет делать завтра; она на каждом шагу путает и свою, собственную жизнь и жизнь других людей; наконец, перепутавши все, что было у нею под руками, она разрубает все затянувшиеся узлы самым глупым средством, самоубийством».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752600" y="685800"/>
            <a:ext cx="6248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</a:rPr>
              <a:t>Нравственные переживания героини Писарев считает следствием того же  неразумения героини: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990600" y="2286000"/>
            <a:ext cx="7848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folHlink"/>
                </a:solidFill>
              </a:rPr>
              <a:t>«Катерина начинает терзаться угрызениями совести и доходит в этом направлении до </a:t>
            </a:r>
            <a:r>
              <a:rPr lang="ru-RU" b="1" i="1" dirty="0" err="1">
                <a:solidFill>
                  <a:schemeClr val="folHlink"/>
                </a:solidFill>
              </a:rPr>
              <a:t>полусумасшествия</a:t>
            </a:r>
            <a:r>
              <a:rPr lang="ru-RU" b="1" i="1" dirty="0">
                <a:solidFill>
                  <a:schemeClr val="folHlink"/>
                </a:solidFill>
              </a:rPr>
              <a:t>; а между тем Борис живет в том же городе, все идет  по-старому, и, прибегая к маленьким хитростям, можно было бы кое-как видеться и наслаждаться жизнью. Но Катерина ходит как потерянная, и Варвара очень основательно боится, что она бухнется мужу в ноги да и расскажет ему все по порядку. Так оно и выходит…. Грянул гром – Катерина потеряла последний остаток своего ума…»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0" y="76200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43000" y="22860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aphicFrame>
        <p:nvGraphicFramePr>
          <p:cNvPr id="14362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25025"/>
              </p:ext>
            </p:extLst>
          </p:nvPr>
        </p:nvGraphicFramePr>
        <p:xfrm>
          <a:off x="685800" y="609600"/>
          <a:ext cx="8229600" cy="607161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ПОЗИТИВНЫЕ     СТОРОНЫ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НЕГАТИВНЫЕ СТОРОНЫ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4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буду жить, дышать, видеть небо, следить за полетом птиц, ощущать на себе солнечный свет…»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«Я буду перед Богом чиста, буду снова молиться, замолю свои грехи…»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«Найдут, силой поволокут домой…»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«Свекровь заест совсем…»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«Никогда не быть мне свободной…»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«Тихон не простит, снова придется видеть его недовольное лицо…»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15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6618"/>
              </p:ext>
            </p:extLst>
          </p:nvPr>
        </p:nvGraphicFramePr>
        <p:xfrm>
          <a:off x="762000" y="533400"/>
          <a:ext cx="8153400" cy="5697538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569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</a:rPr>
                        <a:t>«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 дают мне весь мир воспринимать свободно, вольно – создам в доме свой мир, а не получится в доме, создам свой мир в своей душе. Этого мира у меня не отнять…»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6699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«Запрут – вот и будет тишина, никто мешать не будет…»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«Тихон не простит, снова придется видеть его недовольное лицо…»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«Бориса никогда не увижу, снова эти ночные страхи, эти долгие ночи, эти долгие дни …».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02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359815"/>
              </p:ext>
            </p:extLst>
          </p:nvPr>
        </p:nvGraphicFramePr>
        <p:xfrm>
          <a:off x="762000" y="381000"/>
          <a:ext cx="8077200" cy="6289675"/>
        </p:xfrm>
        <a:graphic>
          <a:graphicData uri="http://schemas.openxmlformats.org/drawingml/2006/table">
            <a:tbl>
              <a:tblPr/>
              <a:tblGrid>
                <a:gridCol w="4572000"/>
                <a:gridCol w="3505200"/>
              </a:tblGrid>
              <a:tr h="6289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«Мою любовь у меня никто не отнимет…»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6699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«Тихон слаб, но я могу сделать его счастливей, если защищу его от матери…»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«Кабанова стара, скоро ей понадобится моя помощь…»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«Сколько радости принесут дети…»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914400" y="762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09600" y="762000"/>
            <a:ext cx="2057400" cy="63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000"/>
              <a:t>1. </a:t>
            </a:r>
            <a:r>
              <a:rPr lang="ru-RU" sz="1000">
                <a:cs typeface="Times New Roman" pitchFamily="18" charset="0"/>
              </a:rPr>
              <a:t>-</a:t>
            </a:r>
            <a:r>
              <a:rPr lang="ru-RU" sz="1400" b="1">
                <a:cs typeface="Times New Roman" pitchFamily="18" charset="0"/>
              </a:rPr>
              <a:t>духовно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богатая,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поэтическая,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возвышенная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натура;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/>
              <a:t>2. </a:t>
            </a:r>
            <a:r>
              <a:rPr lang="ru-RU" sz="1400" b="1">
                <a:cs typeface="Times New Roman" pitchFamily="18" charset="0"/>
              </a:rPr>
              <a:t>- сомневается  в правильности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своих поступков,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пробует остановить себя;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/>
              <a:t>3. </a:t>
            </a:r>
            <a:r>
              <a:rPr lang="ru-RU" sz="1400" b="1">
                <a:cs typeface="Times New Roman" pitchFamily="18" charset="0"/>
              </a:rPr>
              <a:t>-не идет на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нравственные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компромиссы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(на «сделку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с совестью»;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/>
              <a:t>4. </a:t>
            </a:r>
            <a:r>
              <a:rPr lang="ru-RU" sz="1400" b="1">
                <a:cs typeface="Times New Roman" pitchFamily="18" charset="0"/>
              </a:rPr>
              <a:t>испытывает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отвращение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ко лжи, обману</a:t>
            </a:r>
            <a:r>
              <a:rPr lang="ru-RU" sz="1400" b="1"/>
              <a:t>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/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/>
              <a:t>5. </a:t>
            </a:r>
            <a:r>
              <a:rPr lang="ru-RU" sz="1400" b="1">
                <a:cs typeface="Times New Roman" pitchFamily="18" charset="0"/>
              </a:rPr>
              <a:t>-жаждет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свободы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и счастья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000" u="sng"/>
              <a:t> 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858000" y="533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400800" y="838200"/>
            <a:ext cx="2514600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200" b="1"/>
              <a:t>1. </a:t>
            </a:r>
            <a:r>
              <a:rPr lang="ru-RU" sz="1200" b="1">
                <a:cs typeface="Times New Roman" pitchFamily="18" charset="0"/>
              </a:rPr>
              <a:t>-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пугается силы </a:t>
            </a:r>
            <a:endParaRPr lang="ru-RU" sz="1400" b="1" u="sng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и глубины  своего чувства к Борису;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</a:rPr>
              <a:t>2. 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-обладает обостренным чувством справедливости;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</a:rPr>
              <a:t>3. 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-ощущает страх перед «своеволием» чувства любви;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 </a:t>
            </a: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</a:rPr>
              <a:t>4. 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-переживает чувство вины перед Тихоном;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 </a:t>
            </a: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</a:rPr>
              <a:t>5. 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-нравственные понятия религиозно окрашены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362200" y="12954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3124200" y="24384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3200400" y="35052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3048000" y="48006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2514600" y="57912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3" name="Freeform 11"/>
          <p:cNvSpPr>
            <a:spLocks/>
          </p:cNvSpPr>
          <p:nvPr/>
        </p:nvSpPr>
        <p:spPr bwMode="auto">
          <a:xfrm>
            <a:off x="1679575" y="933450"/>
            <a:ext cx="1552575" cy="5265738"/>
          </a:xfrm>
          <a:custGeom>
            <a:avLst/>
            <a:gdLst>
              <a:gd name="T0" fmla="*/ 0 w 978"/>
              <a:gd name="T1" fmla="*/ 0 h 3317"/>
              <a:gd name="T2" fmla="*/ 141 w 978"/>
              <a:gd name="T3" fmla="*/ 47 h 3317"/>
              <a:gd name="T4" fmla="*/ 329 w 978"/>
              <a:gd name="T5" fmla="*/ 141 h 3317"/>
              <a:gd name="T6" fmla="*/ 588 w 978"/>
              <a:gd name="T7" fmla="*/ 388 h 3317"/>
              <a:gd name="T8" fmla="*/ 682 w 978"/>
              <a:gd name="T9" fmla="*/ 493 h 3317"/>
              <a:gd name="T10" fmla="*/ 776 w 978"/>
              <a:gd name="T11" fmla="*/ 658 h 3317"/>
              <a:gd name="T12" fmla="*/ 835 w 978"/>
              <a:gd name="T13" fmla="*/ 799 h 3317"/>
              <a:gd name="T14" fmla="*/ 917 w 978"/>
              <a:gd name="T15" fmla="*/ 1081 h 3317"/>
              <a:gd name="T16" fmla="*/ 952 w 978"/>
              <a:gd name="T17" fmla="*/ 1234 h 3317"/>
              <a:gd name="T18" fmla="*/ 893 w 978"/>
              <a:gd name="T19" fmla="*/ 2010 h 3317"/>
              <a:gd name="T20" fmla="*/ 799 w 978"/>
              <a:gd name="T21" fmla="*/ 2527 h 3317"/>
              <a:gd name="T22" fmla="*/ 752 w 978"/>
              <a:gd name="T23" fmla="*/ 2668 h 3317"/>
              <a:gd name="T24" fmla="*/ 541 w 978"/>
              <a:gd name="T25" fmla="*/ 2962 h 3317"/>
              <a:gd name="T26" fmla="*/ 435 w 978"/>
              <a:gd name="T27" fmla="*/ 3103 h 3317"/>
              <a:gd name="T28" fmla="*/ 364 w 978"/>
              <a:gd name="T29" fmla="*/ 3209 h 3317"/>
              <a:gd name="T30" fmla="*/ 294 w 978"/>
              <a:gd name="T31" fmla="*/ 3256 h 3317"/>
              <a:gd name="T32" fmla="*/ 70 w 978"/>
              <a:gd name="T33" fmla="*/ 3303 h 3317"/>
              <a:gd name="T34" fmla="*/ 12 w 978"/>
              <a:gd name="T35" fmla="*/ 3315 h 331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78"/>
              <a:gd name="T55" fmla="*/ 0 h 3317"/>
              <a:gd name="T56" fmla="*/ 978 w 978"/>
              <a:gd name="T57" fmla="*/ 3317 h 331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78" h="3317">
                <a:moveTo>
                  <a:pt x="0" y="0"/>
                </a:moveTo>
                <a:cubicBezTo>
                  <a:pt x="47" y="15"/>
                  <a:pt x="94" y="31"/>
                  <a:pt x="141" y="47"/>
                </a:cubicBezTo>
                <a:cubicBezTo>
                  <a:pt x="206" y="69"/>
                  <a:pt x="262" y="118"/>
                  <a:pt x="329" y="141"/>
                </a:cubicBezTo>
                <a:cubicBezTo>
                  <a:pt x="423" y="216"/>
                  <a:pt x="509" y="299"/>
                  <a:pt x="588" y="388"/>
                </a:cubicBezTo>
                <a:cubicBezTo>
                  <a:pt x="638" y="445"/>
                  <a:pt x="652" y="441"/>
                  <a:pt x="682" y="493"/>
                </a:cubicBezTo>
                <a:cubicBezTo>
                  <a:pt x="713" y="547"/>
                  <a:pt x="751" y="600"/>
                  <a:pt x="776" y="658"/>
                </a:cubicBezTo>
                <a:cubicBezTo>
                  <a:pt x="798" y="707"/>
                  <a:pt x="804" y="754"/>
                  <a:pt x="835" y="799"/>
                </a:cubicBezTo>
                <a:cubicBezTo>
                  <a:pt x="865" y="892"/>
                  <a:pt x="885" y="988"/>
                  <a:pt x="917" y="1081"/>
                </a:cubicBezTo>
                <a:cubicBezTo>
                  <a:pt x="926" y="1134"/>
                  <a:pt x="935" y="1183"/>
                  <a:pt x="952" y="1234"/>
                </a:cubicBezTo>
                <a:cubicBezTo>
                  <a:pt x="976" y="1494"/>
                  <a:pt x="978" y="1762"/>
                  <a:pt x="893" y="2010"/>
                </a:cubicBezTo>
                <a:cubicBezTo>
                  <a:pt x="878" y="2185"/>
                  <a:pt x="855" y="2360"/>
                  <a:pt x="799" y="2527"/>
                </a:cubicBezTo>
                <a:cubicBezTo>
                  <a:pt x="785" y="2569"/>
                  <a:pt x="777" y="2631"/>
                  <a:pt x="752" y="2668"/>
                </a:cubicBezTo>
                <a:cubicBezTo>
                  <a:pt x="684" y="2770"/>
                  <a:pt x="615" y="2866"/>
                  <a:pt x="541" y="2962"/>
                </a:cubicBezTo>
                <a:cubicBezTo>
                  <a:pt x="505" y="3008"/>
                  <a:pt x="471" y="3057"/>
                  <a:pt x="435" y="3103"/>
                </a:cubicBezTo>
                <a:cubicBezTo>
                  <a:pt x="409" y="3137"/>
                  <a:pt x="399" y="3185"/>
                  <a:pt x="364" y="3209"/>
                </a:cubicBezTo>
                <a:cubicBezTo>
                  <a:pt x="341" y="3225"/>
                  <a:pt x="317" y="3240"/>
                  <a:pt x="294" y="3256"/>
                </a:cubicBezTo>
                <a:cubicBezTo>
                  <a:pt x="235" y="3295"/>
                  <a:pt x="136" y="3292"/>
                  <a:pt x="70" y="3303"/>
                </a:cubicBezTo>
                <a:cubicBezTo>
                  <a:pt x="28" y="3317"/>
                  <a:pt x="47" y="3315"/>
                  <a:pt x="12" y="331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3048000" y="1600200"/>
            <a:ext cx="29718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200" b="1">
                <a:solidFill>
                  <a:schemeClr val="accent2"/>
                </a:solidFill>
                <a:cs typeface="Times New Roman" pitchFamily="18" charset="0"/>
              </a:rPr>
              <a:t>«ДИАЛЕКТИКА ДУШИ» ГЕРОИНИ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200" b="1">
                <a:solidFill>
                  <a:schemeClr val="accent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3581400" y="3581400"/>
            <a:ext cx="23622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200" b="1">
                <a:solidFill>
                  <a:schemeClr val="accent2"/>
                </a:solidFill>
                <a:cs typeface="Times New Roman" pitchFamily="18" charset="0"/>
              </a:rPr>
              <a:t>БОРЬБА СТРАСТИ И ЧИСТОТЫ</a:t>
            </a:r>
            <a:r>
              <a:rPr lang="ru-RU" sz="1200" b="1">
                <a:solidFill>
                  <a:schemeClr val="accent2"/>
                </a:solidFill>
              </a:rPr>
              <a:t> </a:t>
            </a:r>
            <a:r>
              <a:rPr lang="ru-RU" sz="1200" b="1">
                <a:solidFill>
                  <a:schemeClr val="accent2"/>
                </a:solidFill>
                <a:cs typeface="Times New Roman" pitchFamily="18" charset="0"/>
              </a:rPr>
              <a:t>                                            НРАВСТВЕННОГО                                                       ЧУВСТВА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2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66" name="Freeform 18"/>
          <p:cNvSpPr>
            <a:spLocks/>
          </p:cNvSpPr>
          <p:nvPr/>
        </p:nvSpPr>
        <p:spPr bwMode="auto">
          <a:xfrm>
            <a:off x="5822950" y="1044575"/>
            <a:ext cx="708025" cy="4870450"/>
          </a:xfrm>
          <a:custGeom>
            <a:avLst/>
            <a:gdLst>
              <a:gd name="T0" fmla="*/ 388 w 446"/>
              <a:gd name="T1" fmla="*/ 0 h 3068"/>
              <a:gd name="T2" fmla="*/ 188 w 446"/>
              <a:gd name="T3" fmla="*/ 553 h 3068"/>
              <a:gd name="T4" fmla="*/ 152 w 446"/>
              <a:gd name="T5" fmla="*/ 788 h 3068"/>
              <a:gd name="T6" fmla="*/ 70 w 446"/>
              <a:gd name="T7" fmla="*/ 1152 h 3068"/>
              <a:gd name="T8" fmla="*/ 0 w 446"/>
              <a:gd name="T9" fmla="*/ 1787 h 3068"/>
              <a:gd name="T10" fmla="*/ 11 w 446"/>
              <a:gd name="T11" fmla="*/ 2010 h 3068"/>
              <a:gd name="T12" fmla="*/ 47 w 446"/>
              <a:gd name="T13" fmla="*/ 2116 h 3068"/>
              <a:gd name="T14" fmla="*/ 94 w 446"/>
              <a:gd name="T15" fmla="*/ 2293 h 3068"/>
              <a:gd name="T16" fmla="*/ 223 w 446"/>
              <a:gd name="T17" fmla="*/ 2739 h 3068"/>
              <a:gd name="T18" fmla="*/ 258 w 446"/>
              <a:gd name="T19" fmla="*/ 2857 h 3068"/>
              <a:gd name="T20" fmla="*/ 317 w 446"/>
              <a:gd name="T21" fmla="*/ 2927 h 3068"/>
              <a:gd name="T22" fmla="*/ 364 w 446"/>
              <a:gd name="T23" fmla="*/ 2998 h 3068"/>
              <a:gd name="T24" fmla="*/ 446 w 446"/>
              <a:gd name="T25" fmla="*/ 3068 h 306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46"/>
              <a:gd name="T40" fmla="*/ 0 h 3068"/>
              <a:gd name="T41" fmla="*/ 446 w 446"/>
              <a:gd name="T42" fmla="*/ 3068 h 306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46" h="3068">
                <a:moveTo>
                  <a:pt x="388" y="0"/>
                </a:moveTo>
                <a:cubicBezTo>
                  <a:pt x="281" y="161"/>
                  <a:pt x="220" y="362"/>
                  <a:pt x="188" y="553"/>
                </a:cubicBezTo>
                <a:cubicBezTo>
                  <a:pt x="175" y="631"/>
                  <a:pt x="169" y="711"/>
                  <a:pt x="152" y="788"/>
                </a:cubicBezTo>
                <a:cubicBezTo>
                  <a:pt x="126" y="910"/>
                  <a:pt x="95" y="1030"/>
                  <a:pt x="70" y="1152"/>
                </a:cubicBezTo>
                <a:cubicBezTo>
                  <a:pt x="50" y="1365"/>
                  <a:pt x="25" y="1575"/>
                  <a:pt x="0" y="1787"/>
                </a:cubicBezTo>
                <a:cubicBezTo>
                  <a:pt x="4" y="1861"/>
                  <a:pt x="2" y="1936"/>
                  <a:pt x="11" y="2010"/>
                </a:cubicBezTo>
                <a:cubicBezTo>
                  <a:pt x="12" y="2014"/>
                  <a:pt x="40" y="2096"/>
                  <a:pt x="47" y="2116"/>
                </a:cubicBezTo>
                <a:cubicBezTo>
                  <a:pt x="66" y="2174"/>
                  <a:pt x="75" y="2235"/>
                  <a:pt x="94" y="2293"/>
                </a:cubicBezTo>
                <a:cubicBezTo>
                  <a:pt x="113" y="2454"/>
                  <a:pt x="151" y="2599"/>
                  <a:pt x="223" y="2739"/>
                </a:cubicBezTo>
                <a:cubicBezTo>
                  <a:pt x="242" y="2776"/>
                  <a:pt x="242" y="2820"/>
                  <a:pt x="258" y="2857"/>
                </a:cubicBezTo>
                <a:cubicBezTo>
                  <a:pt x="275" y="2896"/>
                  <a:pt x="291" y="2893"/>
                  <a:pt x="317" y="2927"/>
                </a:cubicBezTo>
                <a:cubicBezTo>
                  <a:pt x="334" y="2949"/>
                  <a:pt x="348" y="2974"/>
                  <a:pt x="364" y="2998"/>
                </a:cubicBezTo>
                <a:cubicBezTo>
                  <a:pt x="385" y="3030"/>
                  <a:pt x="420" y="3042"/>
                  <a:pt x="446" y="30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7" name="Text Box 19"/>
          <p:cNvSpPr txBox="1">
            <a:spLocks noChangeArrowheads="1"/>
          </p:cNvSpPr>
          <p:nvPr/>
        </p:nvSpPr>
        <p:spPr bwMode="auto">
          <a:xfrm>
            <a:off x="1219200" y="76200"/>
            <a:ext cx="7010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folHlink"/>
                </a:solidFill>
              </a:rPr>
              <a:t>	ПОЧЕМУ ПОГИБЛА КАТЕРИНА?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026"/>
          <p:cNvSpPr txBox="1">
            <a:spLocks noChangeArrowheads="1"/>
          </p:cNvSpPr>
          <p:nvPr/>
        </p:nvSpPr>
        <p:spPr bwMode="auto">
          <a:xfrm>
            <a:off x="2133600" y="1066800"/>
            <a:ext cx="617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669900"/>
                </a:solidFill>
              </a:rPr>
              <a:t>Н ДОБРОЛЮБОВ:</a:t>
            </a:r>
          </a:p>
        </p:txBody>
      </p:sp>
      <p:sp>
        <p:nvSpPr>
          <p:cNvPr id="25603" name="Text Box 1027"/>
          <p:cNvSpPr txBox="1">
            <a:spLocks noChangeArrowheads="1"/>
          </p:cNvSpPr>
          <p:nvPr/>
        </p:nvSpPr>
        <p:spPr bwMode="auto">
          <a:xfrm>
            <a:off x="685800" y="1447800"/>
            <a:ext cx="8229600" cy="558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>
                <a:cs typeface="Times New Roman" pitchFamily="18" charset="0"/>
              </a:rPr>
              <a:t> </a:t>
            </a:r>
            <a:endParaRPr lang="ru-RU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 i="1" dirty="0">
                <a:solidFill>
                  <a:schemeClr val="tx2"/>
                </a:solidFill>
                <a:cs typeface="Times New Roman" pitchFamily="18" charset="0"/>
              </a:rPr>
              <a:t>«Грустно, горько такое освобождение; но что же делать, когда другого выхода нет. Хорошо что нашлась в этой бедной женщине решимость хоть на этот страшный выход. В том и сила ее характера, оттого-то «Гроза» и производит на нас впечатление освежающее… Без сомнения, лучше было бы, если бы возможно было Катерине избавиться другим образом от своих мучителей, или же окружающие ее мучители могли бы измениться…»</a:t>
            </a:r>
          </a:p>
          <a:p>
            <a:pPr>
              <a:spcBef>
                <a:spcPct val="50000"/>
              </a:spcBef>
            </a:pP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24580" name="Text Box 1028"/>
          <p:cNvSpPr txBox="1">
            <a:spLocks noChangeArrowheads="1"/>
          </p:cNvSpPr>
          <p:nvPr/>
        </p:nvSpPr>
        <p:spPr bwMode="auto">
          <a:xfrm>
            <a:off x="1066800" y="46482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ЦЕЛЬ УРОКА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143000" y="2286000"/>
            <a:ext cx="73914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>
                <a:solidFill>
                  <a:schemeClr val="folHlink"/>
                </a:solidFill>
              </a:rPr>
              <a:t>Проанализировать образ героини; понять, почему Катерина решилась на самоубийство, что это – </a:t>
            </a:r>
            <a:r>
              <a:rPr lang="ru-RU" sz="2800" b="1" i="1" dirty="0">
                <a:solidFill>
                  <a:srgbClr val="669900"/>
                </a:solidFill>
              </a:rPr>
              <a:t>проявление силы или слабости духа?</a:t>
            </a:r>
            <a:r>
              <a:rPr lang="ru-RU" sz="2800" b="1" i="1" dirty="0">
                <a:solidFill>
                  <a:schemeClr val="folHlink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800" b="1" i="1" dirty="0">
                <a:solidFill>
                  <a:schemeClr val="folHlink"/>
                </a:solidFill>
              </a:rPr>
              <a:t>Развивать умение работать с критической литературой. </a:t>
            </a:r>
          </a:p>
          <a:p>
            <a:pPr>
              <a:spcBef>
                <a:spcPct val="50000"/>
              </a:spcBef>
            </a:pPr>
            <a:r>
              <a:rPr lang="ru-RU" sz="2800" b="1" i="1" dirty="0">
                <a:solidFill>
                  <a:srgbClr val="669900"/>
                </a:solidFill>
              </a:rPr>
              <a:t>Прав ли Н. Добролюбов, назвав Катерину «лучом света в темном царстве».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914400" y="685800"/>
            <a:ext cx="8229600" cy="6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>
                <a:cs typeface="Times New Roman" pitchFamily="18" charset="0"/>
              </a:rPr>
              <a:t>«Мы уже сказали, что конец кажется нам отрадным; легко понять, почему; в нем дан страшный вызов </a:t>
            </a:r>
            <a:r>
              <a:rPr lang="ru-RU" sz="2800" b="1" i="1" dirty="0" err="1">
                <a:cs typeface="Times New Roman" pitchFamily="18" charset="0"/>
              </a:rPr>
              <a:t>самодурной</a:t>
            </a:r>
            <a:r>
              <a:rPr lang="ru-RU" sz="2800" b="1" i="1" dirty="0">
                <a:cs typeface="Times New Roman" pitchFamily="18" charset="0"/>
              </a:rPr>
              <a:t> силе, он говорит ей, что уже  нельзя идти дальше, нельзя долее жить с насильственными </a:t>
            </a:r>
            <a:r>
              <a:rPr lang="ru-RU" sz="2800" b="1" i="1" dirty="0" err="1">
                <a:cs typeface="Times New Roman" pitchFamily="18" charset="0"/>
              </a:rPr>
              <a:t>мервеющими</a:t>
            </a:r>
            <a:r>
              <a:rPr lang="ru-RU" sz="2800" b="1" i="1" dirty="0">
                <a:cs typeface="Times New Roman" pitchFamily="18" charset="0"/>
              </a:rPr>
              <a:t> началами. В Катерине видим мы протест против </a:t>
            </a:r>
            <a:r>
              <a:rPr lang="ru-RU" sz="2800" b="1" i="1" dirty="0" err="1">
                <a:cs typeface="Times New Roman" pitchFamily="18" charset="0"/>
              </a:rPr>
              <a:t>кабановских</a:t>
            </a:r>
            <a:r>
              <a:rPr lang="ru-RU" sz="2800" b="1" i="1" dirty="0">
                <a:cs typeface="Times New Roman" pitchFamily="18" charset="0"/>
              </a:rPr>
              <a:t> понятий о нравственности, протест, доведенный до конца, провозглашенный и под домашней пыткой, и над бездной, в которую бросилась бедная женщина. Она не хочет мириться, не хочет пользоваться жалким прозябанием, которое дают ей в обмен за ее живую душу…»</a:t>
            </a:r>
          </a:p>
          <a:p>
            <a:pPr>
              <a:spcBef>
                <a:spcPct val="50000"/>
              </a:spcBef>
            </a:pPr>
            <a:endParaRPr lang="ru-RU" b="1" u="sng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Образ Катерины в интерпретации актрис</a:t>
            </a:r>
          </a:p>
        </p:txBody>
      </p:sp>
      <p:pic>
        <p:nvPicPr>
          <p:cNvPr id="13315" name="Picture 3" descr="Стрепето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05000"/>
            <a:ext cx="3635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876800" y="2133600"/>
            <a:ext cx="3657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err="1">
                <a:solidFill>
                  <a:schemeClr val="folHlink"/>
                </a:solidFill>
              </a:rPr>
              <a:t>Стрепетова</a:t>
            </a:r>
            <a:r>
              <a:rPr lang="ru-RU" sz="2800" b="1" dirty="0">
                <a:solidFill>
                  <a:schemeClr val="folHlink"/>
                </a:solidFill>
              </a:rPr>
              <a:t> в роли Катерины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24400" y="3276600"/>
            <a:ext cx="42672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669900"/>
                </a:solidFill>
                <a:cs typeface="Times New Roman" pitchFamily="18" charset="0"/>
              </a:rPr>
              <a:t>Она создала нам мученицу, русскую женщину. И мы увидели это мученичество во всем его ужасе, во всей его нетленной красоте» (В.М. Дорошевич. Старая театральная Москва. – М. : Петроград, 1923г).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499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838200"/>
            <a:ext cx="39338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181600" y="533400"/>
            <a:ext cx="3810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folHlink"/>
                </a:solidFill>
              </a:rPr>
              <a:t>Заслуженная артистка ЕРМОЛОВА МАРИЯ НИКОЛАЕВНА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876800" y="2133600"/>
            <a:ext cx="41910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669900"/>
                </a:solidFill>
              </a:rPr>
              <a:t>«</a:t>
            </a:r>
            <a:r>
              <a:rPr lang="ru-RU" sz="2000" b="1" i="1" dirty="0">
                <a:solidFill>
                  <a:srgbClr val="669900"/>
                </a:solidFill>
                <a:cs typeface="Times New Roman" pitchFamily="18" charset="0"/>
              </a:rPr>
              <a:t>Ее Катерина, действительно, была не мимолетная искра, </a:t>
            </a:r>
            <a:r>
              <a:rPr lang="ru-RU" sz="2000" b="1" i="1" dirty="0" err="1">
                <a:solidFill>
                  <a:srgbClr val="669900"/>
                </a:solidFill>
                <a:cs typeface="Times New Roman" pitchFamily="18" charset="0"/>
              </a:rPr>
              <a:t>а»луч</a:t>
            </a:r>
            <a:r>
              <a:rPr lang="ru-RU" sz="2000" b="1" i="1" dirty="0">
                <a:solidFill>
                  <a:srgbClr val="669900"/>
                </a:solidFill>
                <a:cs typeface="Times New Roman" pitchFamily="18" charset="0"/>
              </a:rPr>
              <a:t> света в темном царстве», луч смелый, сильный, яркий, предвещающий восход солнца, разгоняющего мрак. Такую Катерину нельзя ни оплакивать, ни </a:t>
            </a:r>
            <a:r>
              <a:rPr lang="ru-RU" sz="2000" b="1" i="1" dirty="0" err="1">
                <a:solidFill>
                  <a:srgbClr val="669900"/>
                </a:solidFill>
                <a:cs typeface="Times New Roman" pitchFamily="18" charset="0"/>
              </a:rPr>
              <a:t>ни</a:t>
            </a:r>
            <a:r>
              <a:rPr lang="ru-RU" sz="2000" b="1" i="1" dirty="0">
                <a:solidFill>
                  <a:srgbClr val="669900"/>
                </a:solidFill>
                <a:cs typeface="Times New Roman" pitchFamily="18" charset="0"/>
              </a:rPr>
              <a:t> жалеть, как Катерину </a:t>
            </a:r>
            <a:r>
              <a:rPr lang="ru-RU" sz="2000" b="1" i="1" dirty="0" err="1">
                <a:solidFill>
                  <a:srgbClr val="669900"/>
                </a:solidFill>
                <a:cs typeface="Times New Roman" pitchFamily="18" charset="0"/>
              </a:rPr>
              <a:t>Стрепетовой</a:t>
            </a:r>
            <a:r>
              <a:rPr lang="ru-RU" sz="2000" b="1" i="1" dirty="0">
                <a:solidFill>
                  <a:srgbClr val="669900"/>
                </a:solidFill>
                <a:cs typeface="Times New Roman" pitchFamily="18" charset="0"/>
              </a:rPr>
              <a:t>, перед ней можно преклоняться, как перед трагической героиней, у нее можно учиться мужеству героической воли.</a:t>
            </a:r>
            <a:r>
              <a:rPr lang="ru-RU" sz="2000" b="1" i="1" dirty="0">
                <a:solidFill>
                  <a:srgbClr val="669900"/>
                </a:solidFill>
              </a:rPr>
              <a:t>» (С.Н. </a:t>
            </a:r>
            <a:r>
              <a:rPr lang="ru-RU" sz="2000" b="1" i="1" dirty="0" err="1">
                <a:solidFill>
                  <a:srgbClr val="669900"/>
                </a:solidFill>
              </a:rPr>
              <a:t>Дурылин</a:t>
            </a:r>
            <a:r>
              <a:rPr lang="ru-RU" sz="2000" b="1" i="1" dirty="0">
                <a:solidFill>
                  <a:srgbClr val="669900"/>
                </a:solidFill>
              </a:rPr>
              <a:t>)</a:t>
            </a:r>
            <a:r>
              <a:rPr lang="ru-RU" sz="2000" b="1" i="1" dirty="0">
                <a:solidFill>
                  <a:srgbClr val="669900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  <p:bldP spid="1946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990600" y="457200"/>
            <a:ext cx="76962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/>
              <a:t>«</a:t>
            </a:r>
            <a:r>
              <a:rPr lang="ru-RU" b="1" i="1" dirty="0">
                <a:cs typeface="Times New Roman" pitchFamily="18" charset="0"/>
              </a:rPr>
              <a:t>Ермолова доказала, что эта «бытовая драма» - могучая русская народная трагедия, а роль русской женщины из глухого городка – образ героический, раскрывающий и печальную судьбу русской женщины в прошлом, и ее способность к победе над этой злой долей».</a:t>
            </a:r>
            <a:r>
              <a:rPr lang="ru-RU" b="1" i="1" dirty="0"/>
              <a:t>(С.Н. </a:t>
            </a:r>
            <a:r>
              <a:rPr lang="ru-RU" b="1" i="1" dirty="0" err="1"/>
              <a:t>Дурылин</a:t>
            </a:r>
            <a:r>
              <a:rPr lang="ru-RU" b="1" i="1" dirty="0"/>
              <a:t>)</a:t>
            </a:r>
          </a:p>
          <a:p>
            <a:pPr>
              <a:spcBef>
                <a:spcPct val="50000"/>
              </a:spcBef>
            </a:pPr>
            <a:endParaRPr lang="ru-RU" b="1" i="1" dirty="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85800" y="2743200"/>
            <a:ext cx="83820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folHlink"/>
                </a:solidFill>
                <a:cs typeface="Times New Roman" pitchFamily="18" charset="0"/>
              </a:rPr>
              <a:t>И </a:t>
            </a:r>
            <a:r>
              <a:rPr lang="ru-RU" b="1" dirty="0" err="1">
                <a:solidFill>
                  <a:schemeClr val="folHlink"/>
                </a:solidFill>
                <a:cs typeface="Times New Roman" pitchFamily="18" charset="0"/>
              </a:rPr>
              <a:t>Стрепетова</a:t>
            </a:r>
            <a:r>
              <a:rPr lang="ru-RU" b="1" dirty="0">
                <a:solidFill>
                  <a:schemeClr val="folHlink"/>
                </a:solidFill>
                <a:cs typeface="Times New Roman" pitchFamily="18" charset="0"/>
              </a:rPr>
              <a:t>, и Ермолова в своих интерпретациях образа акцентировали внимание зрителя на разных сторонах личности Катерины. </a:t>
            </a:r>
            <a:r>
              <a:rPr lang="ru-RU" b="1" dirty="0" err="1">
                <a:solidFill>
                  <a:schemeClr val="folHlink"/>
                </a:solidFill>
                <a:cs typeface="Times New Roman" pitchFamily="18" charset="0"/>
              </a:rPr>
              <a:t>Стрепетова</a:t>
            </a:r>
            <a:r>
              <a:rPr lang="ru-RU" b="1" dirty="0">
                <a:solidFill>
                  <a:schemeClr val="folHlink"/>
                </a:solidFill>
                <a:cs typeface="Times New Roman" pitchFamily="18" charset="0"/>
              </a:rPr>
              <a:t> имела право рассматривать Катерину как жертву темного царства. Сам Островский высоко ценил игру </a:t>
            </a:r>
            <a:r>
              <a:rPr lang="ru-RU" b="1" dirty="0" err="1">
                <a:solidFill>
                  <a:schemeClr val="folHlink"/>
                </a:solidFill>
                <a:cs typeface="Times New Roman" pitchFamily="18" charset="0"/>
              </a:rPr>
              <a:t>Стрепетовой</a:t>
            </a:r>
            <a:r>
              <a:rPr lang="ru-RU" b="1" dirty="0">
                <a:solidFill>
                  <a:schemeClr val="folHlink"/>
                </a:solidFill>
                <a:cs typeface="Times New Roman" pitchFamily="18" charset="0"/>
              </a:rPr>
              <a:t>, т.к. актриса  будила в душах зрителей протест против тех жизненных условий, которые привели Катерину к гибели. Катерина Ермоловой сама была олицетворением протеста против темного царства. Игра Ермоловой рождала ощущение новой жизни, звала к активной борьбе за счастье и справедливость.</a:t>
            </a:r>
          </a:p>
          <a:p>
            <a:pPr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ard010b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54864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638800" y="1165225"/>
            <a:ext cx="35052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«</a:t>
            </a:r>
            <a:r>
              <a:rPr lang="ru-RU" b="1" i="1" dirty="0">
                <a:solidFill>
                  <a:schemeClr val="folHlink"/>
                </a:solidFill>
              </a:rPr>
              <a:t>Островский обладает глубоким пониманием русской жизни и великим умением изображать резко и живо самые существенные  ее стороны» пьесы Островского – «это не комедии интриг и не комедии характеров собственно, а нечто новое, чему мы дали бы название «пьес жизни».</a:t>
            </a:r>
            <a:r>
              <a:rPr lang="ru-RU" sz="2800" b="1" i="1" dirty="0">
                <a:solidFill>
                  <a:schemeClr val="folHlink"/>
                </a:solidFill>
              </a:rPr>
              <a:t> </a:t>
            </a:r>
            <a:r>
              <a:rPr lang="ru-RU" b="1" i="1" dirty="0">
                <a:solidFill>
                  <a:schemeClr val="folHlink"/>
                </a:solidFill>
              </a:rPr>
              <a:t>(</a:t>
            </a:r>
            <a:r>
              <a:rPr lang="ru-RU" b="1" i="1" dirty="0" err="1">
                <a:solidFill>
                  <a:schemeClr val="folHlink"/>
                </a:solidFill>
              </a:rPr>
              <a:t>Н,Добролюбов</a:t>
            </a:r>
            <a:r>
              <a:rPr lang="ru-RU" sz="2800" b="1" i="1" dirty="0">
                <a:solidFill>
                  <a:schemeClr val="folHlink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2331392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359092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2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87613"/>
            <a:ext cx="4343400" cy="395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3905250" y="2786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122" name="Picture 2" descr="http://www.ostrovskiy.org.ru/galery/3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524000" y="1066800"/>
            <a:ext cx="5181600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590800" y="5943600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folHlink"/>
                </a:solidFill>
              </a:rPr>
              <a:t>1823 – 1886 г.г.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85800" y="0"/>
            <a:ext cx="84582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 dirty="0">
                <a:solidFill>
                  <a:schemeClr val="folHlink"/>
                </a:solidFill>
              </a:rPr>
              <a:t>	АЛЕКСАНДР НИКОЛАЕВИЧ 				ОСТРОВСКИЙ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600200" y="457200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chemeClr val="folHlink"/>
                </a:solidFill>
              </a:rPr>
              <a:t>ЭПИГРАФ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62400" y="1981200"/>
            <a:ext cx="5181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>
                <a:cs typeface="Times New Roman" pitchFamily="18" charset="0"/>
              </a:rPr>
              <a:t>   </a:t>
            </a:r>
            <a:r>
              <a:rPr lang="ru-RU" sz="3600" b="1" i="1" dirty="0">
                <a:solidFill>
                  <a:srgbClr val="669900"/>
                </a:solidFill>
                <a:cs typeface="Times New Roman" pitchFamily="18" charset="0"/>
              </a:rPr>
              <a:t>«</a:t>
            </a:r>
            <a:r>
              <a:rPr lang="ru-RU" sz="2800" b="1" i="1" dirty="0">
                <a:solidFill>
                  <a:srgbClr val="669900"/>
                </a:solidFill>
                <a:cs typeface="Times New Roman" pitchFamily="18" charset="0"/>
              </a:rPr>
              <a:t>Гроза есть, без сомнения, самое решительное произведение Островского; взаимные отношения самодурства и безгласности доведены в ней до самых трагических последствий…»</a:t>
            </a:r>
            <a:endParaRPr lang="ru-RU" sz="2800" b="1" i="1" dirty="0">
              <a:solidFill>
                <a:srgbClr val="6699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 i="1" dirty="0">
                <a:solidFill>
                  <a:srgbClr val="669900"/>
                </a:solidFill>
              </a:rPr>
              <a:t>		( Н. Добролюбов)</a:t>
            </a:r>
          </a:p>
          <a:p>
            <a:pPr>
              <a:spcBef>
                <a:spcPct val="50000"/>
              </a:spcBef>
            </a:pPr>
            <a:endParaRPr lang="ru-RU" sz="2800" b="1" i="1" dirty="0">
              <a:solidFill>
                <a:srgbClr val="669900"/>
              </a:solidFill>
            </a:endParaRPr>
          </a:p>
        </p:txBody>
      </p:sp>
      <p:pic>
        <p:nvPicPr>
          <p:cNvPr id="6148" name="Picture 4" descr="54000061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828800"/>
            <a:ext cx="2819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48720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715000" y="381000"/>
            <a:ext cx="3429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folHlink"/>
                </a:solidFill>
              </a:rPr>
              <a:t>	И. Глазунов. Иллюстрация к пьесе А.Н. Островского «Гроза»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638800" y="2209800"/>
            <a:ext cx="3276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669900"/>
                </a:solidFill>
              </a:rPr>
              <a:t>«В «Грозе» есть что-то освежающее и ободряющее. Это «что-то» есть, по нашему мнению, фон пьесы, обнаруживающий шаткость и близкий конец  самодурства» (Н. Добролюбов)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76400" y="685800"/>
            <a:ext cx="70104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</a:rPr>
              <a:t>«</a:t>
            </a:r>
            <a:r>
              <a:rPr lang="ru-RU" b="1" dirty="0">
                <a:solidFill>
                  <a:schemeClr val="folHlink"/>
                </a:solidFill>
              </a:rPr>
              <a:t>Луч света в темном царстве», - так назвал Катерину русский критик Н. Добролюбов.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86200" y="2133600"/>
            <a:ext cx="49530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669900"/>
                </a:solidFill>
                <a:cs typeface="Times New Roman" pitchFamily="18" charset="0"/>
              </a:rPr>
              <a:t>«…самый характер Катерины… тоже веет на нас новой жизнью, открывающийся в самой ее гибели».</a:t>
            </a:r>
            <a:r>
              <a:rPr lang="ru-RU" sz="2000" b="1" i="1" dirty="0">
                <a:solidFill>
                  <a:srgbClr val="669900"/>
                </a:solidFill>
              </a:rPr>
              <a:t> (Н. Добролюбов)</a:t>
            </a:r>
          </a:p>
          <a:p>
            <a:pPr>
              <a:spcBef>
                <a:spcPct val="50000"/>
              </a:spcBef>
            </a:pPr>
            <a:endParaRPr lang="ru-RU" sz="2000" b="1" i="1" dirty="0">
              <a:solidFill>
                <a:srgbClr val="66990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114800" y="3352800"/>
            <a:ext cx="48006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folHlink"/>
                </a:solidFill>
                <a:cs typeface="Times New Roman" pitchFamily="18" charset="0"/>
              </a:rPr>
              <a:t>«</a:t>
            </a:r>
            <a:r>
              <a:rPr lang="ru-RU" sz="2000" b="1" i="1" dirty="0">
                <a:solidFill>
                  <a:schemeClr val="folHlink"/>
                </a:solidFill>
                <a:cs typeface="Times New Roman" pitchFamily="18" charset="0"/>
              </a:rPr>
              <a:t>Прежде всего нас поражает  необыкновенная своеобразность этого характера. Ничего нет в нем внешнего, чужого, а все выходит как-то изнутри его; всякое впечатление перерабатывается в нем и срастается с ним органически».</a:t>
            </a:r>
            <a:r>
              <a:rPr lang="ru-RU" sz="2000" b="1" i="1" dirty="0">
                <a:solidFill>
                  <a:schemeClr val="folHlink"/>
                </a:solidFill>
              </a:rPr>
              <a:t> (Н. Добролюбов)</a:t>
            </a:r>
          </a:p>
          <a:p>
            <a:pPr>
              <a:spcBef>
                <a:spcPct val="50000"/>
              </a:spcBef>
            </a:pPr>
            <a:r>
              <a:rPr lang="ru-RU" sz="3200" b="1" i="1" dirty="0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sz="3200" b="1" i="1" dirty="0"/>
          </a:p>
        </p:txBody>
      </p:sp>
      <p:pic>
        <p:nvPicPr>
          <p:cNvPr id="7173" name="Picture 5" descr="920911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28035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  <p:bldP spid="717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8382000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cs typeface="Times New Roman" pitchFamily="18" charset="0"/>
              </a:rPr>
              <a:t>I</a:t>
            </a:r>
            <a:r>
              <a:rPr lang="en-US" sz="2800" b="1" dirty="0">
                <a:solidFill>
                  <a:schemeClr val="folHlink"/>
                </a:solidFill>
                <a:cs typeface="Times New Roman" pitchFamily="18" charset="0"/>
              </a:rPr>
              <a:t>.</a:t>
            </a:r>
            <a:r>
              <a:rPr lang="ru-RU" sz="2800" b="1" dirty="0">
                <a:solidFill>
                  <a:schemeClr val="folHlink"/>
                </a:solidFill>
              </a:rPr>
              <a:t>	</a:t>
            </a:r>
            <a:r>
              <a:rPr lang="en-US" sz="2800" b="1" dirty="0">
                <a:solidFill>
                  <a:schemeClr val="folHlink"/>
                </a:solidFill>
                <a:cs typeface="Times New Roman" pitchFamily="18" charset="0"/>
              </a:rPr>
              <a:t> </a:t>
            </a:r>
            <a:r>
              <a:rPr lang="ru-RU" sz="2800" b="1" u="sng" dirty="0">
                <a:solidFill>
                  <a:schemeClr val="accent1"/>
                </a:solidFill>
                <a:cs typeface="Times New Roman" pitchFamily="18" charset="0"/>
              </a:rPr>
              <a:t>Вступление.</a:t>
            </a:r>
            <a:r>
              <a:rPr lang="ru-RU" sz="2800" b="1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Пьесы А.Н. Островского – «пьесы жизни». (История создания драмы «Гроза») 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folHlink"/>
                </a:solidFill>
                <a:cs typeface="Times New Roman" pitchFamily="18" charset="0"/>
              </a:rPr>
              <a:t>II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. </a:t>
            </a:r>
            <a:r>
              <a:rPr lang="ru-RU" sz="2800" b="1" u="sng" dirty="0">
                <a:solidFill>
                  <a:schemeClr val="accent1"/>
                </a:solidFill>
                <a:cs typeface="Times New Roman" pitchFamily="18" charset="0"/>
              </a:rPr>
              <a:t>Основная часть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. Душевная трагедия Катерины.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1.      Жизнь Катерины в родительском доме.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а) сердечное отношение родных.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б) времяпрепровождение (посещение церкви, слушание рассказов странниц, богомолок…)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в) относительная свобода.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chemeClr val="folHlink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38200" y="533400"/>
            <a:ext cx="807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</a:rPr>
              <a:t>ПЛАН ХАРАКТЕРИСТИКИ КАТЕРИНЫ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utoUpdateAnimBg="0"/>
      <p:bldP spid="819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09600" y="762000"/>
            <a:ext cx="8534400" cy="650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2.</a:t>
            </a:r>
            <a:r>
              <a:rPr lang="ru-RU" dirty="0">
                <a:cs typeface="Times New Roman" pitchFamily="18" charset="0"/>
              </a:rPr>
              <a:t>     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Черты характера, </a:t>
            </a:r>
            <a:r>
              <a:rPr lang="ru-RU" sz="2800" b="1" dirty="0" err="1">
                <a:solidFill>
                  <a:schemeClr val="folHlink"/>
                </a:solidFill>
                <a:cs typeface="Times New Roman" pitchFamily="18" charset="0"/>
              </a:rPr>
              <a:t>развившиеся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 под влиянием </a:t>
            </a:r>
            <a:r>
              <a:rPr lang="ru-RU" sz="2800" b="1" dirty="0">
                <a:solidFill>
                  <a:schemeClr val="folHlink"/>
                </a:solidFill>
              </a:rPr>
              <a:t>	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жизни у родителей: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а) болезненная впечатлительность, экзальтированность;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б) романтическое отношение к жизни.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</a:rPr>
              <a:t>3.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      Жизнь Катерины в доме Кабановой.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а) жестокое отношение Кабанихи;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б) постоянный духовный бунт;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в) непонимание ее натуры и стремлений Тихоном.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371600" y="533400"/>
            <a:ext cx="739140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 </a:t>
            </a:r>
            <a:r>
              <a:rPr lang="ru-RU" b="1" dirty="0">
                <a:cs typeface="Times New Roman" pitchFamily="18" charset="0"/>
              </a:rPr>
              <a:t> </a:t>
            </a:r>
            <a:r>
              <a:rPr lang="ru-RU" b="1" dirty="0">
                <a:solidFill>
                  <a:schemeClr val="folHlink"/>
                </a:solidFill>
              </a:rPr>
              <a:t>4</a:t>
            </a:r>
            <a:r>
              <a:rPr lang="ru-RU" dirty="0">
                <a:solidFill>
                  <a:schemeClr val="folHlink"/>
                </a:solidFill>
              </a:rPr>
              <a:t>.</a:t>
            </a:r>
            <a:r>
              <a:rPr lang="ru-RU" dirty="0"/>
              <a:t> </a:t>
            </a:r>
            <a:r>
              <a:rPr lang="ru-RU" dirty="0">
                <a:cs typeface="Times New Roman" pitchFamily="18" charset="0"/>
              </a:rPr>
              <a:t>  </a:t>
            </a: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Влияние жизни у Кабановых на Катерину.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а) осознание своей обреченности;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б) замкнутость, разочарованность в семейной жизни;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в) страстное стремление к свободе, любви, счастью.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  <a:cs typeface="Times New Roman" pitchFamily="18" charset="0"/>
              </a:rPr>
              <a:t>    </a:t>
            </a:r>
          </a:p>
          <a:p>
            <a:pPr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    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324</TotalTime>
  <Words>2414</Words>
  <Application>Microsoft Office PowerPoint</Application>
  <PresentationFormat>Екран (4:3)</PresentationFormat>
  <Paragraphs>251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6" baseType="lpstr">
      <vt:lpstr>Изящная</vt:lpstr>
      <vt:lpstr>ТЕМА УРОКА</vt:lpstr>
      <vt:lpstr>ЦЕЛЬ УРОКА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Образ Катерины в интерпретации актрис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Мама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Дом</dc:creator>
  <cp:lastModifiedBy>LEGION</cp:lastModifiedBy>
  <cp:revision>29</cp:revision>
  <dcterms:created xsi:type="dcterms:W3CDTF">2006-01-09T09:02:49Z</dcterms:created>
  <dcterms:modified xsi:type="dcterms:W3CDTF">2015-01-20T08:06:12Z</dcterms:modified>
</cp:coreProperties>
</file>