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66554" autoAdjust="0"/>
  </p:normalViewPr>
  <p:slideViewPr>
    <p:cSldViewPr>
      <p:cViewPr varScale="1">
        <p:scale>
          <a:sx n="77" d="100"/>
          <a:sy n="77" d="100"/>
        </p:scale>
        <p:origin x="-26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6A9E6-DA4A-4B2D-8D07-C975CEF75EB8}" type="datetimeFigureOut">
              <a:rPr lang="uk-UA" smtClean="0"/>
              <a:t>20.01.2015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AE856F-AFA1-4AB8-9E2A-670CD618368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1953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«Пиковая дама» </a:t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br>
              <a:rPr lang="ru-RU" dirty="0" smtClean="0"/>
            </a:br>
            <a:r>
              <a:rPr lang="ru-RU" dirty="0" smtClean="0"/>
              <a:t>                            </a:t>
            </a:r>
            <a:r>
              <a:rPr lang="ru-RU" dirty="0" err="1" smtClean="0"/>
              <a:t>А.С.Пушкин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7154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Тайна трех карт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 них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нСледовательно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 тайны никакой нет. Счастливые “тройка, семёрка, туз” есть у каждого человека.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ад В них надежда на счастье, как понимает его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герой.ежда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на счастье, как понимает его герой.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3631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 символизирует Пиковая дама?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Если человек начинает жить без чести,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погоне за своей независимостью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переступает через других людей,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то его ждёт  “Пиковая Дама”.</a:t>
            </a:r>
          </a:p>
          <a:p>
            <a:pPr eaLnBrk="1" hangingPunct="1"/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9208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dirty="0" smtClean="0">
                <a:latin typeface="Bickham Script Two" pitchFamily="66" charset="0"/>
                <a:cs typeface="Times New Roman" pitchFamily="18" charset="0"/>
              </a:rPr>
              <a:t>«Пиковая дама» – изящный </a:t>
            </a:r>
          </a:p>
          <a:p>
            <a:pPr eaLnBrk="1" hangingPunct="1"/>
            <a:r>
              <a:rPr lang="ru-RU" sz="1200" dirty="0" smtClean="0">
                <a:latin typeface="Bickham Script Two" pitchFamily="66" charset="0"/>
                <a:cs typeface="Times New Roman" pitchFamily="18" charset="0"/>
              </a:rPr>
              <a:t>анекдот  или   начало новой </a:t>
            </a:r>
          </a:p>
          <a:p>
            <a:pPr eaLnBrk="1" hangingPunct="1"/>
            <a:r>
              <a:rPr lang="ru-RU" sz="1200" dirty="0" smtClean="0">
                <a:latin typeface="Bickham Script Two" pitchFamily="66" charset="0"/>
                <a:cs typeface="Times New Roman" pitchFamily="18" charset="0"/>
              </a:rPr>
              <a:t>русской прозы?»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2319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«Пиковая дама» произвела при появлении своем всеобщий говор и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перечитывалась, от пышных чертогов до скромных жилищ, с одинаковым наслаждением…»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«Пиковая дама» – собственно не повесть, а мастерский рассказ. В ней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удивительно верно очерчена старая графиня, ее воспитанница, их отношения и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сильный, но демонически-эгоистический характер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Германна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Собственно, это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 повесть, а анекдот. … Но рассказ – повторяем – верх мастерства.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9618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письма к Пушкину: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«Вы создаете нечто новое, Вы начинаете эпоху в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литературе… Вы положили начало новой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прозе, - можете в этом не сомневаться»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“Фантастическое, должно до того соприкасаться с реальным,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что Вы должны </a:t>
            </a: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почти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поверить ему. Пушкин, давший нам почти все формы 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искусства, написал “Пиковую даму” – верх искусства фантастического &lt;…&gt;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Вы верите, что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действительно имел видение…”. </a:t>
            </a:r>
          </a:p>
          <a:p>
            <a:pPr eaLnBrk="1" hangingPunct="1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6014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905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 создания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Курьёзный случай, ставший известным Пушкину, дал толчок к сюжетному замыслу “Пиковой Дамы”. Пушкин сообщил своему другу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Нащокину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что главная завязка “Пиковой Дамы” не вымышлена. Молодой князь Голицын рассказал ему, как однажды сильно проигрался в карты. Пришлось пойти на поклон к бабушке Наталье Петровне Голицыной, особе надменной и властной (Пушкин был с ней знаком), и просить у неё денег. Денег она не дала. Зато благосклонно передала магический будто бы секрет трёх выигрывающих карт, сообщённый ей знаменитым в своё время графом Сен-Жерменом. Внук поставил на эти карты и отыгрался.</a:t>
            </a:r>
          </a:p>
          <a:p>
            <a:pPr eaLnBrk="1" hangingPunct="1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хвастливом рассказе Пушкин уловил сюжет, вернее, зерно сюжета.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257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Каков же главный герой повести?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“Игра занимает меня сильно, но я не в состоянии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жертвовать необходимым в надежде приобрести излишнее”.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Томский о нём: “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немец: он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расчётлив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вот и всё!”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о герое: “...не позволял себе малейшей прихоти. Впрочем, он был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скрытен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честолюбив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... он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имел сильные страсти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огненное воображение, но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твёрдость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спасла его от 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обыкновенных заблуждений молодости...”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319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Формула жизни </a:t>
            </a:r>
            <a:r>
              <a:rPr lang="ru-RU" sz="12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Германна</a:t>
            </a:r>
            <a:endParaRPr lang="ru-RU" sz="12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/>
              <a:t>“Нет! расчёт, умеренность и трудолюбие: вот мои три верные карты, вот что</a:t>
            </a:r>
          </a:p>
          <a:p>
            <a:pPr eaLnBrk="1" hangingPunct="1"/>
            <a:r>
              <a:rPr lang="ru-RU" dirty="0" smtClean="0"/>
              <a:t> утроит, усемерит мой капитал и доставит мне покой и независимость!” </a:t>
            </a:r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 жизни </a:t>
            </a:r>
            <a:r>
              <a:rPr lang="ru-RU" dirty="0" smtClean="0"/>
              <a:t>– покой и независимость.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Средства достижения </a:t>
            </a:r>
            <a:r>
              <a:rPr lang="ru-RU" dirty="0" smtClean="0"/>
              <a:t>- расчёт, умеренность и трудолюбие.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4089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Комната графини</a:t>
            </a:r>
          </a:p>
          <a:p>
            <a:pPr eaLnBrk="1" hangingPunct="1"/>
            <a:r>
              <a:rPr lang="ru-RU" dirty="0" smtClean="0"/>
              <a:t>Банка румян, коробка со шпильками, чепец с лентами, полинялые штофные кресла и диваны, с сошедшей позолотой; веера и разные дамские игрушки, изобретённые в конце минувшего столетия.</a:t>
            </a:r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Интерьер раскрывает нам сущность графини: с одной стороны — богатой светской дамы, с другой стороны — отживающей свой век гордой старухи.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1303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Томский говорит, что на совести </a:t>
            </a:r>
            <a:r>
              <a:rPr lang="ru-RU" dirty="0" err="1" smtClean="0"/>
              <a:t>Германна</a:t>
            </a:r>
            <a:r>
              <a:rPr lang="ru-RU" dirty="0" smtClean="0"/>
              <a:t>, по крайней мере, три злодейства, три жертвы. Какие, на ваш взгляд?</a:t>
            </a:r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AE856F-AFA1-4AB8-9E2A-670CD618368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77468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32861-C490-4F52-B83D-7FDF5A1D1931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E206B-1FD7-40B7-AC02-FC40E1ED640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ED6EA-6CDC-4019-A4B1-47947CDE6929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7BED2-F23A-4607-AC7E-AADE3100AD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03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837A-ECB8-4939-9FA2-E330D6E909B8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CC41A-4E49-46A0-B1A0-37434D880CD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96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8E1E-DF2C-43FA-B234-B00AC78100E5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36CA2-42C5-4CCD-9DE5-515B7A997B2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3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8A58D2-4BC2-4C81-813B-4BA805DDE992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013F1-0C46-4099-B7BB-D4B1BC5E2A0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480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359A8-52C0-4804-AB93-1906954BE013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4CF5A-E8BD-412A-8ABD-C32CC532080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789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42A6C-D793-4E1C-83E0-14D9E3681A5D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0EE78-E34D-4220-98A0-C77F0D70059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71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2BCDF-4A96-451B-B24F-BA1717EFBC1B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1DFF-4A40-4577-BA47-4CC654A20EC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343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78D49-8770-4C78-8817-FB89A5C73D64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D2BBD-5AE4-4A25-B788-8BF7978E43B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99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BED6D-B5DF-4A5B-97D8-A08523447E0A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06A47-70D0-43DB-A6EB-55455F53672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961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352D2-AA06-4FC3-93A4-A00582DFAF2A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3F25-92AF-4AC6-9284-155FBAF8836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27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449979-5FAD-4913-A6AE-0BF274CF01DD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23767F-749E-4922-B761-82DA7DA5D84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012950"/>
          </a:xfrm>
        </p:spPr>
        <p:txBody>
          <a:bodyPr/>
          <a:lstStyle/>
          <a:p>
            <a:r>
              <a:rPr lang="ru-RU" dirty="0" smtClean="0"/>
              <a:t>«Пиковая дама» </a:t>
            </a:r>
            <a:br>
              <a:rPr lang="ru-RU" dirty="0" smtClean="0"/>
            </a:br>
            <a:r>
              <a:rPr lang="ru-RU" dirty="0" smtClean="0"/>
              <a:t>                        </a:t>
            </a:r>
            <a:br>
              <a:rPr lang="ru-RU" dirty="0" smtClean="0"/>
            </a:br>
            <a:r>
              <a:rPr lang="ru-RU" dirty="0" smtClean="0"/>
              <a:t>                            </a:t>
            </a:r>
            <a:r>
              <a:rPr lang="ru-RU" dirty="0" err="1" smtClean="0"/>
              <a:t>А.С.Пушкин</a:t>
            </a:r>
            <a:endParaRPr lang="ru-RU" dirty="0" smtClean="0"/>
          </a:p>
        </p:txBody>
      </p:sp>
      <p:pic>
        <p:nvPicPr>
          <p:cNvPr id="4" name="Рисунок 3" descr="1363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3571876"/>
            <a:ext cx="257175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00563" y="5857875"/>
            <a:ext cx="4071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Составлена учителем МБОУ УСОШ №1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г Удомля</a:t>
            </a:r>
          </a:p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                     Золотухиной И.А.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6745" y="1428736"/>
            <a:ext cx="454085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Тайна трех карт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71625" y="2214563"/>
            <a:ext cx="55006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В них надежда на счастье, как понимает его герой.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7188" y="2786063"/>
            <a:ext cx="8358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“Нет!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расчёт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умеренность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трудолюбие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: вот мои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 верные карты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вот что утроит, усемерит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мой капитал...”</a:t>
            </a:r>
          </a:p>
        </p:txBody>
      </p:sp>
      <p:pic>
        <p:nvPicPr>
          <p:cNvPr id="6" name="Рисунок 5" descr="4847-Three3-Of-Clubs-Playing-Car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3214686"/>
            <a:ext cx="1296203" cy="1643074"/>
          </a:xfrm>
          <a:prstGeom prst="rect">
            <a:avLst/>
          </a:prstGeom>
          <a:scene3d>
            <a:camera prst="isometricOffAxis1Right"/>
            <a:lightRig rig="threePt" dir="t"/>
          </a:scene3d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2714625" y="3429000"/>
            <a:ext cx="1571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>
                <a:latin typeface="Times New Roman" pitchFamily="18" charset="0"/>
                <a:cs typeface="Times New Roman" pitchFamily="18" charset="0"/>
              </a:rPr>
              <a:t>                </a:t>
            </a:r>
          </a:p>
        </p:txBody>
      </p:sp>
      <p:pic>
        <p:nvPicPr>
          <p:cNvPr id="9" name="Рисунок 8" descr="sa001c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143248"/>
            <a:ext cx="1115568" cy="1551432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14938" y="4643438"/>
            <a:ext cx="157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усемерит</a:t>
            </a:r>
          </a:p>
        </p:txBody>
      </p:sp>
      <p:pic>
        <p:nvPicPr>
          <p:cNvPr id="11" name="Рисунок 10" descr="0_7d998_9ee5dcd3_X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429125"/>
            <a:ext cx="1577975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786313" y="5572125"/>
            <a:ext cx="963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капитал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00250" y="5000625"/>
            <a:ext cx="930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latin typeface="Times New Roman" pitchFamily="18" charset="0"/>
                <a:cs typeface="Times New Roman" pitchFamily="18" charset="0"/>
              </a:rPr>
              <a:t>утроит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42875" y="6357938"/>
            <a:ext cx="8648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Следовательно,  тайны никакой нет. Счастливые “тройка, семёрка, туз” есть у каждого человека.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4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500175"/>
            <a:ext cx="850112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Что символизирует Пиковая дама? </a:t>
            </a:r>
          </a:p>
        </p:txBody>
      </p:sp>
      <p:pic>
        <p:nvPicPr>
          <p:cNvPr id="3" name="Рисунок 2" descr="13114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2071688"/>
            <a:ext cx="3087688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5750" y="2786063"/>
            <a:ext cx="5286375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человек начинает жить без чести,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погоне за своей независимостью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переступает через других людей, </a:t>
            </a: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 его ждёт  “Пиковая Дама”.</a:t>
            </a:r>
          </a:p>
          <a:p>
            <a:pPr eaLnBrk="1" hangingPunct="1"/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pic>
        <p:nvPicPr>
          <p:cNvPr id="4" name="Содержимое 3" descr="a668a45457a6a8380a59acecc6777c3d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75" y="1643063"/>
            <a:ext cx="3286125" cy="4718050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0" y="2428875"/>
            <a:ext cx="50482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dirty="0">
                <a:latin typeface="Bickham Script Two" pitchFamily="66" charset="0"/>
                <a:cs typeface="Times New Roman" pitchFamily="18" charset="0"/>
              </a:rPr>
              <a:t>«Пиковая дама» – изящный </a:t>
            </a:r>
          </a:p>
          <a:p>
            <a:pPr eaLnBrk="1" hangingPunct="1"/>
            <a:r>
              <a:rPr lang="ru-RU" sz="4400" dirty="0">
                <a:latin typeface="Bickham Script Two" pitchFamily="66" charset="0"/>
                <a:cs typeface="Times New Roman" pitchFamily="18" charset="0"/>
              </a:rPr>
              <a:t>анекдот  или   начало новой </a:t>
            </a:r>
          </a:p>
          <a:p>
            <a:pPr eaLnBrk="1" hangingPunct="1"/>
            <a:r>
              <a:rPr lang="ru-RU" sz="4400" dirty="0">
                <a:latin typeface="Bickham Script Two" pitchFamily="66" charset="0"/>
                <a:cs typeface="Times New Roman" pitchFamily="18" charset="0"/>
              </a:rPr>
              <a:t>русской прозы?»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00175"/>
            <a:ext cx="1149515" cy="14287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85750" y="3143250"/>
            <a:ext cx="15001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Анненков П.В.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85938" y="1714500"/>
            <a:ext cx="69294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«Пиковая дама» произвела при появлении своем всеобщий говор и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перечитывалась, от пышных чертогов до скромных жилищ, с одинаковым наслаждением…»</a:t>
            </a:r>
          </a:p>
        </p:txBody>
      </p:sp>
      <p:pic>
        <p:nvPicPr>
          <p:cNvPr id="5" name="Рисунок 4" descr="1216004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929066"/>
            <a:ext cx="137545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57375" y="4286250"/>
            <a:ext cx="71866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«Пиковая дама» – собственно не повесть, а мастерский рассказ. В ней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удивительно верно очерчена старая графиня, ее воспитанница, их отношения и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сильный, но демонически-эгоистический характер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Германна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Собственно, это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 повесть, а анекдот. … Но рассказ – повторяем – верх мастерства.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57188" y="6000750"/>
            <a:ext cx="1516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Белинский В.Г.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oto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3" y="1500188"/>
            <a:ext cx="1524000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" y="3643313"/>
            <a:ext cx="17145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 Сенковский О.И.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0" y="1714500"/>
            <a:ext cx="58229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Из письма к Пушкину:</a:t>
            </a:r>
          </a:p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«Вы создаете нечто новое, Вы начинаете эпоху в </a:t>
            </a:r>
          </a:p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литературе… Вы положили начало новой </a:t>
            </a:r>
          </a:p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прозе, - можете в этом не сомневаться»</a:t>
            </a:r>
          </a:p>
        </p:txBody>
      </p:sp>
      <p:pic>
        <p:nvPicPr>
          <p:cNvPr id="5" name="Рисунок 4" descr="25319-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50" y="4071938"/>
            <a:ext cx="1444625" cy="2119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1688" y="4643438"/>
            <a:ext cx="69294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“Фантастическое, должно до того соприкасаться с реальным,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что Вы должны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почти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поверить ему. Пушкин, давший нам почти все формы 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искусства, написал “Пиковую даму” – верх искусства фантастического &lt;…&gt;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Вы верите, что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действительно имел видение…”. </a:t>
            </a:r>
          </a:p>
          <a:p>
            <a:pPr eaLnBrk="1" hangingPunct="1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6357938"/>
            <a:ext cx="1928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Достоевский Ф.М.</a:t>
            </a: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5" y="1357298"/>
            <a:ext cx="7050928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0">
                  <a:solidFill>
                    <a:srgbClr val="0070C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История создания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428875"/>
            <a:ext cx="635793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Курьёзный случай, ставший известным Пушкину, дал толчок к сюжетному замыслу “Пиковой Дамы”. Пушкин сообщил своему другу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Нащокину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что главная завязка “Пиковой Дамы” не вымышлена. Молодой князь Голицын рассказал ему, как однажды сильно проигрался в карты. Пришлось пойти на поклон к бабушке Наталье Петровне Голицыной, особе надменной и властной (Пушкин был с ней знаком), и просить у неё денег. Денег она не дала. Зато благосклонно передала магический будто бы секрет трёх выигрывающих карт, сообщённый ей знаменитым в своё время графом Сен-Жерменом. Внук поставил на эти карты и отыгрался.</a:t>
            </a:r>
          </a:p>
          <a:p>
            <a:pPr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хвастливом рассказе Пушкин уловил сюжет, вернее, зерно сюжета.</a:t>
            </a:r>
          </a:p>
        </p:txBody>
      </p:sp>
      <p:pic>
        <p:nvPicPr>
          <p:cNvPr id="4" name="Рисунок 3" descr="голицына натилья петров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214554"/>
            <a:ext cx="1828800" cy="23530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4857750"/>
            <a:ext cx="1714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600">
                <a:latin typeface="Times New Roman" pitchFamily="18" charset="0"/>
                <a:cs typeface="Times New Roman" pitchFamily="18" charset="0"/>
              </a:rPr>
              <a:t>   Голицына Н.П.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643051"/>
            <a:ext cx="821537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Каков же главный герой повести?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5" y="3214688"/>
            <a:ext cx="6429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Сам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“Игра занимает меня сильно, но я не в состоянии</a:t>
            </a:r>
          </a:p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 жертвовать необходимым в надежде приобрести излишнее”.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2875" y="4214813"/>
            <a:ext cx="64547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Томский о нём: “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Германн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немец: он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расчётлив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вот и всё!”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5" y="5000625"/>
            <a:ext cx="650081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Автор о герое: “...не позволял себе малейшей прихоти. Впрочем, он был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скрытен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честолюбив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... он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имел сильные страсти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огненное воображение, но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твёрдость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спасла его от </a:t>
            </a: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обыкновенных заблуждений молодости...” </a:t>
            </a:r>
          </a:p>
        </p:txBody>
      </p:sp>
      <p:pic>
        <p:nvPicPr>
          <p:cNvPr id="7" name="Рисунок 6" descr="german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6563" y="2247900"/>
            <a:ext cx="2238375" cy="433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12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12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12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3" y="1785926"/>
            <a:ext cx="79441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Формула жизни </a:t>
            </a:r>
            <a:r>
              <a:rPr lang="ru-RU" sz="4000" b="1" spc="300" dirty="0" err="1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Германна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14313" y="2643188"/>
            <a:ext cx="8662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“Нет! расчёт, умеренность и трудолюбие: вот мои три верные карты, вот что</a:t>
            </a:r>
          </a:p>
          <a:p>
            <a:pPr eaLnBrk="1" hangingPunct="1"/>
            <a:r>
              <a:rPr lang="ru-RU" dirty="0"/>
              <a:t> утроит, усемерит мой капитал и доставит мне покой и независимость!”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2875" y="4000500"/>
            <a:ext cx="5715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Цель жизни </a:t>
            </a:r>
            <a:r>
              <a:rPr lang="ru-RU" dirty="0"/>
              <a:t>– покой и независимость.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Средства достижения </a:t>
            </a:r>
            <a:r>
              <a:rPr lang="ru-RU" dirty="0"/>
              <a:t>- расчёт, умеренность и трудолюбие.</a:t>
            </a:r>
          </a:p>
        </p:txBody>
      </p:sp>
      <p:pic>
        <p:nvPicPr>
          <p:cNvPr id="5" name="Рисунок 4" descr="KNIAZEV_Evgenii_Vladimirovich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571875"/>
            <a:ext cx="2390775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6745" y="1428736"/>
            <a:ext cx="489852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Комната графини</a:t>
            </a:r>
          </a:p>
        </p:txBody>
      </p:sp>
      <p:pic>
        <p:nvPicPr>
          <p:cNvPr id="3" name="Рисунок 2" descr="dama7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3" y="2286000"/>
            <a:ext cx="5273675" cy="3500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929313" y="2357438"/>
            <a:ext cx="3071812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Банка румян, коробка со шпильками, чепец с лентами, полинялые штофные кресла и диваны, с сошедшей позолотой; веера и разные дамские игрушки, изобретённые в конце минувшего столетия.</a:t>
            </a:r>
          </a:p>
          <a:p>
            <a:pPr eaLnBrk="1" hangingPunct="1"/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5929313"/>
            <a:ext cx="8321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Интерьер раскрывает нам сущность графини: с одной стороны — богатой светской дамы, с другой стороны — отживающей свой век гордой старухи.</a:t>
            </a:r>
          </a:p>
          <a:p>
            <a:pPr eaLnBrk="1" hangingPunct="1"/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1928813"/>
            <a:ext cx="8120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/>
              <a:t>Томский говорит, что на совести </a:t>
            </a:r>
            <a:r>
              <a:rPr lang="ru-RU" dirty="0" err="1"/>
              <a:t>Германна</a:t>
            </a:r>
            <a:r>
              <a:rPr lang="ru-RU" dirty="0"/>
              <a:t>, по крайней мере, три злодейства, три жертвы. Какие, на ваш взгляд?</a:t>
            </a:r>
          </a:p>
          <a:p>
            <a:pPr eaLnBrk="1" hangingPunct="1"/>
            <a:endParaRPr lang="ru-RU" dirty="0"/>
          </a:p>
        </p:txBody>
      </p:sp>
      <p:pic>
        <p:nvPicPr>
          <p:cNvPr id="3" name="Рисунок 2" descr="spades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643182"/>
            <a:ext cx="3000376" cy="2250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ountes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500570"/>
            <a:ext cx="3357566" cy="2176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0905fd5606be16f247e33e9de8a86245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571744"/>
            <a:ext cx="3056272" cy="2196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</Template>
  <TotalTime>304</TotalTime>
  <Words>1215</Words>
  <Application>Microsoft Office PowerPoint</Application>
  <PresentationFormat>Екран (4:3)</PresentationFormat>
  <Paragraphs>128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7</vt:lpstr>
      <vt:lpstr>«Пиковая дама»                                                       А.С.Пушкин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«Пиковая дама»                                                       А.С.Пушкин</dc:title>
  <dc:creator>Administrator</dc:creator>
  <cp:lastModifiedBy>LEGION</cp:lastModifiedBy>
  <cp:revision>41</cp:revision>
  <dcterms:created xsi:type="dcterms:W3CDTF">2011-12-13T07:01:45Z</dcterms:created>
  <dcterms:modified xsi:type="dcterms:W3CDTF">2015-01-20T12:43:27Z</dcterms:modified>
</cp:coreProperties>
</file>