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74" r:id="rId3"/>
    <p:sldId id="257" r:id="rId4"/>
    <p:sldId id="258" r:id="rId5"/>
    <p:sldId id="260" r:id="rId6"/>
    <p:sldId id="263" r:id="rId7"/>
    <p:sldId id="272" r:id="rId8"/>
    <p:sldId id="271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3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7" autoAdjust="0"/>
    <p:restoredTop sz="41808" autoAdjust="0"/>
  </p:normalViewPr>
  <p:slideViewPr>
    <p:cSldViewPr>
      <p:cViewPr varScale="1">
        <p:scale>
          <a:sx n="47" d="100"/>
          <a:sy n="47" d="100"/>
        </p:scale>
        <p:origin x="-235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92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81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376CBB4-4A8B-4107-89C8-928DE2AA26C2}" type="datetimeFigureOut">
              <a:rPr lang="ru-RU"/>
              <a:pPr>
                <a:defRPr/>
              </a:pPr>
              <a:t>20.01.2015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B649F1B7-F779-4ED5-AFB8-E1DB3502938C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68343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1100" dirty="0" smtClean="0"/>
              <a:t>Литературное чтение, 2 класс (УМК «Школа России»</a:t>
            </a:r>
            <a:r>
              <a:rPr lang="ru-RU" sz="1800" dirty="0" smtClean="0"/>
              <a:t>)</a:t>
            </a:r>
            <a:br>
              <a:rPr lang="ru-RU" sz="1800" dirty="0" smtClean="0"/>
            </a:br>
            <a:r>
              <a:rPr lang="ru-RU" sz="1800" b="1" dirty="0" err="1" smtClean="0">
                <a:solidFill>
                  <a:srgbClr val="C00000"/>
                </a:solidFill>
              </a:rPr>
              <a:t>Б.Житков</a:t>
            </a:r>
            <a:r>
              <a:rPr lang="ru-RU" sz="1800" b="1" dirty="0" smtClean="0">
                <a:solidFill>
                  <a:srgbClr val="C00000"/>
                </a:solidFill>
              </a:rPr>
              <a:t>  «Храбрый утёнок»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Подготовила 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учитель начальных классов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Тамбовской области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р.п.Первомайский</a:t>
            </a:r>
            <a:r>
              <a:rPr lang="ru-RU" sz="1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МОУ «ПСОШ» 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Чермошенцева</a:t>
            </a:r>
            <a:r>
              <a:rPr lang="ru-RU" sz="1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Е.А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649F1B7-F779-4ED5-AFB8-E1DB3502938C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600" b="1" dirty="0" smtClean="0"/>
              <a:t>Читайте целыми словами: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b="1" dirty="0" smtClean="0"/>
              <a:t>          </a:t>
            </a:r>
            <a:r>
              <a:rPr lang="ru-RU" b="1" i="1" dirty="0" smtClean="0"/>
              <a:t> бег      -    подбегали, убегали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i="1" dirty="0" smtClean="0"/>
              <a:t>рассказ        - рассказали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 </a:t>
            </a:r>
            <a:r>
              <a:rPr lang="ru-RU" b="1" i="1" dirty="0" smtClean="0"/>
              <a:t>испуг           - испугаешься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i="1" dirty="0" smtClean="0"/>
              <a:t>еда              - наедались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 </a:t>
            </a:r>
            <a:br>
              <a:rPr lang="ru-RU" b="1" dirty="0" smtClean="0"/>
            </a:br>
            <a:endParaRPr lang="ru-RU" b="1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649F1B7-F779-4ED5-AFB8-E1DB3502938C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97542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cap="none" dirty="0" smtClean="0">
                <a:latin typeface="Arial" charset="0"/>
                <a:cs typeface="Times New Roman" pitchFamily="18" charset="0"/>
              </a:rPr>
              <a:t> -Это сказка или рассказ? Почему?</a:t>
            </a:r>
            <a:r>
              <a:rPr lang="ru-RU" sz="1200" cap="none" dirty="0" smtClean="0">
                <a:latin typeface="Arial" charset="0"/>
              </a:rPr>
              <a:t/>
            </a:r>
            <a:br>
              <a:rPr lang="ru-RU" sz="1200" cap="none" dirty="0" smtClean="0">
                <a:latin typeface="Arial" charset="0"/>
              </a:rPr>
            </a:br>
            <a:r>
              <a:rPr lang="ru-RU" sz="1200" cap="none" dirty="0" smtClean="0">
                <a:latin typeface="Arial" charset="0"/>
                <a:cs typeface="Times New Roman" pitchFamily="18" charset="0"/>
              </a:rPr>
              <a:t>-   Как хозяйка кормила утят?</a:t>
            </a:r>
            <a:r>
              <a:rPr lang="ru-RU" sz="1200" cap="none" dirty="0" smtClean="0">
                <a:latin typeface="Arial" charset="0"/>
              </a:rPr>
              <a:t/>
            </a:r>
            <a:br>
              <a:rPr lang="ru-RU" sz="1200" cap="none" dirty="0" smtClean="0">
                <a:latin typeface="Arial" charset="0"/>
              </a:rPr>
            </a:br>
            <a:r>
              <a:rPr lang="ru-RU" sz="1200" cap="none" dirty="0" smtClean="0">
                <a:latin typeface="Arial" charset="0"/>
                <a:cs typeface="Times New Roman" pitchFamily="18" charset="0"/>
              </a:rPr>
              <a:t>-   Почему утята не ели? Кого они боялись?</a:t>
            </a:r>
            <a:r>
              <a:rPr lang="ru-RU" sz="1200" cap="none" dirty="0" smtClean="0">
                <a:latin typeface="Arial" charset="0"/>
              </a:rPr>
              <a:t/>
            </a:r>
            <a:br>
              <a:rPr lang="ru-RU" sz="1200" cap="none" dirty="0" smtClean="0">
                <a:latin typeface="Arial" charset="0"/>
              </a:rPr>
            </a:br>
            <a:r>
              <a:rPr lang="ru-RU" sz="1200" cap="none" dirty="0" smtClean="0">
                <a:latin typeface="Arial" charset="0"/>
                <a:cs typeface="Times New Roman" pitchFamily="18" charset="0"/>
              </a:rPr>
              <a:t>-   О чём думала хозяйка, когда убирала пустую тарелку?</a:t>
            </a:r>
            <a:r>
              <a:rPr lang="ru-RU" sz="1200" cap="none" dirty="0" smtClean="0">
                <a:latin typeface="Arial" charset="0"/>
              </a:rPr>
              <a:t/>
            </a:r>
            <a:br>
              <a:rPr lang="ru-RU" sz="1200" cap="none" dirty="0" smtClean="0">
                <a:latin typeface="Arial" charset="0"/>
              </a:rPr>
            </a:br>
            <a:r>
              <a:rPr lang="ru-RU" sz="1200" cap="none" dirty="0" smtClean="0">
                <a:latin typeface="Arial" charset="0"/>
                <a:cs typeface="Times New Roman" pitchFamily="18" charset="0"/>
              </a:rPr>
              <a:t>-   Кто пришёл в гости к утятам?</a:t>
            </a:r>
            <a:r>
              <a:rPr lang="ru-RU" sz="1200" cap="none" dirty="0" smtClean="0">
                <a:latin typeface="Arial" charset="0"/>
              </a:rPr>
              <a:t/>
            </a:r>
            <a:br>
              <a:rPr lang="ru-RU" sz="1200" cap="none" dirty="0" smtClean="0">
                <a:latin typeface="Arial" charset="0"/>
              </a:rPr>
            </a:br>
            <a:r>
              <a:rPr lang="ru-RU" sz="1200" cap="none" dirty="0" smtClean="0">
                <a:latin typeface="Arial" charset="0"/>
                <a:cs typeface="Times New Roman" pitchFamily="18" charset="0"/>
              </a:rPr>
              <a:t>-   Что он им пообещал? Сдержал ли своё обещание Алёша?</a:t>
            </a:r>
            <a:r>
              <a:rPr lang="ru-RU" sz="1200" cap="none" dirty="0" smtClean="0">
                <a:latin typeface="Arial" charset="0"/>
              </a:rPr>
              <a:t/>
            </a:r>
            <a:br>
              <a:rPr lang="ru-RU" sz="1200" cap="none" dirty="0" smtClean="0">
                <a:latin typeface="Arial" charset="0"/>
              </a:rPr>
            </a:br>
            <a:r>
              <a:rPr lang="ru-RU" sz="1200" cap="none" dirty="0" smtClean="0">
                <a:latin typeface="Arial" charset="0"/>
                <a:cs typeface="Times New Roman" pitchFamily="18" charset="0"/>
              </a:rPr>
              <a:t>-   Как вы понимаете выражение «насилу вырвалась»?</a:t>
            </a:r>
            <a:r>
              <a:rPr lang="ru-RU" sz="1200" cap="none" dirty="0" smtClean="0">
                <a:latin typeface="Arial" charset="0"/>
              </a:rPr>
              <a:t/>
            </a:r>
            <a:br>
              <a:rPr lang="ru-RU" sz="1200" cap="none" dirty="0" smtClean="0">
                <a:latin typeface="Arial" charset="0"/>
              </a:rPr>
            </a:br>
            <a:r>
              <a:rPr lang="ru-RU" sz="1200" cap="none" dirty="0" smtClean="0">
                <a:latin typeface="Arial" charset="0"/>
                <a:cs typeface="Times New Roman" pitchFamily="18" charset="0"/>
              </a:rPr>
              <a:t>-  Прилетала ли стрекоза ещё раз?</a:t>
            </a:r>
            <a:r>
              <a:rPr lang="ru-RU" sz="1200" cap="none" dirty="0" smtClean="0">
                <a:latin typeface="Arial" charset="0"/>
              </a:rPr>
              <a:t/>
            </a:r>
            <a:br>
              <a:rPr lang="ru-RU" sz="1200" cap="none" dirty="0" smtClean="0">
                <a:latin typeface="Arial" charset="0"/>
              </a:rPr>
            </a:br>
            <a:r>
              <a:rPr lang="ru-RU" sz="1200" cap="none" dirty="0" smtClean="0">
                <a:latin typeface="Arial" charset="0"/>
              </a:rPr>
              <a:t/>
            </a:r>
            <a:br>
              <a:rPr lang="ru-RU" sz="1200" cap="none" dirty="0" smtClean="0">
                <a:latin typeface="Arial" charset="0"/>
              </a:rPr>
            </a:br>
            <a:endParaRPr lang="ru-RU" sz="1200" cap="none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                   </a:t>
            </a:r>
            <a:r>
              <a:rPr lang="ru-RU" sz="2400" b="1" i="1" dirty="0" smtClean="0">
                <a:solidFill>
                  <a:srgbClr val="FF0000"/>
                </a:solidFill>
              </a:rPr>
              <a:t>Будьте внимательны!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649F1B7-F779-4ED5-AFB8-E1DB3502938C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96359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600" b="1" i="1" dirty="0" smtClean="0"/>
              <a:t> </a:t>
            </a:r>
            <a:r>
              <a:rPr lang="ru-RU" sz="1800" b="1" i="1" dirty="0" smtClean="0">
                <a:solidFill>
                  <a:srgbClr val="0070C0"/>
                </a:solidFill>
              </a:rPr>
              <a:t>Составление картинного плана</a:t>
            </a:r>
            <a:r>
              <a:rPr lang="ru-RU" sz="1800" dirty="0" smtClean="0">
                <a:solidFill>
                  <a:srgbClr val="0070C0"/>
                </a:solidFill>
              </a:rPr>
              <a:t/>
            </a:r>
            <a:br>
              <a:rPr lang="ru-RU" sz="1800" dirty="0" smtClean="0">
                <a:solidFill>
                  <a:srgbClr val="0070C0"/>
                </a:solidFill>
              </a:rPr>
            </a:br>
            <a:r>
              <a:rPr lang="ru-RU" sz="1800" b="1" i="1" dirty="0" smtClean="0">
                <a:solidFill>
                  <a:srgbClr val="0070C0"/>
                </a:solidFill>
              </a:rPr>
              <a:t> 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200" dirty="0" smtClean="0"/>
              <a:t>                      </a:t>
            </a:r>
            <a:r>
              <a:rPr lang="ru-RU" sz="1200" b="1" dirty="0" smtClean="0"/>
              <a:t>1)  С чего начинается рассказ?           </a:t>
            </a:r>
            <a:br>
              <a:rPr lang="ru-RU" sz="1200" b="1" dirty="0" smtClean="0"/>
            </a:br>
            <a:r>
              <a:rPr lang="ru-RU" sz="1200" b="1" dirty="0" smtClean="0"/>
              <a:t>         2) Почему утята не ели?</a:t>
            </a:r>
            <a:br>
              <a:rPr lang="ru-RU" sz="1200" b="1" dirty="0" smtClean="0"/>
            </a:br>
            <a:r>
              <a:rPr lang="ru-RU" sz="1200" b="1" dirty="0" smtClean="0"/>
              <a:t>        3) Как вели себя утята?</a:t>
            </a:r>
            <a:br>
              <a:rPr lang="ru-RU" sz="1200" b="1" dirty="0" smtClean="0"/>
            </a:br>
            <a:r>
              <a:rPr lang="ru-RU" sz="1200" b="1" dirty="0" smtClean="0"/>
              <a:t>                   4) Чему удивлялась хозяйка?</a:t>
            </a:r>
            <a:br>
              <a:rPr lang="ru-RU" sz="1200" b="1" dirty="0" smtClean="0"/>
            </a:br>
            <a:r>
              <a:rPr lang="ru-RU" sz="1200" b="1" dirty="0" smtClean="0"/>
              <a:t>                       5) Кто к ним приходит в гости? </a:t>
            </a:r>
            <a:br>
              <a:rPr lang="ru-RU" sz="1200" b="1" dirty="0" smtClean="0"/>
            </a:br>
            <a:r>
              <a:rPr lang="ru-RU" sz="1200" b="1" dirty="0" smtClean="0"/>
              <a:t>                       6) Чем заканчивается рассказ?</a:t>
            </a:r>
            <a:br>
              <a:rPr lang="ru-RU" sz="1200" b="1" dirty="0" smtClean="0"/>
            </a:b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649F1B7-F779-4ED5-AFB8-E1DB3502938C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18213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 </a:t>
            </a:r>
            <a:r>
              <a:rPr lang="ru-RU" sz="1200" i="1" dirty="0" smtClean="0">
                <a:latin typeface="+mn-lt"/>
              </a:rPr>
              <a:t>План</a:t>
            </a:r>
            <a:r>
              <a:rPr lang="ru-RU" sz="1200" dirty="0" smtClean="0">
                <a:latin typeface="+mn-lt"/>
              </a:rPr>
              <a:t>- это самое краткое изложение текста.</a:t>
            </a:r>
            <a:br>
              <a:rPr lang="ru-RU" sz="1200" dirty="0" smtClean="0">
                <a:latin typeface="+mn-lt"/>
              </a:rPr>
            </a:br>
            <a:r>
              <a:rPr lang="ru-RU" sz="1200" dirty="0" smtClean="0">
                <a:latin typeface="+mn-lt"/>
              </a:rPr>
              <a:t> </a:t>
            </a:r>
            <a:br>
              <a:rPr lang="ru-RU" sz="1200" dirty="0" smtClean="0">
                <a:latin typeface="+mn-lt"/>
              </a:rPr>
            </a:br>
            <a:r>
              <a:rPr lang="ru-RU" sz="1200" dirty="0" smtClean="0">
                <a:latin typeface="+mn-lt"/>
              </a:rPr>
              <a:t>Ни строительство дома, ни путь капитана,</a:t>
            </a:r>
            <a:br>
              <a:rPr lang="ru-RU" sz="1200" dirty="0" smtClean="0">
                <a:latin typeface="+mn-lt"/>
              </a:rPr>
            </a:br>
            <a:r>
              <a:rPr lang="ru-RU" sz="1200" dirty="0" smtClean="0">
                <a:latin typeface="+mn-lt"/>
              </a:rPr>
              <a:t>Не получатся, если их делать без плана.</a:t>
            </a:r>
            <a:br>
              <a:rPr lang="ru-RU" sz="1200" dirty="0" smtClean="0">
                <a:latin typeface="+mn-lt"/>
              </a:rPr>
            </a:br>
            <a:r>
              <a:rPr lang="ru-RU" sz="1200" dirty="0" smtClean="0">
                <a:latin typeface="+mn-lt"/>
              </a:rPr>
              <a:t>Будь как строитель и как капитан:</a:t>
            </a:r>
            <a:br>
              <a:rPr lang="ru-RU" sz="1200" dirty="0" smtClean="0">
                <a:latin typeface="+mn-lt"/>
              </a:rPr>
            </a:br>
            <a:r>
              <a:rPr lang="ru-RU" sz="1200" dirty="0" smtClean="0">
                <a:latin typeface="+mn-lt"/>
              </a:rPr>
              <a:t>Готовишься к делу – обдумывай план!</a:t>
            </a:r>
            <a:br>
              <a:rPr lang="ru-RU" sz="1200" dirty="0" smtClean="0">
                <a:latin typeface="+mn-lt"/>
              </a:rPr>
            </a:br>
            <a:endParaRPr lang="ru-RU" sz="1200" dirty="0" smtClean="0">
              <a:latin typeface="+mn-lt"/>
            </a:endParaRP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dirty="0" smtClean="0">
                <a:solidFill>
                  <a:srgbClr val="FFFF00"/>
                </a:solidFill>
              </a:rPr>
              <a:t>Знаете ли вы?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649F1B7-F779-4ED5-AFB8-E1DB3502938C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77047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dirty="0" smtClean="0">
                <a:solidFill>
                  <a:srgbClr val="0070C0"/>
                </a:solidFill>
              </a:rPr>
              <a:t>Пересказ по плану.</a:t>
            </a:r>
            <a:r>
              <a:rPr lang="ru-RU" sz="1200" dirty="0" smtClean="0">
                <a:solidFill>
                  <a:srgbClr val="0070C0"/>
                </a:solidFill>
              </a:rPr>
              <a:t/>
            </a:r>
            <a:br>
              <a:rPr lang="ru-RU" sz="1200" dirty="0" smtClean="0">
                <a:solidFill>
                  <a:srgbClr val="0070C0"/>
                </a:solidFill>
              </a:rPr>
            </a:br>
            <a:endParaRPr lang="ru-RU" sz="1200" dirty="0" smtClean="0">
              <a:solidFill>
                <a:srgbClr val="0070C0"/>
              </a:solidFill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649F1B7-F779-4ED5-AFB8-E1DB3502938C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848183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C00000"/>
                </a:solidFill>
              </a:rPr>
              <a:t>Вопросы от утенка Алеши.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  какой сказкой познакомились?</a:t>
            </a:r>
            <a:br>
              <a:rPr lang="ru-RU" dirty="0" smtClean="0"/>
            </a:br>
            <a:r>
              <a:rPr lang="ru-RU" dirty="0" smtClean="0"/>
              <a:t>- Кто автор?</a:t>
            </a:r>
            <a:br>
              <a:rPr lang="ru-RU" dirty="0" smtClean="0"/>
            </a:br>
            <a:r>
              <a:rPr lang="ru-RU" dirty="0" smtClean="0"/>
              <a:t>- Стоило ли нам бояться стрекозу?</a:t>
            </a:r>
            <a:br>
              <a:rPr lang="ru-RU" dirty="0" smtClean="0"/>
            </a:br>
            <a:r>
              <a:rPr lang="ru-RU" dirty="0" smtClean="0"/>
              <a:t>- Чему ещё научились на уроке?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649F1B7-F779-4ED5-AFB8-E1DB3502938C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31758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649F1B7-F779-4ED5-AFB8-E1DB3502938C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92528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Литературное чтение .2класс</a:t>
            </a:r>
            <a:br>
              <a:rPr lang="ru-RU" dirty="0" smtClean="0"/>
            </a:br>
            <a:r>
              <a:rPr lang="ru-RU" dirty="0" smtClean="0"/>
              <a:t>Тема.</a:t>
            </a:r>
            <a:br>
              <a:rPr lang="ru-RU" dirty="0" smtClean="0"/>
            </a:br>
            <a:r>
              <a:rPr lang="ru-RU" dirty="0" err="1" smtClean="0"/>
              <a:t>Б.Житков</a:t>
            </a:r>
            <a:r>
              <a:rPr lang="ru-RU" dirty="0" smtClean="0"/>
              <a:t> «Храбрый утёнок»</a:t>
            </a:r>
            <a:endParaRPr lang="ru-RU" dirty="0"/>
          </a:p>
        </p:txBody>
      </p:sp>
      <p:sp>
        <p:nvSpPr>
          <p:cNvPr id="215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81B8A37-C4E8-4BC2-BE2F-6981DD8D632F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i="1" dirty="0" smtClean="0">
                <a:solidFill>
                  <a:schemeClr val="accent4">
                    <a:lumMod val="75000"/>
                  </a:schemeClr>
                </a:solidFill>
              </a:rPr>
              <a:t>Цель урока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200" dirty="0" smtClean="0"/>
              <a:t>       </a:t>
            </a:r>
            <a:r>
              <a:rPr lang="ru-RU" sz="1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1.Познакомить учащихся с жизнью и творчеством </a:t>
            </a:r>
            <a:r>
              <a:rPr lang="ru-RU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Б.Житкова</a:t>
            </a:r>
            <a:endParaRPr lang="ru-RU" sz="12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2. Развивать навыки выразительного чтения; учить делить текст на смысловые части; учить составлять картинный план; развивать речевые навыки.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3. Воспитывать любовь к природе, бережное отношение к животным.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1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649F1B7-F779-4ED5-AFB8-E1DB3502938C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rgbClr val="00B050"/>
                </a:solidFill>
              </a:rPr>
              <a:t> </a:t>
            </a:r>
            <a:r>
              <a:rPr lang="ru-RU" sz="1200" b="1" dirty="0" smtClean="0">
                <a:solidFill>
                  <a:srgbClr val="00B050"/>
                </a:solidFill>
              </a:rPr>
              <a:t>Речевая разминка.</a:t>
            </a:r>
            <a:r>
              <a:rPr lang="ru-RU" sz="1200" dirty="0" smtClean="0">
                <a:solidFill>
                  <a:srgbClr val="00B050"/>
                </a:solidFill>
              </a:rPr>
              <a:t/>
            </a:r>
            <a:br>
              <a:rPr lang="ru-RU" sz="1200" dirty="0" smtClean="0">
                <a:solidFill>
                  <a:srgbClr val="00B050"/>
                </a:solidFill>
              </a:rPr>
            </a:br>
            <a:r>
              <a:rPr lang="ru-RU" sz="1200" dirty="0" smtClean="0">
                <a:solidFill>
                  <a:srgbClr val="00B050"/>
                </a:solidFill>
              </a:rPr>
              <a:t> </a:t>
            </a:r>
            <a:br>
              <a:rPr lang="ru-RU" sz="1200" dirty="0" smtClean="0">
                <a:solidFill>
                  <a:srgbClr val="00B050"/>
                </a:solidFill>
              </a:rPr>
            </a:br>
            <a:r>
              <a:rPr lang="ru-RU" sz="1200" i="1" dirty="0" smtClean="0"/>
              <a:t>                 У пруда утёнок -крошка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i="1" dirty="0" smtClean="0"/>
              <a:t>                     В страхе кличет     утку – мать</a:t>
            </a:r>
            <a:br>
              <a:rPr lang="ru-RU" sz="1200" i="1" dirty="0" smtClean="0"/>
            </a:br>
            <a:r>
              <a:rPr lang="ru-RU" sz="1200" i="1" dirty="0" smtClean="0"/>
              <a:t>    - Ой, боюсь!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i="1" dirty="0" smtClean="0"/>
              <a:t>              Укусит мошка,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i="1" dirty="0" smtClean="0"/>
              <a:t>                       Помоги мне убежать!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> </a:t>
            </a:r>
            <a:br>
              <a:rPr lang="ru-RU" sz="1200" dirty="0" smtClean="0"/>
            </a:br>
            <a:r>
              <a:rPr lang="ru-RU" dirty="0" smtClean="0"/>
              <a:t> 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649F1B7-F779-4ED5-AFB8-E1DB3502938C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sz="1400" b="1" dirty="0" smtClean="0">
                <a:solidFill>
                  <a:srgbClr val="FF0000"/>
                </a:solidFill>
                <a:cs typeface="Times New Roman" pitchFamily="18" charset="0"/>
              </a:rPr>
              <a:t>Борис Степанович Житков (1882-1938г.), писатель.</a:t>
            </a:r>
            <a:endParaRPr lang="ru-RU" sz="1400" b="1" dirty="0" smtClean="0">
              <a:solidFill>
                <a:srgbClr val="FF0000"/>
              </a:solidFill>
            </a:endParaRPr>
          </a:p>
          <a:p>
            <a:pPr eaLnBrk="0" hangingPunct="0"/>
            <a:r>
              <a:rPr lang="ru-RU" sz="1200" b="1" dirty="0" smtClean="0">
                <a:solidFill>
                  <a:srgbClr val="262626"/>
                </a:solidFill>
                <a:cs typeface="Times New Roman" pitchFamily="18" charset="0"/>
              </a:rPr>
              <a:t>Родился в 1882 году недалеко от Новгорода, в деревушке, где родители снимали дачу.</a:t>
            </a:r>
            <a:endParaRPr lang="ru-RU" sz="1200" b="1" dirty="0">
              <a:solidFill>
                <a:srgbClr val="262626"/>
              </a:solidFill>
            </a:endParaRPr>
          </a:p>
        </p:txBody>
      </p:sp>
      <p:sp>
        <p:nvSpPr>
          <p:cNvPr id="2253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411C881-2703-4A56-A08B-06F5E427C381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Первый рассказ был опубликован в 1924 году в журнале «Воробей».</a:t>
            </a:r>
            <a:br>
              <a:rPr lang="ru-RU" dirty="0" smtClean="0"/>
            </a:b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649F1B7-F779-4ED5-AFB8-E1DB3502938C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32791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 Загадка.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200" i="1" dirty="0" smtClean="0"/>
              <a:t>                                            </a:t>
            </a:r>
            <a:r>
              <a:rPr lang="ru-RU" sz="1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Удивительный ребёнок!</a:t>
            </a:r>
            <a:r>
              <a:rPr lang="ru-RU" sz="1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1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1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                          Только вышел из пелёнок,</a:t>
            </a:r>
            <a:r>
              <a:rPr lang="ru-RU" sz="1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1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1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                          Может плавать и нырять,</a:t>
            </a:r>
            <a:r>
              <a:rPr lang="ru-RU" sz="1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br>
              <a:rPr lang="ru-RU" sz="1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1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                          Как его родная мать .</a:t>
            </a:r>
            <a:r>
              <a:rPr lang="ru-RU" sz="1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649F1B7-F779-4ED5-AFB8-E1DB3502938C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70688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Б.Житков</a:t>
            </a:r>
            <a:r>
              <a:rPr lang="ru-RU" sz="1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1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1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«Храбрый утенок»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649F1B7-F779-4ED5-AFB8-E1DB3502938C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73823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rgbClr val="0070C0"/>
                </a:solidFill>
              </a:rPr>
              <a:t>Прочитайте сначала по слогам, затем целыми словами: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 </a:t>
            </a:r>
            <a:r>
              <a:rPr lang="ru-RU" sz="1050" dirty="0" smtClean="0"/>
              <a:t/>
            </a:r>
            <a:br>
              <a:rPr lang="ru-RU" sz="1050" dirty="0" smtClean="0"/>
            </a:br>
            <a:r>
              <a:rPr lang="ru-RU" sz="1050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/>
              <a:t>руб-ле-ных</a:t>
            </a:r>
            <a:r>
              <a:rPr lang="ru-RU" dirty="0" smtClean="0"/>
              <a:t>                  - рубленых</a:t>
            </a:r>
            <a:br>
              <a:rPr lang="ru-RU" dirty="0" smtClean="0"/>
            </a:br>
            <a:r>
              <a:rPr lang="ru-RU" dirty="0" err="1" smtClean="0"/>
              <a:t>стре</a:t>
            </a:r>
            <a:r>
              <a:rPr lang="ru-RU" dirty="0" smtClean="0"/>
              <a:t>-ко-та-ли           - стрекотали</a:t>
            </a:r>
            <a:br>
              <a:rPr lang="ru-RU" dirty="0" smtClean="0"/>
            </a:br>
            <a:r>
              <a:rPr lang="ru-RU" dirty="0" smtClean="0"/>
              <a:t>рас-</a:t>
            </a:r>
            <a:r>
              <a:rPr lang="ru-RU" dirty="0" err="1" smtClean="0"/>
              <a:t>ска</a:t>
            </a:r>
            <a:r>
              <a:rPr lang="ru-RU" dirty="0" smtClean="0"/>
              <a:t>-за-ли             - рассказали</a:t>
            </a:r>
            <a:br>
              <a:rPr lang="ru-RU" dirty="0" smtClean="0"/>
            </a:br>
            <a:r>
              <a:rPr lang="ru-RU" dirty="0" err="1" smtClean="0"/>
              <a:t>ис</a:t>
            </a:r>
            <a:r>
              <a:rPr lang="ru-RU" dirty="0" smtClean="0"/>
              <a:t>-</a:t>
            </a:r>
            <a:r>
              <a:rPr lang="ru-RU" dirty="0" err="1" smtClean="0"/>
              <a:t>пу</a:t>
            </a:r>
            <a:r>
              <a:rPr lang="ru-RU" dirty="0" smtClean="0"/>
              <a:t>-га-ешь-</a:t>
            </a:r>
            <a:r>
              <a:rPr lang="ru-RU" dirty="0" err="1" smtClean="0"/>
              <a:t>ся</a:t>
            </a:r>
            <a:r>
              <a:rPr lang="ru-RU" dirty="0" smtClean="0"/>
              <a:t>         - испугаешься</a:t>
            </a:r>
            <a:br>
              <a:rPr lang="ru-RU" dirty="0" smtClean="0"/>
            </a:br>
            <a:r>
              <a:rPr lang="ru-RU" dirty="0" smtClean="0"/>
              <a:t>за-</a:t>
            </a:r>
            <a:r>
              <a:rPr lang="ru-RU" dirty="0" err="1" smtClean="0"/>
              <a:t>жуж</a:t>
            </a:r>
            <a:r>
              <a:rPr lang="ru-RU" dirty="0" smtClean="0"/>
              <a:t>-</a:t>
            </a:r>
            <a:r>
              <a:rPr lang="ru-RU" dirty="0" err="1" smtClean="0"/>
              <a:t>жа</a:t>
            </a:r>
            <a:r>
              <a:rPr lang="ru-RU" dirty="0" smtClean="0"/>
              <a:t>-ла         -зажужжала</a:t>
            </a:r>
            <a:br>
              <a:rPr lang="ru-RU" dirty="0" smtClean="0"/>
            </a:br>
            <a:r>
              <a:rPr lang="ru-RU" dirty="0" err="1" smtClean="0"/>
              <a:t>по-ло-ман-ным</a:t>
            </a:r>
            <a:r>
              <a:rPr lang="ru-RU" dirty="0" smtClean="0"/>
              <a:t>          -поломанным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649F1B7-F779-4ED5-AFB8-E1DB3502938C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4501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ED3DA3-962B-4B6E-BE95-87DB9A6D9982}" type="datetime1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518070-ACC4-4FF6-918C-FE8212CCE7E0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D4EF1-036B-4E2A-B728-C5628A17C7EF}" type="datetime1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1467AD-04DB-4006-9C66-5E3FC3C0EA2F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6843A6-D22D-436E-87E3-C5328D4E670D}" type="datetime1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088886-0844-4AAD-BF29-02832F1A476B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2940C5-DDB9-45E9-B115-263E218E03F6}" type="datetime1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527BAC-7BA8-43DE-A413-5A217C606BBF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FECC7D-C317-49C0-91D0-67C1EECB1D54}" type="datetime1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2E8A72-77F7-4706-82DC-F90878D5C095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11E2E4-D98E-4E95-BB82-B9C85C703911}" type="datetime1">
              <a:rPr lang="ru-RU" smtClean="0"/>
              <a:t>20.01.2015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D65D80-1AF6-45CF-AA7C-231F5387CD08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F410DE-113E-435D-90F2-CEE014360B2A}" type="datetime1">
              <a:rPr lang="ru-RU" smtClean="0"/>
              <a:t>20.01.2015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C10C42-5865-4CD0-B470-45A4C7995D51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B9A2FA-C4BE-4745-B4FB-6CC7FDA8BC13}" type="datetime1">
              <a:rPr lang="ru-RU" smtClean="0"/>
              <a:t>20.01.2015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5C57CA-F885-405D-842D-E279224DDE26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C463A2-9F5A-4D42-87AE-A908EE4D831B}" type="datetime1">
              <a:rPr lang="ru-RU" smtClean="0"/>
              <a:t>20.01.2015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44CA0D-095D-4439-81AD-647C36D9C480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054AC1-3A9D-4408-9C78-01D796116B61}" type="datetime1">
              <a:rPr lang="ru-RU" smtClean="0"/>
              <a:t>20.01.2015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BB66BF-717B-4E8E-82F1-8A5899C1974C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83FA29-370C-49B3-8979-C70D62FD844E}" type="datetime1">
              <a:rPr lang="ru-RU" smtClean="0"/>
              <a:t>20.01.2015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62D5D-A6D3-41C3-A24C-3EAEC457FB12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DF86479-57F9-45F1-8B8C-E3532E401917}" type="datetime1">
              <a:rPr lang="ru-RU" smtClean="0"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83F77D6-9B69-45C0-90A9-59616B320E31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57250"/>
            <a:ext cx="7772400" cy="27432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dirty="0" smtClean="0"/>
              <a:t>Литературное чтение, 2 класс (УМК «Школа России»</a:t>
            </a:r>
            <a:r>
              <a:rPr lang="ru-RU" sz="4000" dirty="0" smtClean="0"/>
              <a:t>)</a:t>
            </a:r>
            <a:br>
              <a:rPr lang="ru-RU" sz="4000" dirty="0" smtClean="0"/>
            </a:br>
            <a:r>
              <a:rPr lang="ru-RU" sz="4000" b="1" dirty="0" smtClean="0">
                <a:solidFill>
                  <a:srgbClr val="C00000"/>
                </a:solidFill>
              </a:rPr>
              <a:t>Б.Житков  «Храбрый утёнок»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>
            <a:normAutofit fontScale="62500" lnSpcReduction="20000"/>
          </a:bodyPr>
          <a:lstStyle/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Подготовила 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у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читель начальных классов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Тамбовской области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р.п.Первомайский 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МОУ «ПСОШ» 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Чермошенцева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Е.А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750"/>
            <a:ext cx="8229600" cy="3286125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900" b="1" dirty="0"/>
              <a:t>Читайте целыми словами:</a:t>
            </a:r>
            <a:r>
              <a:rPr lang="ru-RU" sz="4900" dirty="0"/>
              <a:t/>
            </a:r>
            <a:br>
              <a:rPr lang="ru-RU" sz="4900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 </a:t>
            </a:r>
            <a:br>
              <a:rPr lang="ru-RU" dirty="0"/>
            </a:br>
            <a:r>
              <a:rPr lang="ru-RU" b="1" dirty="0" smtClean="0"/>
              <a:t>          </a:t>
            </a:r>
            <a:r>
              <a:rPr lang="ru-RU" b="1" i="1" dirty="0" smtClean="0"/>
              <a:t> </a:t>
            </a:r>
            <a:r>
              <a:rPr lang="ru-RU" b="1" i="1" dirty="0"/>
              <a:t>бег      </a:t>
            </a:r>
            <a:r>
              <a:rPr lang="ru-RU" b="1" i="1" dirty="0" smtClean="0"/>
              <a:t>-    подбегали</a:t>
            </a:r>
            <a:r>
              <a:rPr lang="ru-RU" b="1" i="1" dirty="0"/>
              <a:t>, убегали</a:t>
            </a:r>
            <a:r>
              <a:rPr lang="ru-RU" b="1" dirty="0"/>
              <a:t/>
            </a:r>
            <a:br>
              <a:rPr lang="ru-RU" b="1" dirty="0"/>
            </a:br>
            <a:r>
              <a:rPr lang="ru-RU" b="1" i="1" dirty="0"/>
              <a:t>рассказ        - рассказали</a:t>
            </a: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> </a:t>
            </a:r>
            <a:r>
              <a:rPr lang="ru-RU" b="1" i="1" dirty="0" smtClean="0"/>
              <a:t>испуг           </a:t>
            </a:r>
            <a:r>
              <a:rPr lang="ru-RU" b="1" i="1" dirty="0"/>
              <a:t>- </a:t>
            </a:r>
            <a:r>
              <a:rPr lang="ru-RU" b="1" i="1" dirty="0" smtClean="0"/>
              <a:t>испугаешься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i="1" dirty="0" smtClean="0"/>
              <a:t>еда              </a:t>
            </a:r>
            <a:r>
              <a:rPr lang="ru-RU" b="1" i="1" dirty="0"/>
              <a:t>- наедались</a:t>
            </a:r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> </a:t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2000250"/>
            <a:ext cx="7772400" cy="3768725"/>
          </a:xfrm>
        </p:spPr>
        <p:txBody>
          <a:bodyPr>
            <a:noAutofit/>
          </a:bodyPr>
          <a:lstStyle/>
          <a:p>
            <a:r>
              <a:rPr lang="ru-RU" sz="2400" cap="none" dirty="0" smtClean="0">
                <a:latin typeface="Arial" charset="0"/>
                <a:cs typeface="Times New Roman" pitchFamily="18" charset="0"/>
              </a:rPr>
              <a:t> -Это сказка или рассказ? Почему?</a:t>
            </a:r>
            <a:r>
              <a:rPr lang="ru-RU" sz="2400" cap="none" dirty="0" smtClean="0">
                <a:latin typeface="Arial" charset="0"/>
              </a:rPr>
              <a:t/>
            </a:r>
            <a:br>
              <a:rPr lang="ru-RU" sz="2400" cap="none" dirty="0" smtClean="0">
                <a:latin typeface="Arial" charset="0"/>
              </a:rPr>
            </a:br>
            <a:r>
              <a:rPr lang="ru-RU" sz="2400" cap="none" dirty="0" smtClean="0">
                <a:latin typeface="Arial" charset="0"/>
                <a:cs typeface="Times New Roman" pitchFamily="18" charset="0"/>
              </a:rPr>
              <a:t>-   Как хозяйка кормила утят?</a:t>
            </a:r>
            <a:r>
              <a:rPr lang="ru-RU" sz="2400" cap="none" dirty="0" smtClean="0">
                <a:latin typeface="Arial" charset="0"/>
              </a:rPr>
              <a:t/>
            </a:r>
            <a:br>
              <a:rPr lang="ru-RU" sz="2400" cap="none" dirty="0" smtClean="0">
                <a:latin typeface="Arial" charset="0"/>
              </a:rPr>
            </a:br>
            <a:r>
              <a:rPr lang="ru-RU" sz="2400" cap="none" dirty="0" smtClean="0">
                <a:latin typeface="Arial" charset="0"/>
                <a:cs typeface="Times New Roman" pitchFamily="18" charset="0"/>
              </a:rPr>
              <a:t>-   Почему утята не ели? Кого они боялись?</a:t>
            </a:r>
            <a:r>
              <a:rPr lang="ru-RU" sz="2400" cap="none" dirty="0" smtClean="0">
                <a:latin typeface="Arial" charset="0"/>
              </a:rPr>
              <a:t/>
            </a:r>
            <a:br>
              <a:rPr lang="ru-RU" sz="2400" cap="none" dirty="0" smtClean="0">
                <a:latin typeface="Arial" charset="0"/>
              </a:rPr>
            </a:br>
            <a:r>
              <a:rPr lang="ru-RU" sz="2400" cap="none" dirty="0" smtClean="0">
                <a:latin typeface="Arial" charset="0"/>
                <a:cs typeface="Times New Roman" pitchFamily="18" charset="0"/>
              </a:rPr>
              <a:t>-   О чём думала хозяйка, когда убирала пустую тарелку?</a:t>
            </a:r>
            <a:r>
              <a:rPr lang="ru-RU" sz="2400" cap="none" dirty="0" smtClean="0">
                <a:latin typeface="Arial" charset="0"/>
              </a:rPr>
              <a:t/>
            </a:r>
            <a:br>
              <a:rPr lang="ru-RU" sz="2400" cap="none" dirty="0" smtClean="0">
                <a:latin typeface="Arial" charset="0"/>
              </a:rPr>
            </a:br>
            <a:r>
              <a:rPr lang="ru-RU" sz="2400" cap="none" dirty="0" smtClean="0">
                <a:latin typeface="Arial" charset="0"/>
                <a:cs typeface="Times New Roman" pitchFamily="18" charset="0"/>
              </a:rPr>
              <a:t>-   Кто пришёл в гости к утятам?</a:t>
            </a:r>
            <a:r>
              <a:rPr lang="ru-RU" sz="2400" cap="none" dirty="0" smtClean="0">
                <a:latin typeface="Arial" charset="0"/>
              </a:rPr>
              <a:t/>
            </a:r>
            <a:br>
              <a:rPr lang="ru-RU" sz="2400" cap="none" dirty="0" smtClean="0">
                <a:latin typeface="Arial" charset="0"/>
              </a:rPr>
            </a:br>
            <a:r>
              <a:rPr lang="ru-RU" sz="2400" cap="none" dirty="0" smtClean="0">
                <a:latin typeface="Arial" charset="0"/>
                <a:cs typeface="Times New Roman" pitchFamily="18" charset="0"/>
              </a:rPr>
              <a:t>-   Что он им пообещал? Сдержал ли своё обещание Алёша?</a:t>
            </a:r>
            <a:r>
              <a:rPr lang="ru-RU" sz="2400" cap="none" dirty="0" smtClean="0">
                <a:latin typeface="Arial" charset="0"/>
              </a:rPr>
              <a:t/>
            </a:r>
            <a:br>
              <a:rPr lang="ru-RU" sz="2400" cap="none" dirty="0" smtClean="0">
                <a:latin typeface="Arial" charset="0"/>
              </a:rPr>
            </a:br>
            <a:r>
              <a:rPr lang="ru-RU" sz="2400" cap="none" dirty="0" smtClean="0">
                <a:latin typeface="Arial" charset="0"/>
                <a:cs typeface="Times New Roman" pitchFamily="18" charset="0"/>
              </a:rPr>
              <a:t>-   Как вы понимаете выражение «насилу вырвалась»?</a:t>
            </a:r>
            <a:r>
              <a:rPr lang="ru-RU" sz="2400" cap="none" dirty="0" smtClean="0">
                <a:latin typeface="Arial" charset="0"/>
              </a:rPr>
              <a:t/>
            </a:r>
            <a:br>
              <a:rPr lang="ru-RU" sz="2400" cap="none" dirty="0" smtClean="0">
                <a:latin typeface="Arial" charset="0"/>
              </a:rPr>
            </a:br>
            <a:r>
              <a:rPr lang="ru-RU" sz="2400" cap="none" dirty="0" smtClean="0">
                <a:latin typeface="Arial" charset="0"/>
                <a:cs typeface="Times New Roman" pitchFamily="18" charset="0"/>
              </a:rPr>
              <a:t>-  Прилетала ли стрекоза ещё раз?</a:t>
            </a:r>
            <a:r>
              <a:rPr lang="ru-RU" sz="2400" cap="none" dirty="0" smtClean="0">
                <a:latin typeface="Arial" charset="0"/>
              </a:rPr>
              <a:t/>
            </a:r>
            <a:br>
              <a:rPr lang="ru-RU" sz="2400" cap="none" dirty="0" smtClean="0">
                <a:latin typeface="Arial" charset="0"/>
              </a:rPr>
            </a:br>
            <a:r>
              <a:rPr lang="ru-RU" sz="2400" cap="none" dirty="0" smtClean="0">
                <a:latin typeface="Arial" charset="0"/>
              </a:rPr>
              <a:t/>
            </a:r>
            <a:br>
              <a:rPr lang="ru-RU" sz="2400" cap="none" dirty="0" smtClean="0">
                <a:latin typeface="Arial" charset="0"/>
              </a:rPr>
            </a:br>
            <a:endParaRPr lang="ru-RU" sz="2400" cap="none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2000232" y="142852"/>
            <a:ext cx="6572297" cy="1643074"/>
          </a:xfr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                   </a:t>
            </a:r>
            <a:r>
              <a:rPr lang="ru-RU" sz="4400" b="1" i="1" dirty="0" smtClean="0">
                <a:solidFill>
                  <a:srgbClr val="FF0000"/>
                </a:solidFill>
              </a:rPr>
              <a:t>Будьте внимательны!</a:t>
            </a:r>
            <a:endParaRPr lang="ru-RU" sz="4400" b="1" i="1" dirty="0">
              <a:solidFill>
                <a:srgbClr val="FF0000"/>
              </a:solidFill>
            </a:endParaRPr>
          </a:p>
        </p:txBody>
      </p:sp>
      <p:pic>
        <p:nvPicPr>
          <p:cNvPr id="19458" name="Picture 2" descr="C:\Documents and Settings\Admin\Мои документы\Мои рисунки\utenok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71450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313"/>
            <a:ext cx="8229600" cy="542925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b="1" i="1" dirty="0" smtClean="0"/>
              <a:t>                      </a:t>
            </a:r>
            <a:r>
              <a:rPr lang="ru-RU" sz="4000" b="1" i="1" dirty="0" smtClean="0">
                <a:solidFill>
                  <a:srgbClr val="0070C0"/>
                </a:solidFill>
              </a:rPr>
              <a:t>Составление </a:t>
            </a:r>
            <a:r>
              <a:rPr lang="ru-RU" sz="4000" b="1" i="1" dirty="0">
                <a:solidFill>
                  <a:srgbClr val="0070C0"/>
                </a:solidFill>
              </a:rPr>
              <a:t>картинного плана</a:t>
            </a:r>
            <a:r>
              <a:rPr lang="ru-RU" sz="4000" dirty="0">
                <a:solidFill>
                  <a:srgbClr val="0070C0"/>
                </a:solidFill>
              </a:rPr>
              <a:t/>
            </a:r>
            <a:br>
              <a:rPr lang="ru-RU" sz="4000" dirty="0">
                <a:solidFill>
                  <a:srgbClr val="0070C0"/>
                </a:solidFill>
              </a:rPr>
            </a:br>
            <a:r>
              <a:rPr lang="ru-RU" sz="4000" b="1" i="1" dirty="0">
                <a:solidFill>
                  <a:srgbClr val="0070C0"/>
                </a:solidFill>
              </a:rPr>
              <a:t> 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2800" dirty="0" smtClean="0"/>
              <a:t>                      </a:t>
            </a:r>
            <a:r>
              <a:rPr lang="ru-RU" sz="2800" b="1" dirty="0" smtClean="0"/>
              <a:t>1)  </a:t>
            </a:r>
            <a:r>
              <a:rPr lang="ru-RU" sz="2800" b="1" dirty="0"/>
              <a:t>С чего начинается рассказ</a:t>
            </a:r>
            <a:r>
              <a:rPr lang="ru-RU" sz="2800" b="1" dirty="0" smtClean="0"/>
              <a:t>?           </a:t>
            </a: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800" b="1" dirty="0" smtClean="0"/>
              <a:t>         2) </a:t>
            </a:r>
            <a:r>
              <a:rPr lang="ru-RU" sz="2800" b="1" dirty="0"/>
              <a:t>Почему утята не ели</a:t>
            </a:r>
            <a:r>
              <a:rPr lang="ru-RU" sz="2800" b="1" dirty="0" smtClean="0"/>
              <a:t>?</a:t>
            </a: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800" b="1" dirty="0" smtClean="0"/>
              <a:t>        3) </a:t>
            </a:r>
            <a:r>
              <a:rPr lang="ru-RU" sz="2800" b="1" dirty="0"/>
              <a:t>Как вели себя утята</a:t>
            </a:r>
            <a:r>
              <a:rPr lang="ru-RU" sz="2800" b="1" dirty="0" smtClean="0"/>
              <a:t>?</a:t>
            </a:r>
            <a:br>
              <a:rPr lang="ru-RU" sz="2800" b="1" dirty="0" smtClean="0"/>
            </a:br>
            <a:r>
              <a:rPr lang="ru-RU" sz="2800" b="1" dirty="0" smtClean="0"/>
              <a:t>                   4) </a:t>
            </a:r>
            <a:r>
              <a:rPr lang="ru-RU" sz="2800" b="1" dirty="0"/>
              <a:t>Чему удивлялась хозяйка?</a:t>
            </a:r>
            <a:br>
              <a:rPr lang="ru-RU" sz="2800" b="1" dirty="0"/>
            </a:br>
            <a:r>
              <a:rPr lang="ru-RU" sz="2800" b="1" dirty="0" smtClean="0"/>
              <a:t>                       </a:t>
            </a:r>
            <a:r>
              <a:rPr lang="ru-RU" sz="2800" b="1" dirty="0"/>
              <a:t>5</a:t>
            </a:r>
            <a:r>
              <a:rPr lang="ru-RU" sz="2800" b="1" dirty="0" smtClean="0"/>
              <a:t>) </a:t>
            </a:r>
            <a:r>
              <a:rPr lang="ru-RU" sz="2800" b="1" dirty="0"/>
              <a:t>Кто к ним приходит в гости? 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                       6) </a:t>
            </a:r>
            <a:r>
              <a:rPr lang="ru-RU" sz="2800" b="1" dirty="0"/>
              <a:t>Чем заканчивается рассказ?</a:t>
            </a:r>
            <a:br>
              <a:rPr lang="ru-RU" sz="2800" b="1" dirty="0"/>
            </a:br>
            <a:endParaRPr lang="ru-RU" sz="2800" b="1" dirty="0"/>
          </a:p>
        </p:txBody>
      </p:sp>
      <p:pic>
        <p:nvPicPr>
          <p:cNvPr id="3" name="Рисунок 2" descr="VUUBOCAR5CJBQCAOJGKEVCA0D92ZPCA8I7NM2CA5TD8H8CA8K6UHZCA2FOTUNCA2TT0UPCA365W67CAALVQKPCAB2DX4KCAVEUEYZCA67NM7UCAINZXGMCAEQL3TQCA9CVR7VCAQNZKC2CAU5EZWMCADW7G8D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3" y="214313"/>
            <a:ext cx="1643062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643063"/>
            <a:ext cx="7772400" cy="412591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/>
              <a:t> </a:t>
            </a:r>
            <a:r>
              <a:rPr lang="ru-RU" sz="2700" i="1" dirty="0">
                <a:latin typeface="+mn-lt"/>
              </a:rPr>
              <a:t>План</a:t>
            </a:r>
            <a:r>
              <a:rPr lang="ru-RU" sz="2700" dirty="0">
                <a:latin typeface="+mn-lt"/>
              </a:rPr>
              <a:t>- это самое краткое изложение </a:t>
            </a:r>
            <a:r>
              <a:rPr lang="ru-RU" sz="2700" dirty="0" smtClean="0">
                <a:latin typeface="+mn-lt"/>
              </a:rPr>
              <a:t>текста.</a:t>
            </a:r>
            <a:r>
              <a:rPr lang="ru-RU" sz="2700" dirty="0">
                <a:latin typeface="+mn-lt"/>
              </a:rPr>
              <a:t/>
            </a:r>
            <a:br>
              <a:rPr lang="ru-RU" sz="2700" dirty="0">
                <a:latin typeface="+mn-lt"/>
              </a:rPr>
            </a:br>
            <a:r>
              <a:rPr lang="ru-RU" sz="2700" dirty="0">
                <a:latin typeface="+mn-lt"/>
              </a:rPr>
              <a:t> </a:t>
            </a:r>
            <a:br>
              <a:rPr lang="ru-RU" sz="2700" dirty="0">
                <a:latin typeface="+mn-lt"/>
              </a:rPr>
            </a:br>
            <a:r>
              <a:rPr lang="ru-RU" sz="2700" dirty="0" smtClean="0">
                <a:latin typeface="+mn-lt"/>
              </a:rPr>
              <a:t>Ни </a:t>
            </a:r>
            <a:r>
              <a:rPr lang="ru-RU" sz="2700" dirty="0">
                <a:latin typeface="+mn-lt"/>
              </a:rPr>
              <a:t>строительство дома, ни путь капитана,</a:t>
            </a:r>
            <a:br>
              <a:rPr lang="ru-RU" sz="2700" dirty="0">
                <a:latin typeface="+mn-lt"/>
              </a:rPr>
            </a:br>
            <a:r>
              <a:rPr lang="ru-RU" sz="2700" dirty="0">
                <a:latin typeface="+mn-lt"/>
              </a:rPr>
              <a:t>Не получатся, если их делать без плана.</a:t>
            </a:r>
            <a:br>
              <a:rPr lang="ru-RU" sz="2700" dirty="0">
                <a:latin typeface="+mn-lt"/>
              </a:rPr>
            </a:br>
            <a:r>
              <a:rPr lang="ru-RU" sz="2700" dirty="0">
                <a:latin typeface="+mn-lt"/>
              </a:rPr>
              <a:t>Будь как строитель и как капитан:</a:t>
            </a:r>
            <a:br>
              <a:rPr lang="ru-RU" sz="2700" dirty="0">
                <a:latin typeface="+mn-lt"/>
              </a:rPr>
            </a:br>
            <a:r>
              <a:rPr lang="ru-RU" sz="2700" dirty="0">
                <a:latin typeface="+mn-lt"/>
              </a:rPr>
              <a:t>Готовишься к делу – обдумывай план!</a:t>
            </a:r>
            <a:br>
              <a:rPr lang="ru-RU" sz="2700" dirty="0">
                <a:latin typeface="+mn-lt"/>
              </a:rPr>
            </a:br>
            <a:endParaRPr lang="ru-RU" sz="2700" dirty="0">
              <a:latin typeface="+mn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0063" y="285750"/>
            <a:ext cx="7772400" cy="1071563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800" b="1" dirty="0" smtClean="0">
                <a:solidFill>
                  <a:srgbClr val="FFFF00"/>
                </a:solidFill>
              </a:rPr>
              <a:t>Знаете ли вы?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5" name="Рисунок 4" descr="book10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625" y="214313"/>
            <a:ext cx="1785938" cy="121443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800" b="1" i="1" dirty="0">
                <a:solidFill>
                  <a:srgbClr val="0070C0"/>
                </a:solidFill>
              </a:rPr>
              <a:t>Пересказ по плану.</a:t>
            </a:r>
            <a:r>
              <a:rPr lang="ru-RU" sz="4800" dirty="0">
                <a:solidFill>
                  <a:srgbClr val="0070C0"/>
                </a:solidFill>
              </a:rPr>
              <a:t/>
            </a:r>
            <a:br>
              <a:rPr lang="ru-RU" sz="4800" dirty="0">
                <a:solidFill>
                  <a:srgbClr val="0070C0"/>
                </a:solidFill>
              </a:rPr>
            </a:br>
            <a:endParaRPr lang="ru-RU" sz="4800" dirty="0">
              <a:solidFill>
                <a:srgbClr val="0070C0"/>
              </a:solidFill>
            </a:endParaRPr>
          </a:p>
        </p:txBody>
      </p:sp>
      <p:pic>
        <p:nvPicPr>
          <p:cNvPr id="3" name="Рисунок 2" descr="41J7UCASSLJZMCA9RF6PVCAD45FUXCAQUGJW6CAJ3EKO1CAQSXJ6BCA7C2RFMCAYCWANKCAUE53I0CAHTI98HCAZ2XP7ACADAQ348CA6ZEST1CAVM9YEHCAJLUOZ2CAWIVJV1CAIVRYIPCABD36ZJCARYYLLH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25" y="2357438"/>
            <a:ext cx="4351338" cy="3900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1714500"/>
            <a:ext cx="8329612" cy="478631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C00000"/>
                </a:solidFill>
              </a:rPr>
              <a:t>Вопросы от утенка Алеши.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  </a:t>
            </a:r>
            <a:r>
              <a:rPr lang="ru-RU" dirty="0"/>
              <a:t>какой сказкой познакомились?</a:t>
            </a:r>
            <a:br>
              <a:rPr lang="ru-RU" dirty="0"/>
            </a:br>
            <a:r>
              <a:rPr lang="ru-RU" dirty="0"/>
              <a:t>- Кто автор?</a:t>
            </a:r>
            <a:br>
              <a:rPr lang="ru-RU" dirty="0"/>
            </a:br>
            <a:r>
              <a:rPr lang="ru-RU" dirty="0"/>
              <a:t>- Стоило ли </a:t>
            </a:r>
            <a:r>
              <a:rPr lang="ru-RU" dirty="0" smtClean="0"/>
              <a:t>нам бояться </a:t>
            </a:r>
            <a:r>
              <a:rPr lang="ru-RU" dirty="0"/>
              <a:t>стрекозу?</a:t>
            </a:r>
            <a:br>
              <a:rPr lang="ru-RU" dirty="0"/>
            </a:br>
            <a:r>
              <a:rPr lang="ru-RU" dirty="0"/>
              <a:t>- Чему ещё научились на уроке?</a:t>
            </a:r>
            <a:br>
              <a:rPr lang="ru-RU" dirty="0"/>
            </a:br>
            <a:endParaRPr lang="ru-RU" dirty="0"/>
          </a:p>
        </p:txBody>
      </p:sp>
      <p:pic>
        <p:nvPicPr>
          <p:cNvPr id="18435" name="Picture 2" descr="C:\Documents and Settings\Admin\Мои документы\Мои рисунки\L46GRCACRFA6MCASSKWQLCAYPDMNTCA3ZOJWTCATFGR3TCALCQE1MCAD1N7B6CAL4KWWNCA2CI3HUCAYEJ5MMCA2TGHENCAQJ7NKLCAV4IPAGCAX7UF5VCA6FAQQNCAIWLYLSCACB2O3TCA4RT88LCAM4HKXZ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0"/>
            <a:ext cx="2857500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V9WCAGXDHAQCAXNHEO5CAI7JD5BCA2K18ALCAS2A16LCARH5BTYCAKLJCN9CAXY553QCAO08IFDCAI1KKA8CAWEMUYLCA2357XCCANLXV9GCAQVZVCICAQ6FCY3CA05S3QWCAV8BSESCA0944GCCA4FXF25.jpg"/>
          <p:cNvPicPr>
            <a:picLocks noChangeAspect="1"/>
          </p:cNvPicPr>
          <p:nvPr/>
        </p:nvPicPr>
        <p:blipFill>
          <a:blip r:embed="rId3">
            <a:lum bright="20000"/>
          </a:blip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  <a:ln w="190500" cap="sq">
            <a:noFill/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Выноска-облако 3"/>
          <p:cNvSpPr/>
          <p:nvPr/>
        </p:nvSpPr>
        <p:spPr>
          <a:xfrm rot="16716815">
            <a:off x="-592137" y="1566862"/>
            <a:ext cx="3390900" cy="2441575"/>
          </a:xfrm>
          <a:prstGeom prst="cloudCallout">
            <a:avLst>
              <a:gd name="adj1" fmla="val -30692"/>
              <a:gd name="adj2" fmla="val 5546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5" name="Рисунок 4" descr="gallery_2_177_13942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071688"/>
            <a:ext cx="1905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9717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Литературное чтение .2класс</a:t>
            </a:r>
            <a:br>
              <a:rPr lang="ru-RU" dirty="0" smtClean="0"/>
            </a:br>
            <a:r>
              <a:rPr lang="ru-RU" dirty="0" smtClean="0"/>
              <a:t>Тема.</a:t>
            </a:r>
            <a:br>
              <a:rPr lang="ru-RU" dirty="0" smtClean="0"/>
            </a:br>
            <a:r>
              <a:rPr lang="ru-RU" dirty="0" smtClean="0"/>
              <a:t>Б.Житков «Храбрый утёнок»</a:t>
            </a:r>
            <a:endParaRPr lang="ru-RU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143000" y="500063"/>
            <a:ext cx="7351713" cy="78581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i="1" dirty="0">
                <a:solidFill>
                  <a:schemeClr val="accent4">
                    <a:lumMod val="75000"/>
                  </a:schemeClr>
                </a:solidFill>
              </a:rPr>
              <a:t>Цель урока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1500" y="1214438"/>
            <a:ext cx="7772400" cy="5286375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 smtClean="0"/>
              <a:t>       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1.Познакомить </a:t>
            </a: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учащихся с жизнью и творчеством 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Б.Житкова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2. Развивать навыки выразительного чтения; учить делить текст на смысловые части; учить составлять картинный план; развивать речевые навыки.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3. Воспитывать любовь к природе, бережное отношение к животным.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3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75" y="1816100"/>
            <a:ext cx="6643688" cy="431165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B050"/>
                </a:solidFill>
              </a:rPr>
              <a:t> </a:t>
            </a:r>
            <a:r>
              <a:rPr lang="ru-RU" sz="4000" b="1" dirty="0">
                <a:solidFill>
                  <a:srgbClr val="00B050"/>
                </a:solidFill>
              </a:rPr>
              <a:t>Речевая разминка.</a:t>
            </a:r>
            <a:r>
              <a:rPr lang="ru-RU" sz="4000" dirty="0">
                <a:solidFill>
                  <a:srgbClr val="00B050"/>
                </a:solidFill>
              </a:rPr>
              <a:t/>
            </a:r>
            <a:br>
              <a:rPr lang="ru-RU" sz="4000" dirty="0">
                <a:solidFill>
                  <a:srgbClr val="00B050"/>
                </a:solidFill>
              </a:rPr>
            </a:br>
            <a:r>
              <a:rPr lang="ru-RU" sz="4000" dirty="0">
                <a:solidFill>
                  <a:srgbClr val="00B050"/>
                </a:solidFill>
              </a:rPr>
              <a:t> </a:t>
            </a:r>
            <a:br>
              <a:rPr lang="ru-RU" sz="4000" dirty="0">
                <a:solidFill>
                  <a:srgbClr val="00B050"/>
                </a:solidFill>
              </a:rPr>
            </a:br>
            <a:r>
              <a:rPr lang="ru-RU" sz="4000" i="1" dirty="0"/>
              <a:t>            </a:t>
            </a:r>
            <a:r>
              <a:rPr lang="ru-RU" sz="4000" i="1" dirty="0" smtClean="0"/>
              <a:t>     </a:t>
            </a:r>
            <a:r>
              <a:rPr lang="ru-RU" sz="4000" i="1" dirty="0"/>
              <a:t>У пруда утёнок -</a:t>
            </a:r>
            <a:r>
              <a:rPr lang="ru-RU" sz="4000" i="1" dirty="0" smtClean="0"/>
              <a:t>крошка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i="1" dirty="0"/>
              <a:t>                  </a:t>
            </a:r>
            <a:r>
              <a:rPr lang="ru-RU" sz="4000" i="1" dirty="0" smtClean="0"/>
              <a:t>   </a:t>
            </a:r>
            <a:r>
              <a:rPr lang="ru-RU" sz="4000" i="1" dirty="0"/>
              <a:t>В страхе кличет </a:t>
            </a:r>
            <a:r>
              <a:rPr lang="ru-RU" sz="4000" i="1" dirty="0" smtClean="0"/>
              <a:t>    утку </a:t>
            </a:r>
            <a:r>
              <a:rPr lang="ru-RU" sz="4000" i="1" dirty="0"/>
              <a:t>– </a:t>
            </a:r>
            <a:r>
              <a:rPr lang="ru-RU" sz="4000" i="1" dirty="0" smtClean="0"/>
              <a:t>мать</a:t>
            </a:r>
            <a:br>
              <a:rPr lang="ru-RU" sz="4000" i="1" dirty="0" smtClean="0"/>
            </a:br>
            <a:r>
              <a:rPr lang="ru-RU" sz="4000" i="1" dirty="0" smtClean="0"/>
              <a:t>    </a:t>
            </a:r>
            <a:r>
              <a:rPr lang="ru-RU" sz="4000" i="1" dirty="0"/>
              <a:t>- Ой, боюсь!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i="1" dirty="0"/>
              <a:t>          </a:t>
            </a:r>
            <a:r>
              <a:rPr lang="ru-RU" sz="4000" i="1" dirty="0" smtClean="0"/>
              <a:t>    </a:t>
            </a:r>
            <a:r>
              <a:rPr lang="ru-RU" sz="4000" i="1" dirty="0"/>
              <a:t>Укусит мошка,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i="1" dirty="0"/>
              <a:t>                </a:t>
            </a:r>
            <a:r>
              <a:rPr lang="ru-RU" sz="4000" i="1" dirty="0" smtClean="0"/>
              <a:t>       </a:t>
            </a:r>
            <a:r>
              <a:rPr lang="ru-RU" sz="4000" i="1" dirty="0"/>
              <a:t>Помоги мне убежать!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> </a:t>
            </a:r>
            <a:br>
              <a:rPr lang="ru-RU" sz="4000" dirty="0"/>
            </a:br>
            <a:r>
              <a:rPr lang="ru-RU" dirty="0"/>
              <a:t> </a:t>
            </a: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</a:t>
            </a:r>
          </a:p>
        </p:txBody>
      </p:sp>
      <p:pic>
        <p:nvPicPr>
          <p:cNvPr id="3" name="Рисунок 2" descr="R9CIWCA1916H2CAWRYQ1XCA1O2HSWCA3AI9MBCAPRMYN7CAO6H1YBCAFZH0HECA0FH5F6CA5GZWTZCA0DOIHFCA7LNG2ICA8AYSVWCAKI1CK2CAFEJRCECAFO9IR1CAHPD9C6CA5Y440ECAFP4N7LCA23BD8R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357188"/>
            <a:ext cx="2643187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 rot="10800000" flipV="1">
            <a:off x="3000375" y="1509008"/>
            <a:ext cx="5786438" cy="372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  <a:cs typeface="Times New Roman" pitchFamily="18" charset="0"/>
              </a:rPr>
              <a:t>Борис Степанович Житков (1882-1938г.), писатель.</a:t>
            </a:r>
            <a:endParaRPr lang="ru-RU" sz="3600" b="1" dirty="0">
              <a:solidFill>
                <a:srgbClr val="FF0000"/>
              </a:solidFill>
            </a:endParaRPr>
          </a:p>
          <a:p>
            <a:pPr eaLnBrk="0" hangingPunct="0"/>
            <a:r>
              <a:rPr lang="ru-RU" sz="3200" b="1" dirty="0">
                <a:solidFill>
                  <a:srgbClr val="262626"/>
                </a:solidFill>
                <a:cs typeface="Times New Roman" pitchFamily="18" charset="0"/>
              </a:rPr>
              <a:t>Родился в 1882 году недалеко от Новгорода, в деревушке, где родители снимали дачу</a:t>
            </a:r>
            <a:r>
              <a:rPr lang="ru-RU" sz="3200" b="1" dirty="0" smtClean="0">
                <a:solidFill>
                  <a:srgbClr val="262626"/>
                </a:solidFill>
                <a:cs typeface="Times New Roman" pitchFamily="18" charset="0"/>
              </a:rPr>
              <a:t>.</a:t>
            </a:r>
            <a:endParaRPr lang="ru-RU" sz="3200" b="1" dirty="0">
              <a:solidFill>
                <a:srgbClr val="262626"/>
              </a:solidFill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2000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6" dur="500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43250" y="285750"/>
            <a:ext cx="5829300" cy="271462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/>
              <a:t>Первый рассказ был опубликован в 1924 году в журнале «Воробей».</a:t>
            </a:r>
            <a:br>
              <a:rPr lang="ru-RU" dirty="0"/>
            </a:br>
            <a:endParaRPr lang="ru-RU" dirty="0"/>
          </a:p>
        </p:txBody>
      </p:sp>
      <p:pic>
        <p:nvPicPr>
          <p:cNvPr id="18434" name="Picture 2" descr="C:\Documents and Settings\Admin\Мои документы\Мои рисунки\4FQ3ACAYTV10CCATU8JN9CAIKUEMUCALVV32YCAS6L4ZDCAR5COK3CA1SI6JZCACQ1YLICA5Y608KCAC74NNUCA3KHAE9CAKDGNI3CATR039VCAXTO2IHCA3WO2D2CA75BZDBCA1800BICAWV9AA7CA43RW5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" y="214313"/>
            <a:ext cx="185737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Y7AV9CAXJJ48ZCA1R39I5CAKRKVEMCA1MF0N9CASYUSYMCAZOA9MDCA1KGW21CASG87RWCA4TQPE2CAAMKMXECAWH6PT4CAQOFT0QCA0O0MKKCAADQXD6CAAP0L7MCAQHYHHECA9U3JV4CAK7AIAICAMCPJK7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00875" y="4286250"/>
            <a:ext cx="1928813" cy="227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BIJETCAHUU1YDCA3EFR7ECA633S7PCAH1896YCAS2ZM0OCAQWW6RACAGNQ3WYCAFWD9LHCALPY4O0CAJNB83LCA1DAF6XCA38KC9ACABYQH35CAH9LW1NCA1EITLLCA5DE97DCABTPVY2CA41MK32CAKNKPXT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43563" y="4071938"/>
            <a:ext cx="185737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YPJXLCAIHXDQSCAY7HDW6CA7X5N03CAJ0FQX2CAGM9X1TCABUEQ3ACA9SST64CAS5XW94CA8HW99JCAX7I99SCA06YHCOCAU8Q0TMCA01QCDECAX02H21CAOBTAHRCA5IWSRKCAU014ETCA3FBR9HCAGI9IJ0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429125" y="3714750"/>
            <a:ext cx="1766888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TOUP2CA98IWEHCAI6Q892CABQSQMJCAVBUTBLCAAKAH2GCA2JSYDPCA5QA35WCAKLITXICADGH02PCAXGTNFVCAYQ9OJUCANYXRHVCAVTSEH1CALKKZXMCAQYR0O7CAU5ORZCCAK71VJ4CA3N0G6DCA1A1R86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429000" y="3357563"/>
            <a:ext cx="1571625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QB2NQCA7033OFCAT9WSZ2CAEE0JM1CAJW9G9QCAT5EXGVCAOO7V7VCA3GCF67CAOND9HTCAGBC5I8CAV2K47ECA68GDGQCA18IAT7CASWGKASCAWH7MZXCAOJ1DQ4CAP57KHBCAWBN86FCAYVL2IFCA9AX2F5.jp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357438" y="3214688"/>
            <a:ext cx="1285875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O5MUOCACERCSJCAI4JOYXCASUZECICAQUDNDOCABWOFSYCACSD8NKCAAZR45FCATI5IZ7CACUEGN9CAVEX2GPCA6L0VYWCA4VC108CALQ4GLECA3T4E03CA050BHECA00XIMECAL4QFHICAQ1HYZSCAS4MR3D.jp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285875" y="2928938"/>
            <a:ext cx="1285875" cy="169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MXLV4CAH7S8OYCAY3788XCAC4DVN9CARCJY0ECA3UT9TECA5LFKVNCAQK4LF9CAAKP8IRCA010NN1CA2J9P87CASE4KUJCAQPMK4HCAADY8J9CAG5FFCVCAMB2VR6CABH6CZGCAB59M21CAQ54KB5CARB6KHB.jp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0" y="2500313"/>
            <a:ext cx="1500188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22313" y="642938"/>
            <a:ext cx="7772400" cy="107156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   Загадка.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571500" y="1714500"/>
            <a:ext cx="8143875" cy="276383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i="1" dirty="0" smtClean="0"/>
              <a:t>                                            </a:t>
            </a:r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Удивительный ребёнок!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                          Только вышел из пелёнок,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                          Может плавать и нырять,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b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                          Как его родная мать .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</a:t>
            </a:r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29698" name="Picture 2" descr="C:\Documents and Settings\Admin\Мои документы\Мои рисунки\gallery_2_305_6016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3643313"/>
            <a:ext cx="2714625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4929188" y="5072063"/>
            <a:ext cx="2500312" cy="132397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 </a:t>
            </a:r>
            <a:r>
              <a:rPr lang="ru-RU" sz="40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Утёнок</a:t>
            </a:r>
            <a:r>
              <a:rPr lang="ru-RU" sz="4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/>
            </a:r>
            <a:br>
              <a:rPr lang="ru-RU" sz="4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</a:br>
            <a:endParaRPr lang="ru-RU" sz="4000" dirty="0">
              <a:latin typeface="+mn-lt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4786313" y="0"/>
            <a:ext cx="4000500" cy="2928938"/>
          </a:xfrm>
        </p:spPr>
        <p:txBody>
          <a:bodyPr/>
          <a:lstStyle/>
          <a:p>
            <a:endParaRPr lang="ru-RU" dirty="0" smtClean="0"/>
          </a:p>
        </p:txBody>
      </p:sp>
      <p:pic>
        <p:nvPicPr>
          <p:cNvPr id="27650" name="Picture 2" descr="C:\Documents and Settings\Admin\Мои документы\Мои рисунки\DSV9WCAGXDHAQCAXNHEO5CAI7JD5BCA2K18ALCAS2A16LCARH5BTYCAKLJCN9CAXY553QCAO08IFDCAI1KKA8CAWEMUYLCA2357XCCANLXV9GCAQVZVCICAQ6FCY3CA05S3QWCAV8BSESCA0944GCCA4FXF2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3" y="214313"/>
            <a:ext cx="3700462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286248" y="428604"/>
            <a:ext cx="4643470" cy="258532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Б.Житков</a:t>
            </a:r>
            <a:b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«Храбрый утенок»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500" y="1857375"/>
            <a:ext cx="8115300" cy="45720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>
                <a:solidFill>
                  <a:srgbClr val="0070C0"/>
                </a:solidFill>
              </a:rPr>
              <a:t>Прочитайте сначала по слогам, затем целыми словами:</a:t>
            </a:r>
            <a:br>
              <a:rPr lang="ru-RU" b="1" dirty="0">
                <a:solidFill>
                  <a:srgbClr val="0070C0"/>
                </a:solidFill>
              </a:rPr>
            </a:br>
            <a:r>
              <a:rPr lang="ru-RU" b="1" dirty="0">
                <a:solidFill>
                  <a:srgbClr val="0070C0"/>
                </a:solidFill>
              </a:rPr>
              <a:t> 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/>
              <a:t> </a:t>
            </a:r>
            <a:r>
              <a:rPr lang="ru-RU" dirty="0"/>
              <a:t/>
            </a:r>
            <a:br>
              <a:rPr lang="ru-RU" dirty="0"/>
            </a:br>
            <a:r>
              <a:rPr lang="ru-RU" dirty="0" err="1"/>
              <a:t>руб-ле-ных</a:t>
            </a:r>
            <a:r>
              <a:rPr lang="ru-RU" dirty="0"/>
              <a:t>                  - рубленых</a:t>
            </a:r>
            <a:br>
              <a:rPr lang="ru-RU" dirty="0"/>
            </a:br>
            <a:r>
              <a:rPr lang="ru-RU" dirty="0" err="1"/>
              <a:t>стре-ко-та-ли</a:t>
            </a:r>
            <a:r>
              <a:rPr lang="ru-RU" dirty="0"/>
              <a:t>           - стрекотали</a:t>
            </a:r>
            <a:br>
              <a:rPr lang="ru-RU" dirty="0"/>
            </a:br>
            <a:r>
              <a:rPr lang="ru-RU" dirty="0" err="1"/>
              <a:t>рас-ска-за-ли</a:t>
            </a:r>
            <a:r>
              <a:rPr lang="ru-RU" dirty="0"/>
              <a:t>             - рассказали</a:t>
            </a:r>
            <a:br>
              <a:rPr lang="ru-RU" dirty="0"/>
            </a:br>
            <a:r>
              <a:rPr lang="ru-RU" dirty="0" err="1"/>
              <a:t>ис-пу-га-ешь-ся</a:t>
            </a:r>
            <a:r>
              <a:rPr lang="ru-RU" dirty="0"/>
              <a:t>         - испугаешься</a:t>
            </a:r>
            <a:br>
              <a:rPr lang="ru-RU" dirty="0"/>
            </a:br>
            <a:r>
              <a:rPr lang="ru-RU" dirty="0" err="1"/>
              <a:t>за-жуж-жа-ла</a:t>
            </a:r>
            <a:r>
              <a:rPr lang="ru-RU" dirty="0"/>
              <a:t>         -зажужжала</a:t>
            </a:r>
            <a:br>
              <a:rPr lang="ru-RU" dirty="0"/>
            </a:br>
            <a:r>
              <a:rPr lang="ru-RU" dirty="0" err="1"/>
              <a:t>по-ло-ман-ным</a:t>
            </a:r>
            <a:r>
              <a:rPr lang="ru-RU" dirty="0"/>
              <a:t>          -поломанным</a:t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Стандартная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</TotalTime>
  <Words>364</Words>
  <Application>Microsoft Office PowerPoint</Application>
  <PresentationFormat>Екран (4:3)</PresentationFormat>
  <Paragraphs>90</Paragraphs>
  <Slides>16</Slides>
  <Notes>16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16</vt:i4>
      </vt:variant>
    </vt:vector>
  </HeadingPairs>
  <TitlesOfParts>
    <vt:vector size="17" baseType="lpstr">
      <vt:lpstr>Тема Office</vt:lpstr>
      <vt:lpstr>Литературное чтение, 2 класс (УМК «Школа России») Б.Житков  «Храбрый утёнок»</vt:lpstr>
      <vt:lpstr>Литературное чтение .2класс Тема. Б.Житков «Храбрый утёнок»</vt:lpstr>
      <vt:lpstr>Цель урока</vt:lpstr>
      <vt:lpstr> Речевая разминка.                    У пруда утёнок -крошка                      В страхе кличет     утку – мать     - Ой, боюсь!               Укусит мошка,                        Помоги мне убежать!    </vt:lpstr>
      <vt:lpstr>               </vt:lpstr>
      <vt:lpstr>Первый рассказ был опубликован в 1924 году в журнале «Воробей». </vt:lpstr>
      <vt:lpstr>   Загадка.</vt:lpstr>
      <vt:lpstr>Презентація PowerPoint</vt:lpstr>
      <vt:lpstr>Прочитайте сначала по слогам, затем целыми словами:     руб-ле-ных                  - рубленых стре-ко-та-ли           - стрекотали рас-ска-за-ли             - рассказали ис-пу-га-ешь-ся         - испугаешься за-жуж-жа-ла         -зажужжала по-ло-ман-ным          -поломанным   </vt:lpstr>
      <vt:lpstr>Читайте целыми словами:               бег      -    подбегали, убегали рассказ        - рассказали  испуг           - испугаешься еда              - наедались   </vt:lpstr>
      <vt:lpstr> -Это сказка или рассказ? Почему? -   Как хозяйка кормила утят? -   Почему утята не ели? Кого они боялись? -   О чём думала хозяйка, когда убирала пустую тарелку? -   Кто пришёл в гости к утятам? -   Что он им пообещал? Сдержал ли своё обещание Алёша? -   Как вы понимаете выражение «насилу вырвалась»? -  Прилетала ли стрекоза ещё раз?  </vt:lpstr>
      <vt:lpstr>                      Составление картинного плана                         1)  С чего начинается рассказ?                     2) Почему утята не ели?         3) Как вели себя утята?                    4) Чему удивлялась хозяйка?                        5) Кто к ним приходит в гости?                         6) Чем заканчивается рассказ? </vt:lpstr>
      <vt:lpstr> План- это самое краткое изложение текста.   Ни строительство дома, ни путь капитана, Не получатся, если их делать без плана. Будь как строитель и как капитан: Готовишься к делу – обдумывай план! </vt:lpstr>
      <vt:lpstr>Пересказ по плану. </vt:lpstr>
      <vt:lpstr>Вопросы от утенка Алеши. С  какой сказкой познакомились? - Кто автор? - Стоило ли нам бояться стрекозу? - Чему ещё научились на уроке? </vt:lpstr>
      <vt:lpstr>Презентація PowerPoint</vt:lpstr>
    </vt:vector>
  </TitlesOfParts>
  <Company>MultiDVD Team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Литературное чтение Тема: Б.Житков «Храбрый утенок»</dc:title>
  <dc:creator>Admin</dc:creator>
  <cp:lastModifiedBy>LEGION</cp:lastModifiedBy>
  <cp:revision>26</cp:revision>
  <dcterms:created xsi:type="dcterms:W3CDTF">2009-12-11T18:25:40Z</dcterms:created>
  <dcterms:modified xsi:type="dcterms:W3CDTF">2015-01-20T13:32:38Z</dcterms:modified>
</cp:coreProperties>
</file>