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1" r:id="rId6"/>
    <p:sldId id="260" r:id="rId7"/>
    <p:sldId id="263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7" autoAdjust="0"/>
    <p:restoredTop sz="52429" autoAdjust="0"/>
  </p:normalViewPr>
  <p:slideViewPr>
    <p:cSldViewPr>
      <p:cViewPr>
        <p:scale>
          <a:sx n="69" d="100"/>
          <a:sy n="69" d="100"/>
        </p:scale>
        <p:origin x="-1728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8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7AAE8F1-9B4A-44AA-BB3C-B44509856267}" type="datetimeFigureOut">
              <a:rPr lang="ru-RU"/>
              <a:pPr>
                <a:defRPr/>
              </a:pPr>
              <a:t>20.01.2015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7E9762F-DA33-4220-96BC-E97FE4A78AEA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82284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200000"/>
                  </a:schemeClr>
                </a:solidFill>
                <a:latin typeface="Arial Narrow" pitchFamily="34" charset="0"/>
              </a:rPr>
              <a:t/>
            </a:r>
            <a:br>
              <a:rPr lang="ru-RU" dirty="0" smtClean="0">
                <a:solidFill>
                  <a:schemeClr val="tx2">
                    <a:satMod val="200000"/>
                  </a:schemeClr>
                </a:solidFill>
                <a:latin typeface="Arial Narrow" pitchFamily="34" charset="0"/>
              </a:rPr>
            </a:br>
            <a:r>
              <a:rPr lang="ru-RU" dirty="0" smtClean="0">
                <a:solidFill>
                  <a:schemeClr val="tx2">
                    <a:satMod val="200000"/>
                  </a:schemeClr>
                </a:solidFill>
                <a:latin typeface="Arial Narrow" pitchFamily="34" charset="0"/>
              </a:rPr>
              <a:t/>
            </a:r>
            <a:br>
              <a:rPr lang="ru-RU" dirty="0" smtClean="0">
                <a:solidFill>
                  <a:schemeClr val="tx2">
                    <a:satMod val="200000"/>
                  </a:schemeClr>
                </a:solidFill>
                <a:latin typeface="Arial Narrow" pitchFamily="34" charset="0"/>
              </a:rPr>
            </a:br>
            <a:r>
              <a:rPr lang="ru-RU" dirty="0" smtClean="0">
                <a:solidFill>
                  <a:schemeClr val="tx2">
                    <a:satMod val="200000"/>
                  </a:schemeClr>
                </a:solidFill>
                <a:latin typeface="Arial Narrow" pitchFamily="34" charset="0"/>
              </a:rPr>
              <a:t/>
            </a:r>
            <a:br>
              <a:rPr lang="ru-RU" dirty="0" smtClean="0">
                <a:solidFill>
                  <a:schemeClr val="tx2">
                    <a:satMod val="200000"/>
                  </a:schemeClr>
                </a:solidFill>
                <a:latin typeface="Arial Narrow" pitchFamily="34" charset="0"/>
              </a:rPr>
            </a:br>
            <a:r>
              <a:rPr lang="ru-RU" dirty="0" smtClean="0">
                <a:solidFill>
                  <a:schemeClr val="tx2">
                    <a:satMod val="200000"/>
                  </a:schemeClr>
                </a:solidFill>
                <a:latin typeface="Arial Narrow" pitchFamily="34" charset="0"/>
              </a:rPr>
              <a:t>Иван Сергеевич Тургенев</a:t>
            </a:r>
            <a:br>
              <a:rPr lang="ru-RU" dirty="0" smtClean="0">
                <a:solidFill>
                  <a:schemeClr val="tx2">
                    <a:satMod val="200000"/>
                  </a:schemeClr>
                </a:solidFill>
                <a:latin typeface="Arial Narrow" pitchFamily="34" charset="0"/>
              </a:rPr>
            </a:br>
            <a:r>
              <a:rPr lang="ru-RU" dirty="0" smtClean="0">
                <a:solidFill>
                  <a:schemeClr val="tx2">
                    <a:satMod val="200000"/>
                  </a:schemeClr>
                </a:solidFill>
                <a:latin typeface="Arial Narrow" pitchFamily="34" charset="0"/>
              </a:rPr>
              <a:t/>
            </a:r>
            <a:br>
              <a:rPr lang="ru-RU" dirty="0" smtClean="0">
                <a:solidFill>
                  <a:schemeClr val="tx2">
                    <a:satMod val="200000"/>
                  </a:schemeClr>
                </a:solidFill>
                <a:latin typeface="Arial Narrow" pitchFamily="34" charset="0"/>
              </a:rPr>
            </a:br>
            <a:r>
              <a:rPr lang="ru-RU" dirty="0" smtClean="0">
                <a:solidFill>
                  <a:schemeClr val="tx2">
                    <a:satMod val="200000"/>
                  </a:schemeClr>
                </a:solidFill>
                <a:latin typeface="Arial Narrow" pitchFamily="34" charset="0"/>
              </a:rPr>
              <a:t>«Записки охотника»</a:t>
            </a:r>
          </a:p>
          <a:p>
            <a:pPr algn="r" eaLnBrk="1" hangingPunct="1">
              <a:spcBef>
                <a:spcPct val="0"/>
              </a:spcBef>
            </a:pPr>
            <a:r>
              <a:rPr lang="ru-RU" dirty="0" smtClean="0">
                <a:latin typeface="Arial Narrow" pitchFamily="34" charset="0"/>
              </a:rPr>
              <a:t>Выполнила: ученица 10 класса</a:t>
            </a:r>
          </a:p>
          <a:p>
            <a:pPr algn="r" eaLnBrk="1" hangingPunct="1">
              <a:spcBef>
                <a:spcPct val="0"/>
              </a:spcBef>
            </a:pPr>
            <a:r>
              <a:rPr lang="ru-RU" dirty="0" err="1" smtClean="0">
                <a:latin typeface="Arial Narrow" pitchFamily="34" charset="0"/>
              </a:rPr>
              <a:t>Шишенина</a:t>
            </a:r>
            <a:r>
              <a:rPr lang="ru-RU" dirty="0" smtClean="0">
                <a:latin typeface="Arial Narrow" pitchFamily="34" charset="0"/>
              </a:rPr>
              <a:t> Светлана   </a:t>
            </a:r>
            <a:endParaRPr lang="ru-RU" dirty="0" smtClean="0">
              <a:latin typeface="Arial Narrow" pitchFamily="34" charset="0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7E9762F-DA33-4220-96BC-E97FE4A78AEA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4962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200000"/>
                  </a:schemeClr>
                </a:solidFill>
                <a:latin typeface="Arial Narrow" pitchFamily="34" charset="0"/>
              </a:rPr>
              <a:t>Краткая биография</a:t>
            </a:r>
          </a:p>
          <a:p>
            <a:pPr marL="411480" algn="ctr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1200" b="1" dirty="0" smtClean="0">
                <a:latin typeface="Arial Narrow" pitchFamily="34" charset="0"/>
              </a:rPr>
              <a:t>Тургенев Иван Сергеевич. </a:t>
            </a:r>
            <a:endParaRPr lang="ru-RU" sz="1200" dirty="0" smtClean="0">
              <a:latin typeface="Arial Narrow" pitchFamily="34" charset="0"/>
            </a:endParaRPr>
          </a:p>
          <a:p>
            <a:pPr marL="411480" algn="ctr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1200" b="1" dirty="0" smtClean="0">
                <a:latin typeface="Arial Narrow" pitchFamily="34" charset="0"/>
              </a:rPr>
              <a:t>(28.</a:t>
            </a:r>
            <a:r>
              <a:rPr lang="en-US" sz="1200" b="1" dirty="0" smtClean="0">
                <a:latin typeface="Arial Narrow" pitchFamily="34" charset="0"/>
              </a:rPr>
              <a:t>X</a:t>
            </a:r>
            <a:r>
              <a:rPr lang="ru-RU" sz="1200" b="1" dirty="0" smtClean="0">
                <a:latin typeface="Arial Narrow" pitchFamily="34" charset="0"/>
              </a:rPr>
              <a:t>.1818- 22.</a:t>
            </a:r>
            <a:r>
              <a:rPr lang="en-US" sz="1200" b="1" dirty="0" smtClean="0">
                <a:latin typeface="Arial Narrow" pitchFamily="34" charset="0"/>
              </a:rPr>
              <a:t>VIII</a:t>
            </a:r>
            <a:r>
              <a:rPr lang="ru-RU" sz="1200" b="1" dirty="0" smtClean="0">
                <a:latin typeface="Arial Narrow" pitchFamily="34" charset="0"/>
              </a:rPr>
              <a:t>.1883)</a:t>
            </a:r>
            <a:endParaRPr lang="ru-RU" sz="1200" dirty="0" smtClean="0">
              <a:latin typeface="Arial Narrow" pitchFamily="34" charset="0"/>
            </a:endParaRPr>
          </a:p>
          <a:p>
            <a:pPr marL="411480" algn="just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1200" dirty="0" smtClean="0">
                <a:latin typeface="Arial Narrow" pitchFamily="34" charset="0"/>
              </a:rPr>
              <a:t>      </a:t>
            </a:r>
            <a:r>
              <a:rPr lang="ru-RU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Прозаик, поэт, драматург, критик, публицист, мемуарист, переводчик. Родился в     семье Сергея  Николаевича и Варвары Петровны Тургеневых.</a:t>
            </a:r>
            <a:r>
              <a:rPr lang="ru-RU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Детство Тургенева прошло в родительском имении Спасском-</a:t>
            </a:r>
            <a:r>
              <a:rPr lang="ru-RU" sz="1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Лутовинове</a:t>
            </a:r>
            <a:r>
              <a:rPr lang="ru-RU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, близ г. Мценска Орловской губернии; первым его учителем был крепостной секретарь его матери Федор Лобанов. К 14 годам Тургенев свободно говорил на трех иностранных языках и успел познакомиться с лучшими произведениями европейской и русской литературы. </a:t>
            </a:r>
            <a:endParaRPr lang="ru-RU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7E9762F-DA33-4220-96BC-E97FE4A78AEA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45641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200000"/>
                  </a:schemeClr>
                </a:solidFill>
                <a:latin typeface="Arial Narrow" pitchFamily="34" charset="0"/>
              </a:rPr>
              <a:t>Первые произведения</a:t>
            </a:r>
          </a:p>
          <a:p>
            <a:pPr marL="411480" algn="just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1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     </a:t>
            </a:r>
            <a:r>
              <a:rPr lang="ru-RU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В студенческие годы Тургенев начал писать. Его первыми поэтическими опытами были переводы, небольшие поэмы, лирические стихотворения и драма «</a:t>
            </a:r>
            <a:r>
              <a:rPr lang="ru-RU" sz="1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Стено</a:t>
            </a:r>
            <a:r>
              <a:rPr lang="ru-RU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» (1834), написанные в модном тогда романтическом духе. В 1843 г. Тургенев был зачислен в канцелярию министра, но вскоре разуверился в своих надеждах, потерял всякий интерес к службе и через два года вышел в отставку.</a:t>
            </a:r>
          </a:p>
          <a:p>
            <a:pPr marL="411480" algn="just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	В том же году публикуется поэма Тургенева «Параша», а чуть позже – сочувственный отзыв о ней Белинского. Эти события решили судьбу Тургенева: отныне литература становится для него главным делом жизни.</a:t>
            </a:r>
          </a:p>
          <a:p>
            <a:pPr marL="411480" algn="just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      Вслед за «Парашей» появляются стихотворные поэмы «Разговор» (1844), «Андрей» (1845), «Помещик» (1845), но вслед за ними, почти с такой же регулярностью, пишутся прозаические повести и рассказы – «Андрей Колосов» (1844), «Три портрета» (1847). Кроме того, Тургенев пишет еще и пьесы – драматический очерк «Неосторожность» (1843) и комедию безденежье» (1846). Начинающий писатель ищет свой путь. В нем виден ученик Пушкина, Лермонтова, Гоголя, но ученик, близкий к творческой зрелости.</a:t>
            </a:r>
          </a:p>
          <a:p>
            <a:pPr marL="41148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ru-RU" sz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7E9762F-DA33-4220-96BC-E97FE4A78AEA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32961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200000"/>
                  </a:schemeClr>
                </a:solidFill>
                <a:latin typeface="Arial Narrow" pitchFamily="34" charset="0"/>
              </a:rPr>
              <a:t>Любовь Тургенева</a:t>
            </a:r>
          </a:p>
          <a:p>
            <a:pPr marL="411480" algn="just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</a:t>
            </a:r>
            <a:r>
              <a:rPr lang="ru-RU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В 1843 году Тургенев знакомится с певицей Полиной Виардо (Виардо-Гарсия), любовь к которой во многом определит внешнее течение его жизни. С начала 1847 по июнь 1850 он живет за границей (в Германии, Франции; Тургенев свидетель французской революции 1848): тесно общается с П. В. Анненковым, А. И. Герценом, знакомится с Ж. Санд, П. Мериме, А. де Мюссе, Ф. Шопеном, Ш. </a:t>
            </a:r>
            <a:r>
              <a:rPr lang="ru-RU" sz="1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Гуно</a:t>
            </a:r>
            <a:r>
              <a:rPr lang="ru-RU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; пишет повести "Петушков" (1848), "Дневник лишнего человека" (1850), комедии "Холостяк" (1849), "Где тонко, там и рвется", "Провинциалка" (обе 1851), психологическую драму "Месяц в деревне" (1855). В 1863 происходит новое сближение Тургенева с Полиной Виардо; до 1871 они живут в Бадене, (по окончании франко-прусской войны).</a:t>
            </a:r>
          </a:p>
          <a:p>
            <a:pPr marL="41148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ru-RU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7E9762F-DA33-4220-96BC-E97FE4A78AEA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92250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200000"/>
                  </a:schemeClr>
                </a:solidFill>
              </a:rPr>
              <a:t>«Записки охотника»</a:t>
            </a:r>
          </a:p>
          <a:p>
            <a:pPr marL="411480" algn="just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1200" dirty="0" smtClean="0">
                <a:latin typeface="Arial Narrow" pitchFamily="34" charset="0"/>
              </a:rPr>
              <a:t>       </a:t>
            </a:r>
            <a:r>
              <a:rPr lang="ru-RU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При переходе Тургенева от поэтических опытов к «Запискам охотника» исключительную роль сыграла его дружба с Белинским. Она длилась около пяти лет, и только смерть великого критика в 1848 году оборвала ее. Все усилия Белинского в последний период его жизни были направлены на то, что бы объединить  писателей, продолжавших гоголевские традиции обличения самодержавного строя. Рассказы Тургенева явились как бы ответом на призыв Белинского проникнуться сочувствием к угнетенному народу, показать безнравственность рабства, мешавшего прорасти «плодовитому зерну русской жизни». Увлечение Тургенева охотой очень способствовало его литературной деятельности. В Спасском они прожил до глубокой осени, занимаясь исключительно охотой, не вспоминая о литературе. Занятие охотой сблизило писателя с народом, открыло перед ним картины деревенской жизни. Заглядывая в глухие деревеньки Тургенев пристально всматривался в крестьянский и помещичий быт, жадно впитывал народную речь. После чего Тургенев вновь возвращается в Петербург.  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7E9762F-DA33-4220-96BC-E97FE4A78AEA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21786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Охота помогала ему глубоко проникать в сокровенные тайны природы. Наблюдения, вынесенные писателем за время пребывания в деревне, были так изобильны, что материала ему хватило на несколько лет работы, в результате которой сложилась книга, открывшая новую эпоху в русской литературе.</a:t>
            </a:r>
            <a:endParaRPr lang="en-US" sz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  <a:p>
            <a:pPr marL="0" marR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Рассказ, написанный им для первого номера «Современник», назывался «Хорь и </a:t>
            </a:r>
            <a:r>
              <a:rPr lang="ru-RU" sz="1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Калиныч</a:t>
            </a:r>
            <a:r>
              <a:rPr lang="ru-RU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». В литературных кругах и у читателей «Хорь и </a:t>
            </a:r>
            <a:r>
              <a:rPr lang="ru-RU" sz="1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Калиныч</a:t>
            </a:r>
            <a:r>
              <a:rPr lang="ru-RU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» вызвал единодушное одобрение и сразу же высоко поднял автора в общем мнении. Стало ясно, что Тургенев вступил на свою настоящую дорогу.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7E9762F-DA33-4220-96BC-E97FE4A78AEA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88238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effectLst>
                  <a:outerShdw blurRad="38100" dist="38100" dir="2700000" algn="tl">
                    <a:srgbClr val="04617B"/>
                  </a:outerShdw>
                </a:effectLst>
                <a:latin typeface="Arial Narrow" pitchFamily="34" charset="0"/>
              </a:rPr>
              <a:t>О том, как ценил Белинский «Записки охотника», красноречиво говорит его предсмертный обзор русской литературы за 1847 год, где он писал: «Не все его рассказы одинакового достоинства: одни лучше, другие слабее, но между ними нет ни одного, который бы чем-нибудь не был интересен, занимателен и поучителен. «Хорь и </a:t>
            </a:r>
            <a:r>
              <a:rPr lang="ru-RU" sz="1200" dirty="0" err="1" smtClean="0">
                <a:effectLst>
                  <a:outerShdw blurRad="38100" dist="38100" dir="2700000" algn="tl">
                    <a:srgbClr val="04617B"/>
                  </a:outerShdw>
                </a:effectLst>
                <a:latin typeface="Arial Narrow" pitchFamily="34" charset="0"/>
              </a:rPr>
              <a:t>Калиныч</a:t>
            </a:r>
            <a:r>
              <a:rPr lang="ru-RU" sz="1200" dirty="0" smtClean="0">
                <a:effectLst>
                  <a:outerShdw blurRad="38100" dist="38100" dir="2700000" algn="tl">
                    <a:srgbClr val="04617B"/>
                  </a:outerShdw>
                </a:effectLst>
                <a:latin typeface="Arial Narrow" pitchFamily="34" charset="0"/>
              </a:rPr>
              <a:t>» до сих пор остается лучшим из всех рассказов охотника, за ним «Бурмистр», а после «Однодворец Овсянников» и «Контора». Нельзя не пожелать, чтобы Тургенев написал еще хоть целые том</a:t>
            </a:r>
            <a:r>
              <a:rPr lang="ru-RU" dirty="0" smtClean="0">
                <a:latin typeface="Arial" pitchFamily="34" charset="0"/>
              </a:rPr>
              <a:t>а</a:t>
            </a:r>
            <a:r>
              <a:rPr lang="ru-RU" sz="1200" dirty="0" smtClean="0">
                <a:effectLst>
                  <a:outerShdw blurRad="38100" dist="38100" dir="2700000" algn="tl">
                    <a:srgbClr val="04617B"/>
                  </a:outerShdw>
                </a:effectLst>
                <a:latin typeface="Arial Narrow" pitchFamily="34" charset="0"/>
              </a:rPr>
              <a:t> таких рассказов».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Такого богатства и разнообразия «типажа» русская  литература до книги  Тургенева еще не знала. В поле зрения прежних писателей лишь изредка попадали женщины-крестьянки и деревенские дети. Рассказами «Свидание», «Ермолай и мельничиха», «</a:t>
            </a:r>
            <a:r>
              <a:rPr lang="ru-RU" sz="1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Бежин</a:t>
            </a:r>
            <a:r>
              <a:rPr lang="ru-RU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луг» и «Живые мощи» Тургенев восполнил и этот пробел.</a:t>
            </a:r>
          </a:p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1638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DEA1CA3-564F-448C-B6D8-68AC6D11309A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55588" y="5046663"/>
            <a:ext cx="73025" cy="16922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255588" y="4797425"/>
            <a:ext cx="73025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255588" y="4637088"/>
            <a:ext cx="73025" cy="138112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Прямоугольник 13"/>
          <p:cNvSpPr/>
          <p:nvPr/>
        </p:nvSpPr>
        <p:spPr>
          <a:xfrm>
            <a:off x="255588" y="4541838"/>
            <a:ext cx="73025" cy="7461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5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1962CF0-76C0-44FB-9137-97E14AC0DE66}" type="datetime1">
              <a:rPr lang="ru-RU" smtClean="0"/>
              <a:t>20.01.2015</a:t>
            </a:fld>
            <a:endParaRPr lang="ru-RU"/>
          </a:p>
        </p:txBody>
      </p:sp>
      <p:sp>
        <p:nvSpPr>
          <p:cNvPr id="16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17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48A4CB7-F79C-49BD-BB2B-A463C26E5747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0615028"/>
      </p:ext>
    </p:extLst>
  </p:cSld>
  <p:clrMapOvr>
    <a:masterClrMapping/>
  </p:clrMapOvr>
  <p:transition spd="slow"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FC32C3-FCE7-4DDD-B6B7-F54E1EBBBE43}" type="datetime1">
              <a:rPr lang="ru-RU" smtClean="0"/>
              <a:t>20.01.2015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4098D4-3C62-4996-9A77-5F3FAE2F8C77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9056656"/>
      </p:ext>
    </p:extLst>
  </p:cSld>
  <p:clrMapOvr>
    <a:masterClrMapping/>
  </p:clrMapOvr>
  <p:transition spd="slow"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23B393-7656-4A54-8493-ECB75E562B2C}" type="datetime1">
              <a:rPr lang="ru-RU" smtClean="0"/>
              <a:t>20.01.2015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A9FFDA-CF03-46B8-8A42-332F2C1D0106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2532635"/>
      </p:ext>
    </p:extLst>
  </p:cSld>
  <p:clrMapOvr>
    <a:masterClrMapping/>
  </p:clrMapOvr>
  <p:transition spd="slow"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64D9D6-6A58-4E82-9C59-161C6C7AEB85}" type="datetime1">
              <a:rPr lang="ru-RU" smtClean="0"/>
              <a:t>20.01.2015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99969B-7012-4C98-BCFC-95165C15B1A8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1093233"/>
      </p:ext>
    </p:extLst>
  </p:cSld>
  <p:clrMapOvr>
    <a:masterClrMapping/>
  </p:clrMapOvr>
  <p:transition spd="slow"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>
            <a:spLocks/>
          </p:cNvSpPr>
          <p:nvPr/>
        </p:nvSpPr>
        <p:spPr bwMode="auto">
          <a:xfrm>
            <a:off x="4829175" y="1073150"/>
            <a:ext cx="4321175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Полилиния 4"/>
          <p:cNvSpPr>
            <a:spLocks/>
          </p:cNvSpPr>
          <p:nvPr/>
        </p:nvSpPr>
        <p:spPr bwMode="auto">
          <a:xfrm>
            <a:off x="374650" y="0"/>
            <a:ext cx="5513388" cy="661511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Полилиния 5"/>
          <p:cNvSpPr>
            <a:spLocks/>
          </p:cNvSpPr>
          <p:nvPr/>
        </p:nvSpPr>
        <p:spPr bwMode="auto">
          <a:xfrm rot="5236414">
            <a:off x="4461669" y="1483519"/>
            <a:ext cx="4114800" cy="118903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Полилиния 13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366713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366713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63538" y="401638"/>
            <a:ext cx="8504237" cy="887412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371475" y="681038"/>
            <a:ext cx="2698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411163" y="681038"/>
            <a:ext cx="2698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447675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Прямоугольник 22"/>
          <p:cNvSpPr/>
          <p:nvPr/>
        </p:nvSpPr>
        <p:spPr>
          <a:xfrm flipH="1">
            <a:off x="476250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500063" y="681038"/>
            <a:ext cx="36512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bIns="0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CC80BB0-4902-429C-A589-CB9753FE033B}" type="datetime1">
              <a:rPr lang="ru-RU" smtClean="0"/>
              <a:t>20.01.2015</a:t>
            </a:fld>
            <a:endParaRPr lang="ru-RU"/>
          </a:p>
        </p:txBody>
      </p:sp>
      <p:sp>
        <p:nvSpPr>
          <p:cNvPr id="2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2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AEF3D67-6F4E-43B8-99FC-C177A6056756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2199081"/>
      </p:ext>
    </p:extLst>
  </p:cSld>
  <p:clrMapOvr>
    <a:masterClrMapping/>
  </p:clrMapOvr>
  <p:transition spd="slow"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5D5BEAB-C5C1-4F0C-A3A2-D024D5F48AFC}" type="datetime1">
              <a:rPr lang="ru-RU" smtClean="0"/>
              <a:t>20.01.2015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EE67493-630A-444F-8DF1-B3D29FD8D88A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0606242"/>
      </p:ext>
    </p:extLst>
  </p:cSld>
  <p:clrMapOvr>
    <a:masterClrMapping/>
  </p:clrMapOvr>
  <p:transition spd="slow"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401638"/>
            <a:ext cx="8867775" cy="887412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87313" y="681038"/>
            <a:ext cx="4603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7625" y="681038"/>
            <a:ext cx="26988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8575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0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" name="Прямоугольник 11"/>
          <p:cNvSpPr/>
          <p:nvPr/>
        </p:nvSpPr>
        <p:spPr>
          <a:xfrm flipH="1">
            <a:off x="149225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3" name="Прямоугольник 12"/>
          <p:cNvSpPr/>
          <p:nvPr/>
        </p:nvSpPr>
        <p:spPr>
          <a:xfrm flipH="1">
            <a:off x="188913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Прямоугольник 13"/>
          <p:cNvSpPr/>
          <p:nvPr/>
        </p:nvSpPr>
        <p:spPr>
          <a:xfrm flipH="1">
            <a:off x="227013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Прямоугольник 14"/>
          <p:cNvSpPr/>
          <p:nvPr/>
        </p:nvSpPr>
        <p:spPr>
          <a:xfrm flipH="1">
            <a:off x="255588" y="681038"/>
            <a:ext cx="793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79400" y="681038"/>
            <a:ext cx="36513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/>
          <a:lstStyle>
            <a:lvl1pPr>
              <a:defRPr sz="400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380B371-6658-400E-971F-12EEBDE030AB}" type="datetime1">
              <a:rPr lang="ru-RU" smtClean="0"/>
              <a:t>20.01.2015</a:t>
            </a:fld>
            <a:endParaRPr lang="ru-RU"/>
          </a:p>
        </p:txBody>
      </p:sp>
      <p:sp>
        <p:nvSpPr>
          <p:cNvPr id="1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1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BFF4E26-CA71-4448-AC99-252101C1F841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6096399"/>
      </p:ext>
    </p:extLst>
  </p:cSld>
  <p:clrMapOvr>
    <a:masterClrMapping/>
  </p:clrMapOvr>
  <p:transition spd="slow"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5A5324-E266-40F3-A3A0-AE0D460C08C5}" type="datetime1">
              <a:rPr lang="ru-RU" smtClean="0"/>
              <a:t>20.01.2015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4EBEB4-63BC-4CC7-87D3-60E5C813A4E1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3058958"/>
      </p:ext>
    </p:extLst>
  </p:cSld>
  <p:clrMapOvr>
    <a:masterClrMapping/>
  </p:clrMapOvr>
  <p:transition spd="slow"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C806CFA-7234-4A05-B01B-8782E29DC897}" type="datetime1">
              <a:rPr lang="ru-RU" smtClean="0"/>
              <a:t>20.01.2015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5B81777-D94C-4BC0-B9E8-76532447AC7B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9864329"/>
      </p:ext>
    </p:extLst>
  </p:cSld>
  <p:clrMapOvr>
    <a:masterClrMapping/>
  </p:clrMapOvr>
  <p:transition spd="slow"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873925-F154-430D-9B81-CB4690885F94}" type="datetime1">
              <a:rPr lang="ru-RU" smtClean="0"/>
              <a:t>20.01.2015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E69E21-DE63-43D7-B0A2-FA15A05CB7BA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1687920"/>
      </p:ext>
    </p:extLst>
  </p:cSld>
  <p:clrMapOvr>
    <a:masterClrMapping/>
  </p:clrMapOvr>
  <p:transition spd="slow"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68300" y="0"/>
            <a:ext cx="8777288" cy="1878013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V="1">
            <a:off x="363538" y="1884363"/>
            <a:ext cx="8782050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" name="Группа 19"/>
          <p:cNvGrpSpPr>
            <a:grpSpLocks/>
          </p:cNvGrpSpPr>
          <p:nvPr/>
        </p:nvGrpSpPr>
        <p:grpSpPr bwMode="auto">
          <a:xfrm rot="5400000">
            <a:off x="8515351" y="1219200"/>
            <a:ext cx="131762" cy="128587"/>
            <a:chOff x="6668087" y="1297746"/>
            <a:chExt cx="161840" cy="156602"/>
          </a:xfrm>
        </p:grpSpPr>
        <p:cxnSp>
          <p:nvCxnSpPr>
            <p:cNvPr id="8" name="Прямая соединительная линия 7"/>
            <p:cNvCxnSpPr/>
            <p:nvPr/>
          </p:nvCxnSpPr>
          <p:spPr>
            <a:xfrm rot="16200000">
              <a:off x="6663593" y="1298375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 rot="16200000" flipV="1">
              <a:off x="6685198" y="1391515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 rot="5400000" flipH="1">
              <a:off x="6744513" y="1297400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Группа 25"/>
          <p:cNvGrpSpPr>
            <a:grpSpLocks/>
          </p:cNvGrpSpPr>
          <p:nvPr/>
        </p:nvGrpSpPr>
        <p:grpSpPr bwMode="auto">
          <a:xfrm rot="5400000">
            <a:off x="8667751" y="1371600"/>
            <a:ext cx="131762" cy="128587"/>
            <a:chOff x="6668087" y="1297746"/>
            <a:chExt cx="161840" cy="156602"/>
          </a:xfrm>
        </p:grpSpPr>
        <p:cxnSp>
          <p:nvCxnSpPr>
            <p:cNvPr id="12" name="Прямая соединительная линия 11"/>
            <p:cNvCxnSpPr/>
            <p:nvPr/>
          </p:nvCxnSpPr>
          <p:spPr>
            <a:xfrm rot="16200000">
              <a:off x="6663593" y="1298375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16200000" flipV="1">
              <a:off x="6685198" y="1391515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 rot="5400000" flipH="1">
              <a:off x="6744513" y="1297400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Группа 29"/>
          <p:cNvGrpSpPr>
            <a:grpSpLocks/>
          </p:cNvGrpSpPr>
          <p:nvPr/>
        </p:nvGrpSpPr>
        <p:grpSpPr bwMode="auto">
          <a:xfrm rot="5400000">
            <a:off x="8320087" y="1474788"/>
            <a:ext cx="131763" cy="128588"/>
            <a:chOff x="6668087" y="1297746"/>
            <a:chExt cx="161840" cy="156602"/>
          </a:xfrm>
        </p:grpSpPr>
        <p:cxnSp>
          <p:nvCxnSpPr>
            <p:cNvPr id="16" name="Прямая соединительная линия 15"/>
            <p:cNvCxnSpPr/>
            <p:nvPr/>
          </p:nvCxnSpPr>
          <p:spPr>
            <a:xfrm rot="16200000">
              <a:off x="6663592" y="1298373"/>
              <a:ext cx="88934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16200000" flipV="1">
              <a:off x="6685198" y="1391513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 rot="5400000" flipH="1">
              <a:off x="6744512" y="1297398"/>
              <a:ext cx="88934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563"/>
            <a:ext cx="21336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6AB24FE-E9D8-41DC-9D05-413E6BEE3DF7}" type="datetime1">
              <a:rPr lang="ru-RU" smtClean="0"/>
              <a:t>20.01.2015</a:t>
            </a:fld>
            <a:endParaRPr lang="ru-RU"/>
          </a:p>
        </p:txBody>
      </p:sp>
      <p:sp>
        <p:nvSpPr>
          <p:cNvPr id="20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563"/>
            <a:ext cx="55626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2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563"/>
            <a:ext cx="4572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F775A04-D7B8-40CE-80A1-D06086F5EC47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3530625"/>
      </p:ext>
    </p:extLst>
  </p:cSld>
  <p:clrMapOvr>
    <a:masterClrMapping/>
  </p:clrMapOvr>
  <p:transition spd="slow"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588" y="5046663"/>
            <a:ext cx="73025" cy="16922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588" y="4797425"/>
            <a:ext cx="73025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588" y="4637088"/>
            <a:ext cx="73025" cy="138112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588" y="4541838"/>
            <a:ext cx="73025" cy="7461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763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6" name="Текст 12"/>
          <p:cNvSpPr>
            <a:spLocks noGrp="1"/>
          </p:cNvSpPr>
          <p:nvPr>
            <p:ph type="body" idx="1"/>
          </p:nvPr>
        </p:nvSpPr>
        <p:spPr bwMode="auto">
          <a:xfrm>
            <a:off x="914400" y="1784350"/>
            <a:ext cx="77724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B1863888-30E2-4ED1-85D1-755F061DB71A}" type="datetime1">
              <a:rPr lang="ru-RU" smtClean="0"/>
              <a:t>20.01.2015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CED5E620-FC73-403A-99EB-C3FF435F44F6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ransition spd="slow"/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 spc="-100">
          <a:solidFill>
            <a:srgbClr val="CCFFF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CFFFF"/>
          </a:solidFill>
          <a:latin typeface="Consolas" pitchFamily="49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CFFFF"/>
          </a:solidFill>
          <a:latin typeface="Consolas" pitchFamily="49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CFFFF"/>
          </a:solidFill>
          <a:latin typeface="Consolas" pitchFamily="49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CFFFF"/>
          </a:solidFill>
          <a:latin typeface="Consolas" pitchFamily="49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rgbClr val="CCFFFF"/>
          </a:solidFill>
          <a:latin typeface="Consolas" pitchFamily="49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rgbClr val="CCFFFF"/>
          </a:solidFill>
          <a:latin typeface="Consolas" pitchFamily="49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rgbClr val="CCFFFF"/>
          </a:solidFill>
          <a:latin typeface="Consolas" pitchFamily="49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rgbClr val="CCFFFF"/>
          </a:solidFill>
          <a:latin typeface="Consolas" pitchFamily="49" charset="0"/>
        </a:defRPr>
      </a:lvl9pPr>
      <a:extLst/>
    </p:titleStyle>
    <p:bodyStyle>
      <a:lvl1pPr marL="411163" indent="-342900" algn="l" rtl="0" eaLnBrk="0" fontAlgn="base" hangingPunct="0">
        <a:spcBef>
          <a:spcPts val="700"/>
        </a:spcBef>
        <a:spcAft>
          <a:spcPct val="0"/>
        </a:spcAft>
        <a:buClr>
          <a:schemeClr val="tx2"/>
        </a:buClr>
        <a:buSzPct val="95000"/>
        <a:buFont typeface="Wingdings" pitchFamily="2" charset="2"/>
        <a:buChar char="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39775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Char char="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5363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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0475" indent="-22860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Font typeface="Wingdings 3" pitchFamily="18" charset="2"/>
        <a:buChar char="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13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askia.neksa.net/main.php?g2_view=core.DownloadItem&amp;g2_itemId=118&amp;g2_serialNumber=1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alitva.ru/uploads/posts/2009-08/1249886084_0b5b048a1f6e.jpg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78242" y="3061794"/>
            <a:ext cx="7540434" cy="98521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200000"/>
                  </a:schemeClr>
                </a:solidFill>
                <a:latin typeface="Arial Narrow" pitchFamily="34" charset="0"/>
              </a:rPr>
              <a:t/>
            </a:r>
            <a:br>
              <a:rPr lang="ru-RU" dirty="0" smtClean="0">
                <a:solidFill>
                  <a:schemeClr val="tx2">
                    <a:satMod val="200000"/>
                  </a:schemeClr>
                </a:solidFill>
                <a:latin typeface="Arial Narrow" pitchFamily="34" charset="0"/>
              </a:rPr>
            </a:br>
            <a:r>
              <a:rPr lang="ru-RU" dirty="0" smtClean="0">
                <a:solidFill>
                  <a:schemeClr val="tx2">
                    <a:satMod val="200000"/>
                  </a:schemeClr>
                </a:solidFill>
                <a:latin typeface="Arial Narrow" pitchFamily="34" charset="0"/>
              </a:rPr>
              <a:t/>
            </a:r>
            <a:br>
              <a:rPr lang="ru-RU" dirty="0" smtClean="0">
                <a:solidFill>
                  <a:schemeClr val="tx2">
                    <a:satMod val="200000"/>
                  </a:schemeClr>
                </a:solidFill>
                <a:latin typeface="Arial Narrow" pitchFamily="34" charset="0"/>
              </a:rPr>
            </a:br>
            <a:r>
              <a:rPr lang="ru-RU" dirty="0" smtClean="0">
                <a:solidFill>
                  <a:schemeClr val="tx2">
                    <a:satMod val="200000"/>
                  </a:schemeClr>
                </a:solidFill>
                <a:latin typeface="Arial Narrow" pitchFamily="34" charset="0"/>
              </a:rPr>
              <a:t/>
            </a:r>
            <a:br>
              <a:rPr lang="ru-RU" dirty="0" smtClean="0">
                <a:solidFill>
                  <a:schemeClr val="tx2">
                    <a:satMod val="200000"/>
                  </a:schemeClr>
                </a:solidFill>
                <a:latin typeface="Arial Narrow" pitchFamily="34" charset="0"/>
              </a:rPr>
            </a:br>
            <a:r>
              <a:rPr lang="ru-RU" dirty="0" smtClean="0">
                <a:solidFill>
                  <a:schemeClr val="tx2">
                    <a:satMod val="200000"/>
                  </a:schemeClr>
                </a:solidFill>
                <a:latin typeface="Arial Narrow" pitchFamily="34" charset="0"/>
              </a:rPr>
              <a:t>Иван Сергеевич Тургенев</a:t>
            </a:r>
            <a:br>
              <a:rPr lang="ru-RU" dirty="0" smtClean="0">
                <a:solidFill>
                  <a:schemeClr val="tx2">
                    <a:satMod val="200000"/>
                  </a:schemeClr>
                </a:solidFill>
                <a:latin typeface="Arial Narrow" pitchFamily="34" charset="0"/>
              </a:rPr>
            </a:br>
            <a:r>
              <a:rPr lang="ru-RU" dirty="0" smtClean="0">
                <a:solidFill>
                  <a:schemeClr val="tx2">
                    <a:satMod val="200000"/>
                  </a:schemeClr>
                </a:solidFill>
                <a:latin typeface="Arial Narrow" pitchFamily="34" charset="0"/>
              </a:rPr>
              <a:t/>
            </a:r>
            <a:br>
              <a:rPr lang="ru-RU" dirty="0" smtClean="0">
                <a:solidFill>
                  <a:schemeClr val="tx2">
                    <a:satMod val="200000"/>
                  </a:schemeClr>
                </a:solidFill>
                <a:latin typeface="Arial Narrow" pitchFamily="34" charset="0"/>
              </a:rPr>
            </a:br>
            <a:r>
              <a:rPr lang="ru-RU" dirty="0" smtClean="0">
                <a:solidFill>
                  <a:schemeClr val="tx2">
                    <a:satMod val="200000"/>
                  </a:schemeClr>
                </a:solidFill>
                <a:latin typeface="Arial Narrow" pitchFamily="34" charset="0"/>
              </a:rPr>
              <a:t>«Записки охотника»</a:t>
            </a:r>
            <a:endParaRPr lang="ru-RU" dirty="0">
              <a:solidFill>
                <a:schemeClr val="tx2">
                  <a:satMod val="200000"/>
                </a:schemeClr>
              </a:solidFill>
              <a:latin typeface="Arial Narrow" pitchFamily="34" charset="0"/>
            </a:endParaRPr>
          </a:p>
        </p:txBody>
      </p:sp>
      <p:sp>
        <p:nvSpPr>
          <p:cNvPr id="1331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84438" y="4525963"/>
            <a:ext cx="6400800" cy="1703387"/>
          </a:xfrm>
        </p:spPr>
        <p:txBody>
          <a:bodyPr/>
          <a:lstStyle/>
          <a:p>
            <a:pPr algn="r" eaLnBrk="1" hangingPunct="1">
              <a:spcBef>
                <a:spcPct val="0"/>
              </a:spcBef>
            </a:pPr>
            <a:r>
              <a:rPr lang="ru-RU" dirty="0" smtClean="0">
                <a:latin typeface="Arial Narrow" pitchFamily="34" charset="0"/>
              </a:rPr>
              <a:t>Выполнила: ученица 10 класса</a:t>
            </a:r>
          </a:p>
          <a:p>
            <a:pPr algn="r" eaLnBrk="1" hangingPunct="1">
              <a:spcBef>
                <a:spcPct val="0"/>
              </a:spcBef>
            </a:pPr>
            <a:r>
              <a:rPr lang="ru-RU" dirty="0" err="1" smtClean="0">
                <a:latin typeface="Arial Narrow" pitchFamily="34" charset="0"/>
              </a:rPr>
              <a:t>Шишенина</a:t>
            </a:r>
            <a:r>
              <a:rPr lang="ru-RU" dirty="0" smtClean="0">
                <a:latin typeface="Arial Narrow" pitchFamily="34" charset="0"/>
              </a:rPr>
              <a:t> Светлана   </a:t>
            </a:r>
          </a:p>
        </p:txBody>
      </p:sp>
      <p:pic>
        <p:nvPicPr>
          <p:cNvPr id="13317" name="Picture 7" descr="Картинка 34 из 539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84150"/>
            <a:ext cx="4481512" cy="3627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200000"/>
                  </a:schemeClr>
                </a:solidFill>
                <a:latin typeface="Arial Narrow" pitchFamily="34" charset="0"/>
              </a:rPr>
              <a:t>Краткая биография</a:t>
            </a:r>
            <a:endParaRPr lang="ru-RU" dirty="0">
              <a:solidFill>
                <a:schemeClr val="tx2">
                  <a:satMod val="200000"/>
                </a:schemeClr>
              </a:solidFill>
              <a:latin typeface="Arial Narrow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643313" y="1357313"/>
            <a:ext cx="5229225" cy="5286375"/>
          </a:xfrm>
        </p:spPr>
        <p:txBody>
          <a:bodyPr>
            <a:normAutofit/>
          </a:bodyPr>
          <a:lstStyle/>
          <a:p>
            <a:pPr marL="411480" algn="ctr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2000" b="1" dirty="0" smtClean="0">
                <a:latin typeface="Arial Narrow" pitchFamily="34" charset="0"/>
              </a:rPr>
              <a:t>Тургенев Иван Сергеевич. </a:t>
            </a:r>
            <a:endParaRPr lang="ru-RU" sz="2000" dirty="0" smtClean="0">
              <a:latin typeface="Arial Narrow" pitchFamily="34" charset="0"/>
            </a:endParaRPr>
          </a:p>
          <a:p>
            <a:pPr marL="411480" algn="ctr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2000" b="1" dirty="0" smtClean="0">
                <a:latin typeface="Arial Narrow" pitchFamily="34" charset="0"/>
              </a:rPr>
              <a:t>(28.</a:t>
            </a:r>
            <a:r>
              <a:rPr lang="en-US" sz="2000" b="1" dirty="0" smtClean="0">
                <a:latin typeface="Arial Narrow" pitchFamily="34" charset="0"/>
              </a:rPr>
              <a:t>X</a:t>
            </a:r>
            <a:r>
              <a:rPr lang="ru-RU" sz="2000" b="1" dirty="0" smtClean="0">
                <a:latin typeface="Arial Narrow" pitchFamily="34" charset="0"/>
              </a:rPr>
              <a:t>.1818- 22.</a:t>
            </a:r>
            <a:r>
              <a:rPr lang="en-US" sz="2000" b="1" dirty="0" smtClean="0">
                <a:latin typeface="Arial Narrow" pitchFamily="34" charset="0"/>
              </a:rPr>
              <a:t>VIII</a:t>
            </a:r>
            <a:r>
              <a:rPr lang="ru-RU" sz="2000" b="1" dirty="0" smtClean="0">
                <a:latin typeface="Arial Narrow" pitchFamily="34" charset="0"/>
              </a:rPr>
              <a:t>.1883)</a:t>
            </a:r>
            <a:endParaRPr lang="ru-RU" sz="2000" dirty="0" smtClean="0">
              <a:latin typeface="Arial Narrow" pitchFamily="34" charset="0"/>
            </a:endParaRPr>
          </a:p>
          <a:p>
            <a:pPr marL="411480" algn="just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2000" dirty="0" smtClean="0">
                <a:latin typeface="Arial Narrow" pitchFamily="34" charset="0"/>
              </a:rPr>
              <a:t>     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Прозаик, поэт, драматург, критик, публицист, мемуарист, переводчик. Родился в     семье Сергея  Николаевича и Варвары Петровны Тургеневых.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Детство Тургенева прошло в родительском имении Спасском-Лутовинове, близ г. Мценска Орловской губернии; первым его учителем был крепостной секретарь его матери Федор Лобанов. К 14 годам Тургенев свободно говорил на трех иностранных языках и успел познакомиться с лучшими произведениями европейской и русской литературы. 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pic>
        <p:nvPicPr>
          <p:cNvPr id="4" name="Рисунок 3" descr="turgenev_shulgi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5786" y="1857364"/>
            <a:ext cx="2811745" cy="371192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200000"/>
                  </a:schemeClr>
                </a:solidFill>
                <a:latin typeface="Arial Narrow" pitchFamily="34" charset="0"/>
              </a:rPr>
              <a:t>Первые произведения</a:t>
            </a:r>
            <a:endParaRPr lang="ru-RU" dirty="0">
              <a:solidFill>
                <a:schemeClr val="tx2">
                  <a:satMod val="200000"/>
                </a:schemeClr>
              </a:solidFill>
              <a:latin typeface="Arial Narrow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411480" algn="just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     </a:t>
            </a:r>
            <a:r>
              <a:rPr lang="ru-RU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В студенческие годы Тургенев начал писать. Его первыми поэтическими опытами были переводы, небольшие поэмы, лирические стихотворения и драма «Стено» (1834), написанные в модном тогда романтическом духе. В 1843 г. Тургенев был зачислен в канцелярию министра, но вскоре разуверился в своих надеждах, потерял всякий интерес к службе и через два года вышел в отставку.</a:t>
            </a:r>
          </a:p>
          <a:p>
            <a:pPr marL="411480" algn="just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	В том же году публикуется поэма Тургенева «Параша», а чуть позже – сочувственный отзыв о ней Белинского. Эти события решили судьбу Тургенева: отныне литература становится для него главным делом жизни.</a:t>
            </a:r>
          </a:p>
          <a:p>
            <a:pPr marL="411480" algn="just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      Вслед за «Парашей» появляются стихотворные поэмы «Разговор» (1844), «Андрей» (1845), «Помещик» (1845), но вслед за ними, почти с такой же регулярностью, пишутся прозаические повести и рассказы – «Андрей Колосов» (1844), «Три портрета» (1847). Кроме того, Тургенев пишет еще и пьесы – драматический очерк «Неосторожность» (1843) и комедию безденежье» (1846). Начинающий писатель ищет свой путь. В нем виден ученик Пушкина, Лермонтова, Гоголя, но ученик, близкий к творческой зрелости.</a:t>
            </a:r>
          </a:p>
          <a:p>
            <a:pPr marL="41148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ru-RU" sz="2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200000"/>
                  </a:schemeClr>
                </a:solidFill>
                <a:latin typeface="Arial Narrow" pitchFamily="34" charset="0"/>
              </a:rPr>
              <a:t>Любовь Тургенева</a:t>
            </a:r>
            <a:endParaRPr lang="ru-RU" dirty="0">
              <a:solidFill>
                <a:schemeClr val="tx2">
                  <a:satMod val="200000"/>
                </a:schemeClr>
              </a:solidFill>
              <a:latin typeface="Arial Narrow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875" y="1357313"/>
            <a:ext cx="5357813" cy="5214937"/>
          </a:xfrm>
        </p:spPr>
        <p:txBody>
          <a:bodyPr>
            <a:normAutofit fontScale="92500" lnSpcReduction="10000"/>
          </a:bodyPr>
          <a:lstStyle/>
          <a:p>
            <a:pPr marL="411480" algn="just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</a:t>
            </a:r>
            <a:r>
              <a:rPr lang="ru-RU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В 1843 году Тургенев знакомится с певицей Полиной Виардо (Виардо-Гарсия), любовь к которой во многом определит внешнее течение его жизни. С начала 1847 по июнь 1850 он живет за границей (в Германии, Франции; Тургенев свидетель французской революции 1848): тесно общается с П. В. Анненковым, А. И. Герценом, знакомится с Ж. Санд, П. Мериме, А. де Мюссе, Ф. Шопеном, Ш. Гуно; пишет повести "Петушков" (1848), "Дневник лишнего человека" (1850), комедии "Холостяк" (1849), "Где тонко, там и рвется", "Провинциалка" (обе 1851), психологическую драму "Месяц в деревне" (1855). В 1863 происходит новое сближение Тургенева с Полиной Виардо; до 1871 они живут в Бадене, (по окончании франко-прусской войны).</a:t>
            </a:r>
          </a:p>
          <a:p>
            <a:pPr marL="41148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ru-RU" sz="2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pic>
        <p:nvPicPr>
          <p:cNvPr id="16388" name="Рисунок 3" descr="polina_viardo.jpg"/>
          <p:cNvPicPr>
            <a:picLocks noChangeAspect="1" noChangeArrowheads="1"/>
          </p:cNvPicPr>
          <p:nvPr/>
        </p:nvPicPr>
        <p:blipFill>
          <a:blip r:embed="rId3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038" y="1566863"/>
            <a:ext cx="3224212" cy="385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214438" y="5357813"/>
            <a:ext cx="2214562" cy="338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Полина Виардо</a:t>
            </a: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200000"/>
                  </a:schemeClr>
                </a:solidFill>
              </a:rPr>
              <a:t>«Записки охотника»</a:t>
            </a:r>
            <a:endParaRPr lang="ru-RU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11480" algn="just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2000" dirty="0" smtClean="0">
                <a:latin typeface="Arial Narrow" pitchFamily="34" charset="0"/>
              </a:rPr>
              <a:t>      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При переходе Тургенева от поэтических опытов к «Запискам охотника» исключительную роль сыграла его дружба с Белинским. Она длилась около пяти лет, и только смерть великого критика в 1848 году оборвала ее. Все усилия Белинского в последний период его жизни были направлены на то, что бы объединить  писателей, продолжавших гоголевские традиции обличения самодержавного строя. Рассказы Тургенева явились как бы ответом на призыв Белинского проникнуться сочувствием к угнетенному народу, показать безнравственность рабства, мешавшего прорасти «плодовитому зерну русской жизни». Увлечение Тургенева охотой очень способствовало его литературной деятельности. В Спасском они прожил до глубокой осени, занимаясь исключительно охотой, не вспоминая о литературе. Занятие охотой сблизило писателя с народом, открыло перед ним картины деревенской жизни. Заглядывая в глухие деревеньки Тургенев пристально всматривался в крестьянский и помещичий быт, жадно впитывал народную речь. После чего Тургенев вновь возвращается в Петербург.   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857625" y="1643063"/>
            <a:ext cx="4929188" cy="22463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Охота помогала ему глубоко проникать в сокровенные тайны природы. Наблюдения, вынесенные писателем за время пребывания в деревне, были так изобильны, что материала ему хватило на несколько лет работы, в результате которой сложилась книга, открывшая новую эпоху в русской литературе.</a:t>
            </a:r>
          </a:p>
        </p:txBody>
      </p:sp>
      <p:pic>
        <p:nvPicPr>
          <p:cNvPr id="9" name="Рисунок 8" descr="24881568_55296476_tonne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4348" y="785794"/>
            <a:ext cx="2857500" cy="38100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TextBox 10"/>
          <p:cNvSpPr txBox="1"/>
          <p:nvPr/>
        </p:nvSpPr>
        <p:spPr>
          <a:xfrm>
            <a:off x="500063" y="5000625"/>
            <a:ext cx="8143875" cy="1323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Рассказ, написанный им для первого номера «Современник», назывался «Хорь и Калиныч». В литературных кругах и у читателей «Хорь и Калиныч» вызвал единодушное одобрение и сразу же высоко поднял автора в общем мнении. Стало ясно, что Тургенев вступил на свою настоящую дорогу. 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71875" y="857250"/>
            <a:ext cx="5572125" cy="3444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000" dirty="0">
                <a:effectLst>
                  <a:outerShdw blurRad="38100" dist="38100" dir="2700000" algn="tl">
                    <a:srgbClr val="04617B"/>
                  </a:outerShdw>
                </a:effectLst>
                <a:latin typeface="Arial Narrow" pitchFamily="34" charset="0"/>
              </a:rPr>
              <a:t>О том, как ценил Белинский «Записки охотника», красноречиво говорит его предсмертный обзор русской литературы за 1847 год, где он писал: «Не все его рассказы одинакового достоинства: одни лучше, другие слабее, но между ними нет ни одного, который бы чем-нибудь не был интересен, занимателен и поучителен. «Хорь и </a:t>
            </a:r>
            <a:r>
              <a:rPr lang="ru-RU" sz="2000" dirty="0" err="1">
                <a:effectLst>
                  <a:outerShdw blurRad="38100" dist="38100" dir="2700000" algn="tl">
                    <a:srgbClr val="04617B"/>
                  </a:outerShdw>
                </a:effectLst>
                <a:latin typeface="Arial Narrow" pitchFamily="34" charset="0"/>
              </a:rPr>
              <a:t>Калиныч</a:t>
            </a:r>
            <a:r>
              <a:rPr lang="ru-RU" sz="2000" dirty="0">
                <a:effectLst>
                  <a:outerShdw blurRad="38100" dist="38100" dir="2700000" algn="tl">
                    <a:srgbClr val="04617B"/>
                  </a:outerShdw>
                </a:effectLst>
                <a:latin typeface="Arial Narrow" pitchFamily="34" charset="0"/>
              </a:rPr>
              <a:t>» до сих пор остается лучшим из всех рассказов охотника, за ним «Бурмистр», а после «Однодворец Овсянников» и «Контора». Нельзя не пожелать, чтобы Тургенев написал еще хоть целые том</a:t>
            </a:r>
            <a:r>
              <a:rPr lang="ru-RU" dirty="0">
                <a:latin typeface="Arial" pitchFamily="34" charset="0"/>
              </a:rPr>
              <a:t>а</a:t>
            </a:r>
            <a:r>
              <a:rPr lang="ru-RU" sz="2000" dirty="0">
                <a:effectLst>
                  <a:outerShdw blurRad="38100" dist="38100" dir="2700000" algn="tl">
                    <a:srgbClr val="04617B"/>
                  </a:outerShdw>
                </a:effectLst>
                <a:latin typeface="Arial Narrow" pitchFamily="34" charset="0"/>
              </a:rPr>
              <a:t> таких рассказов».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57188" y="5143500"/>
            <a:ext cx="8786812" cy="1323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Такого богатства и разнообразия «типажа» русская  литература до книги  Тургенева еще не знала. В поле зрения прежних писателей лишь изредка попадали женщины-крестьянки и деревенские дети. Рассказами «Свидание», «Ермолай и мельничиха», «Бежин луг» и «Живые мощи» Тургенев восполнил и этот пробел.</a:t>
            </a:r>
          </a:p>
        </p:txBody>
      </p:sp>
      <p:pic>
        <p:nvPicPr>
          <p:cNvPr id="19460" name="Picture 6" descr="Картинка 2 из 10968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908050"/>
            <a:ext cx="3086100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539</TotalTime>
  <Words>1465</Words>
  <Application>Microsoft Office PowerPoint</Application>
  <PresentationFormat>Екран (4:3)</PresentationFormat>
  <Paragraphs>53</Paragraphs>
  <Slides>7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7</vt:i4>
      </vt:variant>
    </vt:vector>
  </HeadingPairs>
  <TitlesOfParts>
    <vt:vector size="8" baseType="lpstr">
      <vt:lpstr>Метро</vt:lpstr>
      <vt:lpstr>   Иван Сергеевич Тургенев  «Записки охотника»</vt:lpstr>
      <vt:lpstr>Краткая биография</vt:lpstr>
      <vt:lpstr>Первые произведения</vt:lpstr>
      <vt:lpstr>Любовь Тургенева</vt:lpstr>
      <vt:lpstr>«Записки охотника»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Иван Сергеевич Тургенев  «Записки охотника»</dc:title>
  <dc:creator>Admin</dc:creator>
  <cp:lastModifiedBy>LEGION</cp:lastModifiedBy>
  <cp:revision>62</cp:revision>
  <dcterms:modified xsi:type="dcterms:W3CDTF">2015-01-20T13:40:08Z</dcterms:modified>
</cp:coreProperties>
</file>