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72" r:id="rId10"/>
    <p:sldId id="265" r:id="rId11"/>
    <p:sldId id="266" r:id="rId12"/>
    <p:sldId id="267" r:id="rId13"/>
    <p:sldId id="274" r:id="rId14"/>
    <p:sldId id="268" r:id="rId15"/>
    <p:sldId id="269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54524" autoAdjust="0"/>
  </p:normalViewPr>
  <p:slideViewPr>
    <p:cSldViewPr>
      <p:cViewPr varScale="1">
        <p:scale>
          <a:sx n="60" d="100"/>
          <a:sy n="60" d="100"/>
        </p:scale>
        <p:origin x="-196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57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AB8C5F-E65C-4D80-BDF0-C7D8BEFC9B2A}" type="datetimeFigureOut">
              <a:rPr lang="uk-UA" smtClean="0"/>
              <a:t>23.01.2015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2316CA-7BC3-480C-A764-4BED2435E275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46796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Золотое сечение - божественная мера красоты.</a:t>
            </a:r>
            <a:endParaRPr lang="ru-RU" dirty="0" smtClean="0"/>
          </a:p>
          <a:p>
            <a:r>
              <a:rPr lang="ru-RU" sz="1200" b="1" dirty="0" err="1" smtClean="0">
                <a:solidFill>
                  <a:schemeClr val="tx1"/>
                </a:solidFill>
              </a:rPr>
              <a:t>Довбий</a:t>
            </a:r>
            <a:r>
              <a:rPr lang="ru-RU" sz="1200" b="1" dirty="0" smtClean="0">
                <a:solidFill>
                  <a:schemeClr val="tx1"/>
                </a:solidFill>
              </a:rPr>
              <a:t> Анна Андреевна</a:t>
            </a:r>
          </a:p>
          <a:p>
            <a:r>
              <a:rPr lang="ru-RU" sz="1200" b="1" dirty="0" smtClean="0">
                <a:solidFill>
                  <a:schemeClr val="tx1"/>
                </a:solidFill>
              </a:rPr>
              <a:t>  ученица 7а класса </a:t>
            </a:r>
          </a:p>
          <a:p>
            <a:r>
              <a:rPr lang="ru-RU" sz="1200" b="1" dirty="0" smtClean="0">
                <a:solidFill>
                  <a:schemeClr val="tx1"/>
                </a:solidFill>
              </a:rPr>
              <a:t>Муниципальное автономное общеобразовательное учреждение</a:t>
            </a:r>
          </a:p>
          <a:p>
            <a:r>
              <a:rPr lang="ru-RU" sz="1200" b="1" dirty="0" smtClean="0">
                <a:solidFill>
                  <a:schemeClr val="tx1"/>
                </a:solidFill>
              </a:rPr>
              <a:t>Средняя общеобразовательная школа №4</a:t>
            </a:r>
          </a:p>
          <a:p>
            <a:r>
              <a:rPr lang="ru-RU" sz="1200" b="1" dirty="0" smtClean="0">
                <a:solidFill>
                  <a:schemeClr val="tx1"/>
                </a:solidFill>
              </a:rPr>
              <a:t> </a:t>
            </a:r>
          </a:p>
          <a:p>
            <a:r>
              <a:rPr lang="ru-RU" sz="1200" b="1" dirty="0" smtClean="0">
                <a:solidFill>
                  <a:schemeClr val="tx1"/>
                </a:solidFill>
              </a:rPr>
              <a:t>                                         Научный руководитель :</a:t>
            </a:r>
          </a:p>
          <a:p>
            <a:r>
              <a:rPr lang="ru-RU" sz="1200" b="1" dirty="0" smtClean="0">
                <a:solidFill>
                  <a:schemeClr val="tx1"/>
                </a:solidFill>
              </a:rPr>
              <a:t>                                                           </a:t>
            </a:r>
            <a:r>
              <a:rPr lang="ru-RU" sz="1200" b="1" dirty="0" err="1" smtClean="0">
                <a:solidFill>
                  <a:schemeClr val="tx1"/>
                </a:solidFill>
              </a:rPr>
              <a:t>Пересыпкина</a:t>
            </a:r>
            <a:r>
              <a:rPr lang="ru-RU" sz="1200" b="1" dirty="0" smtClean="0">
                <a:solidFill>
                  <a:schemeClr val="tx1"/>
                </a:solidFill>
              </a:rPr>
              <a:t> Валентина Егоровна</a:t>
            </a:r>
          </a:p>
          <a:p>
            <a:r>
              <a:rPr lang="ru-RU" sz="1200" b="1" dirty="0" smtClean="0">
                <a:solidFill>
                  <a:schemeClr val="tx1"/>
                </a:solidFill>
              </a:rPr>
              <a:t>                                                               учитель математики МАОУ СОШ №4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2316CA-7BC3-480C-A764-4BED2435E275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808199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Золотое сечение у мастеров живописи</a:t>
            </a:r>
            <a:endParaRPr lang="ru-RU" dirty="0" smtClean="0"/>
          </a:p>
          <a:p>
            <a:pPr>
              <a:buNone/>
            </a:pPr>
            <a:r>
              <a:rPr lang="ru-RU" sz="1200" dirty="0" smtClean="0"/>
              <a:t>            Еще в эпоху Возрождения художники открыли, что любая картина имеет определенные точки, невольно приковывающие наше внимание, так называемые зрительные центры. При этом абсолютно неважно, какой формат имеет картина - горизонтальный или вертикальный. Таких точек всего четыре, они делят величину изображения по горизонтали и вертикали в золотом сечении, т.е. расположены они на расстоянии примерно 3/8 и 5/8 от соответствующих краев плоскости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2316CA-7BC3-480C-A764-4BED2435E275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020902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1050" b="0" kern="1200" dirty="0" smtClean="0">
              <a:ln>
                <a:noFill/>
              </a:ln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>     </a:t>
            </a:r>
            <a:r>
              <a:rPr lang="ru-RU" sz="1200" dirty="0" smtClean="0"/>
              <a:t>Данное открытие у художников того времени получило название "</a:t>
            </a:r>
            <a:r>
              <a:rPr lang="ru-RU" sz="1200" b="1" dirty="0" smtClean="0"/>
              <a:t>золотое сечение"</a:t>
            </a:r>
            <a:r>
              <a:rPr lang="ru-RU" sz="1200" dirty="0" smtClean="0"/>
              <a:t> картины. Поэтому, для того чтобы привлечь внимание к главному элементу фотографии, необходимо совместить этот элемент с одним из зрительных центров. </a:t>
            </a:r>
          </a:p>
          <a:p>
            <a:r>
              <a:rPr lang="ru-RU" sz="1200" dirty="0" smtClean="0"/>
              <a:t>     Портрет </a:t>
            </a:r>
            <a:r>
              <a:rPr lang="ru-RU" sz="1200" b="1" dirty="0" err="1" smtClean="0"/>
              <a:t>Моны</a:t>
            </a:r>
            <a:r>
              <a:rPr lang="ru-RU" sz="1200" b="1" dirty="0" smtClean="0"/>
              <a:t> Лизы </a:t>
            </a:r>
            <a:r>
              <a:rPr lang="ru-RU" sz="1200" dirty="0" smtClean="0"/>
              <a:t>привлекает тем, что композиция рисунка построена на" золотых треугольниках" (точнее на треугольниках, являющихся кусками правильного звездчатого пятиугольника).</a:t>
            </a:r>
            <a:r>
              <a:rPr lang="ru-RU" sz="1200" b="1" dirty="0" smtClean="0"/>
              <a:t>                                  </a:t>
            </a:r>
            <a:br>
              <a:rPr lang="ru-RU" sz="1200" b="1" dirty="0" smtClean="0"/>
            </a:br>
            <a:r>
              <a:rPr lang="ru-RU" sz="1200" b="1" dirty="0" smtClean="0"/>
              <a:t>   </a:t>
            </a:r>
            <a:r>
              <a:rPr lang="ru-RU" sz="1200" dirty="0" smtClean="0"/>
              <a:t>Зрачок левого глаза, через который проходит вертикальная ось полотна, находится на пересечении двух биссектрис верхнего золотого треугольника, которые с одной стороны, делят пополам углы при основании золотого треугольника, а с другой стороны, в точках пересечения с бедрами золотого треугольника делят их в пропорции Золотого сечения. </a:t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      Таким образом, Леонардо Да Винчи использовал в своей картине не только принцип симметрии, но и Золотое сечение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2316CA-7BC3-480C-A764-4BED2435E275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641326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Золотое сечение в архитектуре</a:t>
            </a:r>
            <a:br>
              <a:rPr lang="ru-RU" b="1" dirty="0" smtClean="0"/>
            </a:br>
            <a:endParaRPr lang="ru-RU" dirty="0" smtClean="0"/>
          </a:p>
          <a:p>
            <a:pPr>
              <a:buNone/>
            </a:pPr>
            <a:r>
              <a:rPr lang="ru-RU" sz="2000" b="1" dirty="0" smtClean="0"/>
              <a:t>    </a:t>
            </a:r>
          </a:p>
          <a:p>
            <a:pPr>
              <a:buNone/>
            </a:pPr>
            <a:r>
              <a:rPr lang="ru-RU" sz="2000" b="1" dirty="0" smtClean="0"/>
              <a:t>               Храм</a:t>
            </a:r>
          </a:p>
          <a:p>
            <a:pPr>
              <a:buNone/>
            </a:pPr>
            <a:r>
              <a:rPr lang="ru-RU" sz="2000" b="1" dirty="0" smtClean="0"/>
              <a:t>Василия Блаженного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     Долгое время считали, что зодчие Древней Руси строили все «на глазок», без особых математических расчетов. </a:t>
            </a:r>
          </a:p>
          <a:p>
            <a:pPr>
              <a:buNone/>
            </a:pPr>
            <a:r>
              <a:rPr lang="ru-RU" b="1" dirty="0" smtClean="0"/>
              <a:t>          Однако новейшие исследования показали, что русские архитекторы хорошо знали математические пропорции, о чем свидетельствует анализ геометрии древних храмов.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2316CA-7BC3-480C-A764-4BED2435E275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459380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Софийско</a:t>
            </a:r>
            <a:r>
              <a:rPr lang="ru-RU" b="1" dirty="0" smtClean="0"/>
              <a:t> –Успенский собор Тобольского кремля</a:t>
            </a:r>
            <a:endParaRPr lang="ru-RU" b="1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2316CA-7BC3-480C-A764-4BED2435E275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720933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"Золотое сечение" и счастье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b="1" dirty="0" smtClean="0"/>
              <a:t>Исследования социологов</a:t>
            </a:r>
            <a:r>
              <a:rPr lang="ru-RU" dirty="0" smtClean="0"/>
              <a:t> подтверждают, что численность удовлетворённых и неудовлетворённых своими обстоятельствами людей подчиняется пропорциям знаменитого «золотого сечения». </a:t>
            </a:r>
          </a:p>
          <a:p>
            <a:pPr>
              <a:buNone/>
            </a:pPr>
            <a:r>
              <a:rPr lang="ru-RU" dirty="0" smtClean="0"/>
              <a:t>        По результатам опроса  отечественных  и зарубежных психологов оказалось, что счастливыми считают себя 63% опрошенных. Поразительная цифра, ибо золотое сечение приходится на 62%.</a:t>
            </a:r>
          </a:p>
          <a:p>
            <a:pPr>
              <a:buNone/>
            </a:pPr>
            <a:r>
              <a:rPr lang="ru-RU" b="1" dirty="0" smtClean="0"/>
              <a:t>Выводы: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         Закономерности золотого сечения были известны с древних времён и использовались в науке и искусстве.</a:t>
            </a:r>
          </a:p>
          <a:p>
            <a:pPr lvl="0">
              <a:buNone/>
            </a:pPr>
            <a:r>
              <a:rPr lang="ru-RU" dirty="0" smtClean="0"/>
              <a:t>          Принцип «золотого сечения» – высшее проявление структурного и функционального совершенства целого и его частей в искусстве, науке, технике и природе.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2316CA-7BC3-480C-A764-4BED2435E275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401585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/>
              <a:t>«</a:t>
            </a:r>
            <a:r>
              <a:rPr lang="ru-RU" sz="1200" b="1" i="1" dirty="0" smtClean="0"/>
              <a:t>В геометрии существуют два сокровища: теорема Пифагора и деление отрезка в крайнем и среднем отношении.</a:t>
            </a:r>
            <a:br>
              <a:rPr lang="ru-RU" sz="1200" b="1" i="1" dirty="0" smtClean="0"/>
            </a:br>
            <a:r>
              <a:rPr lang="ru-RU" sz="1200" b="1" i="1" dirty="0" smtClean="0"/>
              <a:t>     Первое можно сравнить с ценностью золота, второе можно назвать драгоценным камнем»</a:t>
            </a:r>
          </a:p>
          <a:p>
            <a:pPr algn="r"/>
            <a:r>
              <a:rPr lang="ru-RU" sz="1400" b="1" i="1" dirty="0" smtClean="0"/>
              <a:t/>
            </a:r>
            <a:br>
              <a:rPr lang="ru-RU" sz="1400" b="1" i="1" dirty="0" smtClean="0"/>
            </a:br>
            <a:endParaRPr lang="ru-RU" sz="1400" b="1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2316CA-7BC3-480C-A764-4BED2435E275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69545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1200" b="1" cap="none" spc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за внимание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2316CA-7BC3-480C-A764-4BED2435E275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389279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Предмет исследования: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элементы, связанные друг с другом золотой пропорцией,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большинству людей кажутся красивыми, такая  пропорция  создает зрительное ощущение гармонии, красоты и равновесия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Объект исследования: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материалы, подтверждающие , что золотое сечение  есть божественная мера красоты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Цель исследования: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поиск закономерности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Arial" pitchFamily="34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золотого сечения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  <a:cs typeface="Arial" pitchFamily="34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в окружающем нас мире.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2316CA-7BC3-480C-A764-4BED2435E275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180260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Числа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0.618 и 0.382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являются коэффициентами последовательности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Фибоначчи.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</a:rPr>
              <a:t>       На этой пропорции базируются основные геометрические фигуры.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2316CA-7BC3-480C-A764-4BED2435E275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232652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/>
              <a:t>Практическая работа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Вывод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: Проведенный опыт показал,  что геометрические фигуры, в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которых  есть элементы, связанные друг с другом золотой пропорцией,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большинству людей кажутся красивыми,</a:t>
            </a:r>
            <a:r>
              <a:rPr kumimoji="0" lang="ru-RU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такая  пропорция  создает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зрительное ощущение гармонии. красоты и равновесия.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2316CA-7BC3-480C-A764-4BED2435E275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79416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400" b="1" dirty="0" smtClean="0"/>
              <a:t>Числа Фибоначчи и золотое сечение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sz="1200" b="1" dirty="0" smtClean="0"/>
              <a:t>              </a:t>
            </a:r>
            <a:r>
              <a:rPr lang="ru-RU" sz="1200" b="1" dirty="0" err="1" smtClean="0"/>
              <a:t>Чи́сла</a:t>
            </a:r>
            <a:r>
              <a:rPr lang="ru-RU" sz="1200" b="1" dirty="0" smtClean="0"/>
              <a:t> </a:t>
            </a:r>
            <a:r>
              <a:rPr lang="ru-RU" sz="1200" b="1" dirty="0" err="1" smtClean="0"/>
              <a:t>Фибона́ччи</a:t>
            </a:r>
            <a:r>
              <a:rPr lang="ru-RU" sz="1200" b="1" dirty="0" smtClean="0"/>
              <a:t> — элементы числовой        последовательности</a:t>
            </a:r>
          </a:p>
          <a:p>
            <a:pPr algn="just">
              <a:lnSpc>
                <a:spcPct val="90000"/>
              </a:lnSpc>
              <a:buNone/>
            </a:pPr>
            <a:r>
              <a:rPr lang="ru-RU" sz="1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1, 1, 2, 3, 5, 8, 13, 21, 34, 55, 89, 144, 233, 377, 610, 987, 1597 …  </a:t>
            </a:r>
          </a:p>
          <a:p>
            <a:pPr algn="just">
              <a:lnSpc>
                <a:spcPct val="90000"/>
              </a:lnSpc>
              <a:buNone/>
            </a:pPr>
            <a:r>
              <a:rPr lang="ru-RU" sz="1200" b="1" dirty="0" smtClean="0"/>
              <a:t>    в которой каждое последующее число равно сумме двух предыдущих чисел:</a:t>
            </a:r>
            <a:r>
              <a:rPr lang="ru-RU" sz="1100" dirty="0" smtClean="0"/>
              <a:t> 1+1=2, 1+2=3, 2+3=5, 3+5=8, 5+8=13 и т. д.</a:t>
            </a:r>
            <a:r>
              <a:rPr lang="ru-RU" sz="1200" b="1" dirty="0" smtClean="0"/>
              <a:t> Название по имени средневекового математика Леонардо Пизанского (или Фибоначчи)</a:t>
            </a:r>
            <a:endParaRPr lang="ru-RU" dirty="0" smtClean="0"/>
          </a:p>
          <a:p>
            <a:pPr>
              <a:buNone/>
            </a:pPr>
            <a:r>
              <a:rPr lang="ru-RU" sz="1200" dirty="0" smtClean="0"/>
              <a:t>         У этой последовательности очень интересное соотношение :если разделить каждый член этого ряда на предыдущий, полученные результаты будут стремиться к числу </a:t>
            </a:r>
            <a:r>
              <a:rPr lang="ru-RU" sz="1200" b="1" dirty="0" smtClean="0"/>
              <a:t>1,6180339</a:t>
            </a:r>
            <a:r>
              <a:rPr lang="ru-RU" sz="1200" dirty="0" smtClean="0"/>
              <a:t>+</a:t>
            </a:r>
          </a:p>
          <a:p>
            <a:pPr>
              <a:buNone/>
            </a:pPr>
            <a:r>
              <a:rPr lang="ru-RU" sz="1200" dirty="0" smtClean="0"/>
              <a:t>1/1=1, 2/1=2, 3/2=1.5, 5/3=1.66, 13/8=1.625, 21/13=1.615, 34/21=1.619, 55/34=1.617, 89/55=1.6181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2316CA-7BC3-480C-A764-4BED2435E275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711937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Тело человека и золотое сечение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Все кости человека выдержаны в пропорции золотого сечения.</a:t>
            </a:r>
            <a:br>
              <a:rPr lang="ru-RU" dirty="0" smtClean="0"/>
            </a:br>
            <a:r>
              <a:rPr lang="ru-RU" dirty="0" smtClean="0"/>
              <a:t>    Пропорции различных частей нашего тела составляют число, очень близкое к золотому сечению. </a:t>
            </a:r>
          </a:p>
          <a:p>
            <a:pPr>
              <a:buNone/>
            </a:pPr>
            <a:r>
              <a:rPr lang="ru-RU" dirty="0" smtClean="0"/>
              <a:t>          Если эти пропорции совпадают с формулой золотого сечения, то внешность или тело человека считается идеально сложенными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2316CA-7BC3-480C-A764-4BED2435E275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012414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Эксперимент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b="1" dirty="0" smtClean="0"/>
              <a:t> Проверка соответствия пропорций человеческого тела «золотому сечению»</a:t>
            </a:r>
            <a:endParaRPr lang="ru-RU" sz="20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1200" dirty="0" smtClean="0"/>
              <a:t>         Измерив  соответствующие  части тела у учащихся седьмого  класса, вычислив  их соотношения получила результаты, представлен-</a:t>
            </a:r>
            <a:r>
              <a:rPr lang="ru-RU" sz="1200" dirty="0" err="1" smtClean="0"/>
              <a:t>ные</a:t>
            </a:r>
            <a:r>
              <a:rPr lang="ru-RU" sz="1200" dirty="0" smtClean="0"/>
              <a:t> в таблице </a:t>
            </a:r>
          </a:p>
          <a:p>
            <a:pPr>
              <a:buNone/>
            </a:pP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2316CA-7BC3-480C-A764-4BED2435E275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278854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Принципы формообразования в природе</a:t>
            </a:r>
            <a:endParaRPr lang="ru-RU" dirty="0" smtClean="0"/>
          </a:p>
          <a:p>
            <a:r>
              <a:rPr lang="ru-RU" sz="1200" b="1" dirty="0" smtClean="0"/>
              <a:t>Очень многие явления в природе описываются именно золотой спиралью </a:t>
            </a:r>
          </a:p>
          <a:p>
            <a:r>
              <a:rPr lang="ru-RU" sz="1200" b="1" dirty="0" smtClean="0"/>
              <a:t>Расположение космических галактик, семян в шишке, завитков в раковине и многого другого подчинено закону золотой спирали. </a:t>
            </a:r>
          </a:p>
          <a:p>
            <a:r>
              <a:rPr lang="ru-RU" sz="1200" b="1" dirty="0" smtClean="0"/>
              <a:t>Коэффициент 1,618, возможно, первостепенный закон, управляющий активными природными явлениями. Таким образом, золотая спираль развертывается перед нами в символической форме, как один из величественных замыслов природы, образ жизни в бесконечном расширении и сжатии, статический закон, управляющий динамическим процессом, подкрепленный и изнутри и снаружи пропорцией 1,618, золотым сечением».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2316CA-7BC3-480C-A764-4BED2435E275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188512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Расположение тычинок описывается "золотой спиралью"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2316CA-7BC3-480C-A764-4BED2435E275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530613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97B66-8A80-4763-93A2-B10C8A8A9E31}" type="datetime1">
              <a:rPr lang="ru-RU" smtClean="0"/>
              <a:t>23.01.2015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5650-C0B5-4443-ABE4-8B7B01BE328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6A794-1B05-4BDE-9860-E86963044D47}" type="datetime1">
              <a:rPr lang="ru-RU" smtClean="0"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5650-C0B5-4443-ABE4-8B7B01BE328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00085-B21B-4394-BA1F-E6D6CF7C89A1}" type="datetime1">
              <a:rPr lang="ru-RU" smtClean="0"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5650-C0B5-4443-ABE4-8B7B01BE328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373A2-F9D7-4110-889E-9D28E71FB6E4}" type="datetime1">
              <a:rPr lang="ru-RU" smtClean="0"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5650-C0B5-4443-ABE4-8B7B01BE328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4C23E-1FC7-4007-8B11-BB44622A04BC}" type="datetime1">
              <a:rPr lang="ru-RU" smtClean="0"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5650-C0B5-4443-ABE4-8B7B01BE328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0085A-91D5-4135-B459-7B2BBA196BCD}" type="datetime1">
              <a:rPr lang="ru-RU" smtClean="0"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5650-C0B5-4443-ABE4-8B7B01BE328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68E23-A241-4861-A367-5F13B66BDC76}" type="datetime1">
              <a:rPr lang="ru-RU" smtClean="0"/>
              <a:t>23.01.2015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5650-C0B5-4443-ABE4-8B7B01BE328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770BC-E481-48D9-BB24-032A268FE0FE}" type="datetime1">
              <a:rPr lang="ru-RU" smtClean="0"/>
              <a:t>23.01.2015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5650-C0B5-4443-ABE4-8B7B01BE328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F38C4-D0AA-42DC-B9E3-542330CC06A6}" type="datetime1">
              <a:rPr lang="ru-RU" smtClean="0"/>
              <a:t>23.01.2015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5650-C0B5-4443-ABE4-8B7B01BE328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6DC59-BCEC-4C19-A527-6D48717CB4FC}" type="datetime1">
              <a:rPr lang="ru-RU" smtClean="0"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D5650-C0B5-4443-ABE4-8B7B01BE328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0F624-5639-4591-A7D9-36A511E30943}" type="datetime1">
              <a:rPr lang="ru-RU" smtClean="0"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71D5650-C0B5-4443-ABE4-8B7B01BE3283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7D7E587-60C1-428B-A2BA-564AE2082163}" type="datetime1">
              <a:rPr lang="ru-RU" smtClean="0"/>
              <a:t>23.01.2015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1D5650-C0B5-4443-ABE4-8B7B01BE3283}" type="slidenum">
              <a:rPr lang="ru-RU" smtClean="0"/>
              <a:pPr/>
              <a:t>‹№›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http://vestnik-nou.narod.ru/images/gold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Золотое сечение - божественная мера красоты.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1600" b="1" dirty="0" err="1">
                <a:solidFill>
                  <a:schemeClr val="tx1"/>
                </a:solidFill>
              </a:rPr>
              <a:t>Довбий</a:t>
            </a:r>
            <a:r>
              <a:rPr lang="ru-RU" sz="1600" b="1" dirty="0">
                <a:solidFill>
                  <a:schemeClr val="tx1"/>
                </a:solidFill>
              </a:rPr>
              <a:t> Анна Андреевна</a:t>
            </a:r>
          </a:p>
          <a:p>
            <a:r>
              <a:rPr lang="ru-RU" sz="1600" b="1" dirty="0">
                <a:solidFill>
                  <a:schemeClr val="tx1"/>
                </a:solidFill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</a:rPr>
              <a:t> </a:t>
            </a:r>
            <a:r>
              <a:rPr lang="ru-RU" sz="1600" b="1" dirty="0">
                <a:solidFill>
                  <a:schemeClr val="tx1"/>
                </a:solidFill>
              </a:rPr>
              <a:t>ученица 7а класса </a:t>
            </a:r>
          </a:p>
          <a:p>
            <a:r>
              <a:rPr lang="ru-RU" sz="1600" b="1" dirty="0">
                <a:solidFill>
                  <a:schemeClr val="tx1"/>
                </a:solidFill>
              </a:rPr>
              <a:t>Муниципальное автономное общеобразовательное учреждение</a:t>
            </a:r>
          </a:p>
          <a:p>
            <a:r>
              <a:rPr lang="ru-RU" sz="1600" b="1" dirty="0">
                <a:solidFill>
                  <a:schemeClr val="tx1"/>
                </a:solidFill>
              </a:rPr>
              <a:t>Средняя общеобразовательная школа №4</a:t>
            </a:r>
          </a:p>
          <a:p>
            <a:r>
              <a:rPr lang="ru-RU" sz="1600" b="1" dirty="0">
                <a:solidFill>
                  <a:schemeClr val="tx1"/>
                </a:solidFill>
              </a:rPr>
              <a:t> </a:t>
            </a:r>
          </a:p>
          <a:p>
            <a:r>
              <a:rPr lang="ru-RU" sz="1600" b="1" dirty="0">
                <a:solidFill>
                  <a:schemeClr val="tx1"/>
                </a:solidFill>
              </a:rPr>
              <a:t>                                       </a:t>
            </a:r>
            <a:r>
              <a:rPr lang="ru-RU" sz="1600" b="1" dirty="0" smtClean="0">
                <a:solidFill>
                  <a:schemeClr val="tx1"/>
                </a:solidFill>
              </a:rPr>
              <a:t>  </a:t>
            </a:r>
            <a:r>
              <a:rPr lang="ru-RU" sz="1600" b="1" dirty="0">
                <a:solidFill>
                  <a:schemeClr val="tx1"/>
                </a:solidFill>
              </a:rPr>
              <a:t>Научный руководитель :</a:t>
            </a:r>
          </a:p>
          <a:p>
            <a:r>
              <a:rPr lang="ru-RU" sz="1600" b="1" dirty="0">
                <a:solidFill>
                  <a:schemeClr val="tx1"/>
                </a:solidFill>
              </a:rPr>
              <a:t>                                                         </a:t>
            </a:r>
            <a:r>
              <a:rPr lang="ru-RU" sz="1600" b="1" dirty="0" smtClean="0">
                <a:solidFill>
                  <a:schemeClr val="tx1"/>
                </a:solidFill>
              </a:rPr>
              <a:t>  </a:t>
            </a:r>
            <a:r>
              <a:rPr lang="ru-RU" sz="1600" b="1" dirty="0" err="1">
                <a:solidFill>
                  <a:schemeClr val="tx1"/>
                </a:solidFill>
              </a:rPr>
              <a:t>Пересыпкина</a:t>
            </a:r>
            <a:r>
              <a:rPr lang="ru-RU" sz="1600" b="1" dirty="0">
                <a:solidFill>
                  <a:schemeClr val="tx1"/>
                </a:solidFill>
              </a:rPr>
              <a:t> Валентина Егоровна</a:t>
            </a:r>
          </a:p>
          <a:p>
            <a:r>
              <a:rPr lang="ru-RU" sz="1600" b="1" dirty="0">
                <a:solidFill>
                  <a:schemeClr val="tx1"/>
                </a:solidFill>
              </a:rPr>
              <a:t>                                                            </a:t>
            </a:r>
            <a:r>
              <a:rPr lang="ru-RU" sz="1600" b="1" dirty="0" smtClean="0">
                <a:solidFill>
                  <a:schemeClr val="tx1"/>
                </a:solidFill>
              </a:rPr>
              <a:t>   </a:t>
            </a:r>
            <a:r>
              <a:rPr lang="ru-RU" sz="1600" b="1" dirty="0">
                <a:solidFill>
                  <a:schemeClr val="tx1"/>
                </a:solidFill>
              </a:rPr>
              <a:t>учитель математики МАОУ СОШ №4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Золотое сечение у мастеров живописи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/>
              <a:t>            Еще </a:t>
            </a:r>
            <a:r>
              <a:rPr lang="ru-RU" sz="1800" dirty="0"/>
              <a:t>в эпоху Возрождения художники открыли, что любая картина имеет определенные точки, невольно приковывающие наше внимание, так называемые зрительные центры. При этом абсолютно неважно, какой формат имеет картина - горизонтальный или вертикальный. Таких точек всего четыре, они делят величину изображения по горизонтали и вертикали в золотом сечении, т.е. расположены они на расстоянии примерно 3/8 и 5/8 от соответствующих краев плоскости</a:t>
            </a:r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http://vestnik-nou.narod.ru/images/gold.jpg"/>
          <p:cNvPicPr/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4572000" y="2285992"/>
            <a:ext cx="457200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285750"/>
            <a:ext cx="4000500" cy="5840413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>     </a:t>
            </a:r>
            <a:r>
              <a:rPr lang="ru-RU" sz="6400" dirty="0" smtClean="0"/>
              <a:t>Данное </a:t>
            </a:r>
            <a:r>
              <a:rPr lang="ru-RU" sz="6400" dirty="0"/>
              <a:t>открытие у художников того времени получило название "</a:t>
            </a:r>
            <a:r>
              <a:rPr lang="ru-RU" sz="6400" b="1" dirty="0"/>
              <a:t>золотое сечение"</a:t>
            </a:r>
            <a:r>
              <a:rPr lang="ru-RU" sz="6400" dirty="0"/>
              <a:t> картины. Поэтому, для того чтобы привлечь внимание к главному элементу фотографии, необходимо совместить этот элемент с одним из зрительных центров. </a:t>
            </a:r>
            <a:endParaRPr lang="ru-RU" sz="6400" dirty="0" smtClean="0"/>
          </a:p>
          <a:p>
            <a:r>
              <a:rPr lang="ru-RU" sz="6400" dirty="0" smtClean="0"/>
              <a:t>     Портрет </a:t>
            </a:r>
            <a:r>
              <a:rPr lang="ru-RU" sz="6400" b="1" dirty="0" err="1"/>
              <a:t>Моны</a:t>
            </a:r>
            <a:r>
              <a:rPr lang="ru-RU" sz="6400" b="1" dirty="0"/>
              <a:t> Лизы </a:t>
            </a:r>
            <a:r>
              <a:rPr lang="ru-RU" sz="6400" dirty="0"/>
              <a:t>привлекает тем, что композиция рисунка построена на" золотых треугольниках" (точнее на треугольниках, являющихся кусками правильного звездчатого пятиугольника).</a:t>
            </a:r>
            <a:r>
              <a:rPr lang="ru-RU" sz="6400" b="1" dirty="0"/>
              <a:t>                                  </a:t>
            </a:r>
            <a:br>
              <a:rPr lang="ru-RU" sz="6400" b="1" dirty="0"/>
            </a:br>
            <a:r>
              <a:rPr lang="ru-RU" sz="6400" b="1" dirty="0" smtClean="0"/>
              <a:t>   </a:t>
            </a:r>
            <a:r>
              <a:rPr lang="ru-RU" sz="6400" dirty="0" smtClean="0"/>
              <a:t>Зрачок </a:t>
            </a:r>
            <a:r>
              <a:rPr lang="ru-RU" sz="6400" dirty="0"/>
              <a:t>левого глаза, через который проходит вертикальная ось полотна, находится на пересечении двух биссектрис верхнего золотого треугольника, которые с одной стороны, делят пополам углы при основании золотого треугольника, а с другой стороны, в точках пересечения с бедрами золотого треугольника делят их в пропорции Золотого сечения. </a:t>
            </a:r>
            <a:br>
              <a:rPr lang="ru-RU" sz="6400" dirty="0"/>
            </a:br>
            <a:r>
              <a:rPr lang="ru-RU" sz="6400" dirty="0"/>
              <a:t/>
            </a:r>
            <a:br>
              <a:rPr lang="ru-RU" sz="6400" dirty="0"/>
            </a:br>
            <a:r>
              <a:rPr lang="ru-RU" sz="6400" dirty="0"/>
              <a:t>      Таким образом, Леонардо Да Винчи использовал в своей картине не только принцип симметрии, но и Золотое сечение</a:t>
            </a:r>
          </a:p>
        </p:txBody>
      </p:sp>
      <p:pic>
        <p:nvPicPr>
          <p:cNvPr id="5" name="Содержимое 4" descr="http://www.tech-to-life.com/Statii/liza.jpg"/>
          <p:cNvPicPr>
            <a:picLocks noGrp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705600" y="1143000"/>
            <a:ext cx="2438400" cy="35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tech-to-life.com/Statii/liza1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714356"/>
            <a:ext cx="2214578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Золотое сечение в архитектуре</a:t>
            </a:r>
            <a:br>
              <a:rPr lang="ru-RU" b="1" dirty="0"/>
            </a:br>
            <a:endParaRPr lang="ru-RU" dirty="0"/>
          </a:p>
        </p:txBody>
      </p:sp>
      <p:pic>
        <p:nvPicPr>
          <p:cNvPr id="5" name="Содержимое 4" descr="http://www.tech-to-life.com/Statii/image077.jpg"/>
          <p:cNvPicPr>
            <a:picLocks noGrp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 bwMode="auto">
          <a:xfrm>
            <a:off x="571500" y="2299494"/>
            <a:ext cx="3810000" cy="367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14810" y="928670"/>
            <a:ext cx="4471990" cy="519749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4100" b="1" dirty="0" smtClean="0"/>
              <a:t>    </a:t>
            </a:r>
          </a:p>
          <a:p>
            <a:pPr>
              <a:buNone/>
            </a:pPr>
            <a:r>
              <a:rPr lang="ru-RU" sz="4100" b="1" dirty="0" smtClean="0"/>
              <a:t>               Храм</a:t>
            </a:r>
          </a:p>
          <a:p>
            <a:pPr>
              <a:buNone/>
            </a:pPr>
            <a:r>
              <a:rPr lang="ru-RU" sz="4100" b="1" dirty="0" smtClean="0"/>
              <a:t>Василия Блаженного</a:t>
            </a:r>
            <a:r>
              <a:rPr lang="ru-RU" sz="4100" dirty="0"/>
              <a:t/>
            </a:r>
            <a:br>
              <a:rPr lang="ru-RU" sz="4100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      Долгое </a:t>
            </a:r>
            <a:r>
              <a:rPr lang="ru-RU" b="1" dirty="0"/>
              <a:t>время считали, что зодчие Древней Руси строили все «на глазок», без особых математических расчетов. </a:t>
            </a:r>
            <a:endParaRPr lang="ru-RU" b="1" dirty="0" smtClean="0"/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       Однако </a:t>
            </a:r>
            <a:r>
              <a:rPr lang="ru-RU" b="1" dirty="0"/>
              <a:t>новейшие исследования показали, что русские архитекторы хорошо знали математические пропорции, о чем свидетельствует анализ геометрии древних храмов.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tobolsk.info/images/spravka/dostoprimechatelnosti/sofiisko-uspenskii-sobo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500174"/>
            <a:ext cx="7800310" cy="5157079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err="1" smtClean="0"/>
              <a:t>Софийско</a:t>
            </a:r>
            <a:r>
              <a:rPr lang="ru-RU" b="1" dirty="0" smtClean="0"/>
              <a:t> –Успенский собор </a:t>
            </a:r>
            <a:r>
              <a:rPr lang="ru-RU" b="1" dirty="0" err="1" smtClean="0"/>
              <a:t>Тобольского</a:t>
            </a:r>
            <a:r>
              <a:rPr lang="ru-RU" b="1" dirty="0" smtClean="0"/>
              <a:t> кремля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"Золотое сечение" и счастье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/>
              <a:t>Исследования социологов</a:t>
            </a:r>
            <a:r>
              <a:rPr lang="ru-RU" dirty="0"/>
              <a:t> подтверждают, что численность удовлетворённых и неудовлетворённых своими обстоятельствами людей подчиняется пропорциям знаменитого «золотого сечения». </a:t>
            </a:r>
          </a:p>
          <a:p>
            <a:pPr>
              <a:buNone/>
            </a:pPr>
            <a:r>
              <a:rPr lang="ru-RU" dirty="0"/>
              <a:t>        По результатам опроса  отечественных  и зарубежных психологов оказалось, что счастливыми считают себя 63% опрошенных. Поразительная цифра, ибо золотое сечение приходится на 62%.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/>
              <a:t>Выводы:</a:t>
            </a:r>
            <a:endParaRPr lang="ru-RU" dirty="0"/>
          </a:p>
          <a:p>
            <a:pPr lvl="0">
              <a:buNone/>
            </a:pPr>
            <a:r>
              <a:rPr lang="ru-RU" dirty="0" smtClean="0"/>
              <a:t>         Закономерности </a:t>
            </a:r>
            <a:r>
              <a:rPr lang="ru-RU" dirty="0"/>
              <a:t>золотого сечения были известны с древних времён и использовались в науке и </a:t>
            </a:r>
            <a:r>
              <a:rPr lang="ru-RU" dirty="0" smtClean="0"/>
              <a:t>искусстве.</a:t>
            </a:r>
          </a:p>
          <a:p>
            <a:pPr lvl="0">
              <a:buNone/>
            </a:pPr>
            <a:r>
              <a:rPr lang="ru-RU" dirty="0"/>
              <a:t> </a:t>
            </a:r>
            <a:r>
              <a:rPr lang="ru-RU" dirty="0" smtClean="0"/>
              <a:t>         Принцип </a:t>
            </a:r>
            <a:r>
              <a:rPr lang="ru-RU" dirty="0"/>
              <a:t>«золотого сечения» – высшее проявление структурного и функционального совершенства целого и его частей в искусстве, науке, технике и природе.</a:t>
            </a: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282" y="642918"/>
            <a:ext cx="857256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/>
              <a:t>«</a:t>
            </a:r>
            <a:r>
              <a:rPr lang="ru-RU" sz="4000" b="1" i="1" dirty="0"/>
              <a:t>В геометрии существуют два сокровища: теорема Пифагора и деление отрезка в крайнем и среднем отношении.</a:t>
            </a:r>
            <a:br>
              <a:rPr lang="ru-RU" sz="4000" b="1" i="1" dirty="0"/>
            </a:br>
            <a:r>
              <a:rPr lang="ru-RU" sz="4000" b="1" i="1" dirty="0"/>
              <a:t>     Первое можно сравнить с ценностью золота, второе можно назвать драгоценным камнем</a:t>
            </a:r>
            <a:r>
              <a:rPr lang="ru-RU" sz="4000" b="1" i="1" dirty="0" smtClean="0"/>
              <a:t>»</a:t>
            </a:r>
          </a:p>
          <a:p>
            <a:pPr algn="r"/>
            <a:r>
              <a:rPr lang="ru-RU" sz="4400" b="1" i="1" dirty="0"/>
              <a:t/>
            </a:r>
            <a:br>
              <a:rPr lang="ru-RU" sz="4400" b="1" i="1" dirty="0"/>
            </a:br>
            <a:endParaRPr lang="ru-RU" sz="4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86380" y="5572140"/>
            <a:ext cx="30348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/>
              <a:t>Иоганн Кеплер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3" y="1428736"/>
            <a:ext cx="8643998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8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за внимание</a:t>
            </a:r>
            <a:endParaRPr lang="ru-RU" sz="8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428596" y="428604"/>
            <a:ext cx="798422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Предмет исследования: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элементы, связанные друг с другом золотой пропорцией,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большинству людей кажутся красивыми, такая  пропорция  создает зрительное ощущение гармонии, красоты и равновесия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Объект исследования: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материалы, подтверждающие , что золотое сечение  есть божественная мера красоты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Цель исследования: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поиск закономерности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золотого сечения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в окружающем нас мире.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tech-to-life.com/Statii/pic_z-2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857232"/>
            <a:ext cx="7500990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0"/>
            <a:ext cx="184731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302739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Золотое сечение - это такое пропорциональное деление отрезка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на неравные части, при котором весь отрезок так относится к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большей части, как сама большая часть относится к меньшей; 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</a:rPr>
              <a:t>      или другими словами, меньший отрезок так относится к большему,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</a:rPr>
              <a:t>как больший ко всему       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</a:rPr>
              <a:t>a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</a:rPr>
              <a:t> :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</a:rPr>
              <a:t>b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</a:rPr>
              <a:t> =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</a:rPr>
              <a:t>b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</a:rPr>
              <a:t> :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</a:rPr>
              <a:t>c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</a:rPr>
              <a:t> или с :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</a:rPr>
              <a:t>b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</a:rPr>
              <a:t> =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</a:rPr>
              <a:t>b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</a:rPr>
              <a:t> : а.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0" y="0"/>
            <a:ext cx="9412705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Отрезки золотой пропорции выражаются бесконечной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иррациональной дробью 0,618..., если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принять за единицу, а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a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= 0,382.</a:t>
            </a:r>
            <a:endParaRPr lang="ru-RU" sz="2000" b="1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0" y="0"/>
            <a:ext cx="9528378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Числа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0.618 и 0.382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являются коэффициентами последовательности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Фибоначчи.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</a:rPr>
              <a:t>       На этой пропорции базируются основные геометрические фигуры.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Практическая работа</a:t>
            </a:r>
            <a:endParaRPr lang="ru-RU" b="1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00034" y="1500174"/>
          <a:ext cx="7929618" cy="1285884"/>
        </p:xfrm>
        <a:graphic>
          <a:graphicData uri="http://schemas.openxmlformats.org/drawingml/2006/table">
            <a:tbl>
              <a:tblPr/>
              <a:tblGrid>
                <a:gridCol w="2035368"/>
                <a:gridCol w="1964750"/>
                <a:gridCol w="1964750"/>
                <a:gridCol w="1964750"/>
              </a:tblGrid>
              <a:tr h="64294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800" b="1" dirty="0">
                          <a:latin typeface="Arial"/>
                          <a:ea typeface="Calibri"/>
                          <a:cs typeface="Times New Roman"/>
                        </a:rPr>
                        <a:t>Всего опрошено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800" b="1" dirty="0">
                          <a:latin typeface="Arial"/>
                          <a:ea typeface="Calibri"/>
                          <a:cs typeface="Times New Roman"/>
                        </a:rPr>
                        <a:t>Близко по значению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800" b="1">
                          <a:latin typeface="Arial"/>
                          <a:ea typeface="Calibri"/>
                          <a:cs typeface="Times New Roman"/>
                        </a:rPr>
                        <a:t>Не подошло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800" b="1" dirty="0">
                          <a:latin typeface="Arial"/>
                          <a:ea typeface="Calibri"/>
                          <a:cs typeface="Times New Roman"/>
                        </a:rPr>
                        <a:t>отношение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94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800" b="1">
                          <a:latin typeface="Arial"/>
                          <a:ea typeface="Calibri"/>
                          <a:cs typeface="Times New Roman"/>
                        </a:rPr>
                        <a:t>26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800" b="1">
                          <a:latin typeface="Arial"/>
                          <a:ea typeface="Calibri"/>
                          <a:cs typeface="Times New Roman"/>
                        </a:rPr>
                        <a:t>17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800" b="1">
                          <a:latin typeface="Arial"/>
                          <a:ea typeface="Calibri"/>
                          <a:cs typeface="Times New Roman"/>
                        </a:rPr>
                        <a:t>9</a:t>
                      </a: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800" b="1" dirty="0">
                          <a:latin typeface="Arial"/>
                          <a:ea typeface="Calibri"/>
                          <a:cs typeface="Times New Roman"/>
                        </a:rPr>
                        <a:t>0,53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28596" y="3218688"/>
          <a:ext cx="8072495" cy="1051560"/>
        </p:xfrm>
        <a:graphic>
          <a:graphicData uri="http://schemas.openxmlformats.org/drawingml/2006/table">
            <a:tbl>
              <a:tblPr/>
              <a:tblGrid>
                <a:gridCol w="2017490"/>
                <a:gridCol w="2018335"/>
                <a:gridCol w="2018335"/>
                <a:gridCol w="2018335"/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endParaRPr lang="ru-RU" sz="2000" b="1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 b="1">
                          <a:latin typeface="Arial"/>
                          <a:ea typeface="Calibri"/>
                          <a:cs typeface="Times New Roman"/>
                        </a:rPr>
                        <a:t>длина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 b="1">
                          <a:latin typeface="Arial"/>
                          <a:ea typeface="Calibri"/>
                          <a:cs typeface="Times New Roman"/>
                        </a:rPr>
                        <a:t>ширина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 b="1" dirty="0">
                          <a:latin typeface="Arial"/>
                          <a:ea typeface="Calibri"/>
                          <a:cs typeface="Times New Roman"/>
                        </a:rPr>
                        <a:t>отношение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 b="1">
                          <a:latin typeface="Arial"/>
                          <a:ea typeface="Calibri"/>
                          <a:cs typeface="Times New Roman"/>
                        </a:rPr>
                        <a:t>Классная комната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 b="1">
                          <a:latin typeface="Arial"/>
                          <a:ea typeface="Calibri"/>
                          <a:cs typeface="Times New Roman"/>
                        </a:rPr>
                        <a:t>6м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 b="1">
                          <a:latin typeface="Arial"/>
                          <a:ea typeface="Calibri"/>
                          <a:cs typeface="Times New Roman"/>
                        </a:rPr>
                        <a:t>10м</a:t>
                      </a:r>
                      <a:endParaRPr lang="ru-RU" sz="20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 b="1" dirty="0">
                          <a:latin typeface="Arial"/>
                          <a:ea typeface="Calibri"/>
                          <a:cs typeface="Times New Roman"/>
                        </a:rPr>
                        <a:t>0,60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8791509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Вывод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: Проведенный опыт показал,  что геометрические фигуры, в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которых  есть элементы, связанные друг с другом золотой пропорцией,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большинству людей кажутся красивыми,</a:t>
            </a:r>
            <a:r>
              <a:rPr kumimoji="0" lang="ru-RU" sz="20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такая  пропорция  создает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зрительное ощущение гармонии. красоты и равновесия.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34704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400" b="1" dirty="0" smtClean="0"/>
              <a:t>Числа </a:t>
            </a:r>
            <a:r>
              <a:rPr lang="ru-RU" sz="4400" b="1" dirty="0"/>
              <a:t>Фибоначчи и золотое сечение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b="1" dirty="0" smtClean="0"/>
              <a:t>              </a:t>
            </a:r>
            <a:r>
              <a:rPr lang="ru-RU" sz="2400" b="1" dirty="0" err="1" smtClean="0"/>
              <a:t>Чи́сла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Фибона́ччи</a:t>
            </a:r>
            <a:r>
              <a:rPr lang="ru-RU" sz="2400" b="1" dirty="0" smtClean="0"/>
              <a:t> — элементы числовой        последовательности</a:t>
            </a:r>
          </a:p>
          <a:p>
            <a:pPr algn="just">
              <a:lnSpc>
                <a:spcPct val="90000"/>
              </a:lnSpc>
              <a:buNone/>
            </a:pPr>
            <a:r>
              <a:rPr lang="ru-RU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1, 1, 2, 3, 5, 8, 13, 21, 34, 55, 89, 144, 233, 377, 610, 987, 1597 …  </a:t>
            </a:r>
          </a:p>
          <a:p>
            <a:pPr algn="just">
              <a:lnSpc>
                <a:spcPct val="90000"/>
              </a:lnSpc>
              <a:buNone/>
            </a:pPr>
            <a:r>
              <a:rPr lang="ru-RU" sz="2400" b="1" dirty="0" smtClean="0"/>
              <a:t>    в которой каждое последующее число равно сумме двух предыдущих чисел:</a:t>
            </a:r>
            <a:r>
              <a:rPr lang="ru-RU" sz="2000" dirty="0" smtClean="0"/>
              <a:t> 1+1=2, 1+2=3, 2+3=5, 3+5=8, 5+8=13 и т. д.</a:t>
            </a:r>
            <a:r>
              <a:rPr lang="ru-RU" sz="2400" b="1" dirty="0" smtClean="0"/>
              <a:t> Название по имени средневекового математика Леонардо Пизанского (или Фибоначчи)</a:t>
            </a:r>
            <a:endParaRPr lang="ru-RU" dirty="0" smtClean="0"/>
          </a:p>
          <a:p>
            <a:pPr>
              <a:buNone/>
            </a:pPr>
            <a:r>
              <a:rPr lang="ru-RU" sz="2400" dirty="0" smtClean="0"/>
              <a:t>         </a:t>
            </a:r>
            <a:r>
              <a:rPr lang="ru-RU" sz="2400" dirty="0"/>
              <a:t>У этой последовательности очень интересное соотношение </a:t>
            </a:r>
            <a:r>
              <a:rPr lang="ru-RU" sz="2400" dirty="0" smtClean="0"/>
              <a:t>:если </a:t>
            </a:r>
            <a:r>
              <a:rPr lang="ru-RU" sz="2400" dirty="0"/>
              <a:t>разделить каждый член этого ряда на предыдущий, полученные результаты будут стремиться к </a:t>
            </a:r>
            <a:r>
              <a:rPr lang="ru-RU" sz="2400" dirty="0" smtClean="0"/>
              <a:t>числу </a:t>
            </a:r>
            <a:r>
              <a:rPr lang="ru-RU" sz="2400" b="1" dirty="0"/>
              <a:t>1,6180339</a:t>
            </a:r>
            <a:r>
              <a:rPr lang="ru-RU" sz="2400" dirty="0" smtClean="0"/>
              <a:t>+</a:t>
            </a:r>
          </a:p>
          <a:p>
            <a:pPr>
              <a:buNone/>
            </a:pPr>
            <a:r>
              <a:rPr lang="ru-RU" sz="2400" dirty="0"/>
              <a:t>1/1=1, 2/1=2, 3/2=1.5, 5/3=1.66, 13/8=1.625, 21/13=1.615, 34/21=1.619, 55/34=1.617, 89/55=1.6181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Тело человека и золотое сечение</a:t>
            </a:r>
            <a:endParaRPr lang="ru-RU" dirty="0"/>
          </a:p>
        </p:txBody>
      </p:sp>
      <p:pic>
        <p:nvPicPr>
          <p:cNvPr id="7" name="Содержимое 6" descr="http://www.tech-to-life.com/Statii/body_zolot_sech.gif"/>
          <p:cNvPicPr>
            <a:picLocks noGrp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 bwMode="auto">
          <a:xfrm>
            <a:off x="571472" y="1142984"/>
            <a:ext cx="2949899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3438" y="1571612"/>
            <a:ext cx="40386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       Все кости человека выдержаны в пропорции золотого сечения.</a:t>
            </a:r>
            <a:br>
              <a:rPr lang="ru-RU" dirty="0" smtClean="0"/>
            </a:br>
            <a:r>
              <a:rPr lang="ru-RU" dirty="0" smtClean="0"/>
              <a:t>    Пропорции различных частей нашего тела составляют число, очень близкое к золотому сечению. </a:t>
            </a:r>
          </a:p>
          <a:p>
            <a:pPr>
              <a:buNone/>
            </a:pPr>
            <a:r>
              <a:rPr lang="ru-RU" dirty="0" smtClean="0"/>
              <a:t>          Если эти пропорции совпадают с формулой золотого сечения, то внешность или тело человека считается идеально сложенными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Эксперимент</a:t>
            </a:r>
            <a:r>
              <a:rPr lang="ru-RU" dirty="0"/>
              <a:t/>
            </a:r>
            <a:br>
              <a:rPr lang="ru-RU" dirty="0"/>
            </a:br>
            <a:r>
              <a:rPr lang="ru-RU" sz="3600" b="1" dirty="0"/>
              <a:t> Проверка соответствия пропорций человеческого тела «золотому сечению»</a:t>
            </a:r>
            <a:endParaRPr lang="ru-RU" sz="36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142844" y="2214555"/>
            <a:ext cx="2000264" cy="3911608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sz="2000" dirty="0" smtClean="0"/>
              <a:t>         Измерив  </a:t>
            </a:r>
            <a:r>
              <a:rPr lang="ru-RU" sz="2000" dirty="0"/>
              <a:t>соответствующие  части тела у учащихся седьмого  класса, вычислив  их соотношения </a:t>
            </a:r>
            <a:r>
              <a:rPr lang="ru-RU" sz="2000" dirty="0" smtClean="0"/>
              <a:t>получила </a:t>
            </a:r>
            <a:r>
              <a:rPr lang="ru-RU" sz="2000" dirty="0"/>
              <a:t>результаты, </a:t>
            </a:r>
            <a:r>
              <a:rPr lang="ru-RU" sz="2000" dirty="0" err="1" smtClean="0"/>
              <a:t>представлен-ные</a:t>
            </a:r>
            <a:r>
              <a:rPr lang="ru-RU" sz="2000" dirty="0" smtClean="0"/>
              <a:t> </a:t>
            </a:r>
            <a:r>
              <a:rPr lang="ru-RU" sz="2000" dirty="0"/>
              <a:t>в таблице </a:t>
            </a:r>
            <a:endParaRPr lang="ru-RU" sz="2000" dirty="0" smtClean="0"/>
          </a:p>
          <a:p>
            <a:pPr>
              <a:buNone/>
            </a:pPr>
            <a:endParaRPr lang="ru-RU" sz="2000" dirty="0"/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sz="quarter" idx="4"/>
          </p:nvPr>
        </p:nvGraphicFramePr>
        <p:xfrm>
          <a:off x="2571736" y="1857360"/>
          <a:ext cx="6357978" cy="500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6442"/>
                <a:gridCol w="706442"/>
                <a:gridCol w="706442"/>
                <a:gridCol w="706442"/>
                <a:gridCol w="706442"/>
                <a:gridCol w="706442"/>
                <a:gridCol w="706442"/>
                <a:gridCol w="706442"/>
                <a:gridCol w="706442"/>
              </a:tblGrid>
              <a:tr h="8842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latin typeface="Arial"/>
                          <a:ea typeface="Calibri"/>
                          <a:cs typeface="Times New Roman"/>
                        </a:rPr>
                        <a:t>Маль-чики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Arial"/>
                          <a:ea typeface="Calibri"/>
                          <a:cs typeface="Times New Roman"/>
                        </a:rPr>
                        <a:t>От линии талии до головы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Arial"/>
                          <a:ea typeface="Calibri"/>
                          <a:cs typeface="Times New Roman"/>
                        </a:rPr>
                        <a:t>От линии талии  до ног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err="1" smtClean="0">
                          <a:latin typeface="Arial"/>
                          <a:ea typeface="Calibri"/>
                          <a:cs typeface="Times New Roman"/>
                        </a:rPr>
                        <a:t>Отноше-ние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latin typeface="Arial"/>
                          <a:ea typeface="Calibri"/>
                          <a:cs typeface="Times New Roman"/>
                        </a:rPr>
                        <a:t>Девочки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Arial"/>
                          <a:ea typeface="Calibri"/>
                          <a:cs typeface="Times New Roman"/>
                        </a:rPr>
                        <a:t>От линии талии до головы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Arial"/>
                          <a:ea typeface="Calibri"/>
                          <a:cs typeface="Times New Roman"/>
                        </a:rPr>
                        <a:t>От линии талии  до ног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err="1" smtClean="0">
                          <a:latin typeface="Arial"/>
                          <a:ea typeface="Calibri"/>
                          <a:cs typeface="Times New Roman"/>
                        </a:rPr>
                        <a:t>Отноше-ние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421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67см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100см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0,67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68см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100см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/>
                          <a:ea typeface="Calibri"/>
                          <a:cs typeface="Times New Roman"/>
                        </a:rPr>
                        <a:t>0,68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421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63см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104см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0,61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62см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105см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/>
                          <a:ea typeface="Calibri"/>
                          <a:cs typeface="Times New Roman"/>
                        </a:rPr>
                        <a:t>0,59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421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64см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102см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0,63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59см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96см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/>
                          <a:ea typeface="Calibri"/>
                          <a:cs typeface="Times New Roman"/>
                        </a:rPr>
                        <a:t>0,61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421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4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64см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111см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0,58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4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58см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102см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/>
                          <a:ea typeface="Calibri"/>
                          <a:cs typeface="Times New Roman"/>
                        </a:rPr>
                        <a:t>0,57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421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5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58см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99см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0,59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5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57см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99см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/>
                          <a:ea typeface="Calibri"/>
                          <a:cs typeface="Times New Roman"/>
                        </a:rPr>
                        <a:t>0,58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421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6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62см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96см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0,65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6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66см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105см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/>
                          <a:ea typeface="Calibri"/>
                          <a:cs typeface="Times New Roman"/>
                        </a:rPr>
                        <a:t>0,63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421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7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60см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104см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0,58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7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63см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107см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/>
                          <a:ea typeface="Calibri"/>
                          <a:cs typeface="Times New Roman"/>
                        </a:rPr>
                        <a:t>0,59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421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8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63см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95см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0,66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8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63см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97см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/>
                          <a:ea typeface="Calibri"/>
                          <a:cs typeface="Times New Roman"/>
                        </a:rPr>
                        <a:t>0,65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421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9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59см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98см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0,60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9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64см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107см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/>
                          <a:ea typeface="Calibri"/>
                          <a:cs typeface="Times New Roman"/>
                        </a:rPr>
                        <a:t>0,60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421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10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57см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102см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0,66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10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66см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103см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/>
                          <a:ea typeface="Calibri"/>
                          <a:cs typeface="Times New Roman"/>
                        </a:rPr>
                        <a:t>0,64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421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Arial"/>
                          <a:ea typeface="Calibri"/>
                          <a:cs typeface="Times New Roman"/>
                        </a:rPr>
                        <a:t>Среднее 0,62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Arial"/>
                          <a:ea typeface="Calibri"/>
                          <a:cs typeface="Times New Roman"/>
                        </a:rPr>
                        <a:t>Среднее 0,61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Принципы формообразования в природе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14282" y="1714488"/>
            <a:ext cx="4857784" cy="4640437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Очень многие явления в природе описываются именно золотой спиралью </a:t>
            </a:r>
          </a:p>
          <a:p>
            <a:r>
              <a:rPr lang="ru-RU" sz="1600" b="1" dirty="0" smtClean="0"/>
              <a:t>Расположение космических галактик, семян в шишке, завитков в раковине и многого другого подчинено закону золотой спирали. </a:t>
            </a:r>
          </a:p>
          <a:p>
            <a:r>
              <a:rPr lang="ru-RU" sz="1600" b="1" dirty="0" smtClean="0"/>
              <a:t>Коэффициент 1,618, возможно, первостепенный закон, управляющий активными природными явлениями. Таким образом, золотая спираль развертывается перед нами в символической форме, как один из величественных замыслов природы, образ жизни в бесконечном расширении и сжатии, статический закон, управляющий динамическим процессом, подкрепленный и изнутри и снаружи пропорцией 1,618, золотым сечением». 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7" name="Рисунок 6" descr="http://www.tech-to-life.com/Statii/rakushka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2428868"/>
            <a:ext cx="3786214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Рис. 10. Расположение тычинок в точности описывается золотой спиралью 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692150"/>
            <a:ext cx="6840537" cy="422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WordArt 6"/>
          <p:cNvSpPr>
            <a:spLocks noChangeArrowheads="1" noChangeShapeType="1" noTextEdit="1"/>
          </p:cNvSpPr>
          <p:nvPr/>
        </p:nvSpPr>
        <p:spPr bwMode="auto">
          <a:xfrm>
            <a:off x="611188" y="5300663"/>
            <a:ext cx="79248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00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Расположение тычинок описывается "золотой спиралью"</a:t>
            </a:r>
          </a:p>
        </p:txBody>
      </p:sp>
      <p:pic>
        <p:nvPicPr>
          <p:cNvPr id="4" name="Picture 4" descr="Рис. 10. Расположение тычинок в точности описывается золотой спиралью 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714356"/>
            <a:ext cx="6840537" cy="422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155</TotalTime>
  <Words>1344</Words>
  <Application>Microsoft Office PowerPoint</Application>
  <PresentationFormat>Екран (4:3)</PresentationFormat>
  <Paragraphs>429</Paragraphs>
  <Slides>16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16</vt:i4>
      </vt:variant>
    </vt:vector>
  </HeadingPairs>
  <TitlesOfParts>
    <vt:vector size="17" baseType="lpstr">
      <vt:lpstr>Поток</vt:lpstr>
      <vt:lpstr>Золотое сечение - божественная мера красоты.</vt:lpstr>
      <vt:lpstr>Презентація PowerPoint</vt:lpstr>
      <vt:lpstr>Презентація PowerPoint</vt:lpstr>
      <vt:lpstr>Практическая работа</vt:lpstr>
      <vt:lpstr>                Числа Фибоначчи и золотое сечение </vt:lpstr>
      <vt:lpstr>Тело человека и золотое сечение</vt:lpstr>
      <vt:lpstr>  Эксперимент  Проверка соответствия пропорций человеческого тела «золотому сечению»</vt:lpstr>
      <vt:lpstr>Принципы формообразования в природе</vt:lpstr>
      <vt:lpstr>Презентація PowerPoint</vt:lpstr>
      <vt:lpstr>Золотое сечение у мастеров живописи</vt:lpstr>
      <vt:lpstr>Презентація PowerPoint</vt:lpstr>
      <vt:lpstr>Золотое сечение в архитектуре </vt:lpstr>
      <vt:lpstr>Софийско –Успенский собор Тобольского кремля</vt:lpstr>
      <vt:lpstr>"Золотое сечение" и счастье </vt:lpstr>
      <vt:lpstr>Презентація PowerPoint</vt:lpstr>
      <vt:lpstr>Презентація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Золотое сечение - божественная мера красоты.</dc:title>
  <dc:creator>Козловы</dc:creator>
  <cp:lastModifiedBy>LEGION</cp:lastModifiedBy>
  <cp:revision>19</cp:revision>
  <dcterms:created xsi:type="dcterms:W3CDTF">2013-01-20T16:57:13Z</dcterms:created>
  <dcterms:modified xsi:type="dcterms:W3CDTF">2015-01-23T13:24:15Z</dcterms:modified>
</cp:coreProperties>
</file>