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4" r:id="rId3"/>
    <p:sldId id="271" r:id="rId4"/>
    <p:sldId id="272" r:id="rId5"/>
    <p:sldId id="268" r:id="rId6"/>
    <p:sldId id="275" r:id="rId7"/>
    <p:sldId id="257" r:id="rId8"/>
    <p:sldId id="258" r:id="rId9"/>
    <p:sldId id="259" r:id="rId10"/>
    <p:sldId id="260" r:id="rId11"/>
    <p:sldId id="261" r:id="rId12"/>
    <p:sldId id="276" r:id="rId13"/>
    <p:sldId id="269" r:id="rId14"/>
    <p:sldId id="270" r:id="rId15"/>
    <p:sldId id="263" r:id="rId16"/>
    <p:sldId id="264" r:id="rId17"/>
    <p:sldId id="277" r:id="rId18"/>
    <p:sldId id="267" r:id="rId19"/>
    <p:sldId id="265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9605" autoAdjust="0"/>
  </p:normalViewPr>
  <p:slideViewPr>
    <p:cSldViewPr>
      <p:cViewPr varScale="1">
        <p:scale>
          <a:sx n="57" d="100"/>
          <a:sy n="57" d="100"/>
        </p:scale>
        <p:origin x="-20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0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1C76F-49D8-436C-8FAE-9C9DBB65B616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09F72-E412-4F4A-9663-3FDF2A84E65F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1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Урок  по  математике </a:t>
            </a:r>
          </a:p>
          <a:p>
            <a:pPr algn="ctr"/>
            <a:r>
              <a:rPr lang="ru-RU" sz="1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3 классе</a:t>
            </a:r>
            <a:endParaRPr lang="ru-RU" sz="1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1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1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1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1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r>
              <a:rPr lang="ru-RU" sz="1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подготовила и провела:</a:t>
            </a:r>
          </a:p>
          <a:p>
            <a:pPr algn="r"/>
            <a:r>
              <a:rPr lang="ru-RU" sz="1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Менделеева Лидия Георгиевна</a:t>
            </a:r>
          </a:p>
          <a:p>
            <a:pPr algn="r"/>
            <a:r>
              <a:rPr lang="ru-RU" sz="1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Учитель начальных классов </a:t>
            </a:r>
          </a:p>
          <a:p>
            <a:pPr algn="r"/>
            <a:r>
              <a:rPr lang="ru-RU" sz="1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МБОУ УСОШ№4</a:t>
            </a:r>
            <a:endParaRPr lang="ru-RU" sz="12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930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нашей деятельности в учебнике:</a:t>
            </a:r>
          </a:p>
          <a:p>
            <a:r>
              <a:rPr lang="ru-RU" dirty="0" smtClean="0"/>
              <a:t>1.Решать задачи на нахождение величин по сумме и разности;</a:t>
            </a:r>
          </a:p>
          <a:p>
            <a:r>
              <a:rPr lang="ru-RU" dirty="0" smtClean="0"/>
              <a:t>2. Умножать многозначные числа.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29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4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                                  </a:t>
            </a: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 </a:t>
            </a:r>
            <a:r>
              <a:rPr lang="en-US" dirty="0" smtClean="0"/>
              <a:t>n</a:t>
            </a:r>
            <a:r>
              <a:rPr lang="ru-RU" dirty="0" smtClean="0"/>
              <a:t>-</a:t>
            </a:r>
            <a:r>
              <a:rPr lang="en-US" dirty="0" smtClean="0"/>
              <a:t>m </a:t>
            </a:r>
            <a:r>
              <a:rPr lang="ru-RU" dirty="0" smtClean="0"/>
              <a:t>(ч)-</a:t>
            </a:r>
            <a:r>
              <a:rPr lang="ru-RU" sz="1200" dirty="0" smtClean="0"/>
              <a:t>удвоенное число учеников во 2 классе</a:t>
            </a:r>
          </a:p>
          <a:p>
            <a:r>
              <a:rPr lang="ru-RU" sz="1200" dirty="0" smtClean="0"/>
              <a:t>2)</a:t>
            </a:r>
            <a:r>
              <a:rPr lang="en-US" sz="1200" dirty="0" smtClean="0"/>
              <a:t>(n-m)</a:t>
            </a:r>
            <a:r>
              <a:rPr lang="ru-RU" sz="1200" dirty="0" smtClean="0"/>
              <a:t>:2  (ч)- во втором классе</a:t>
            </a:r>
          </a:p>
          <a:p>
            <a:r>
              <a:rPr lang="ru-RU" sz="1200" dirty="0" smtClean="0"/>
              <a:t>3)(</a:t>
            </a:r>
            <a:r>
              <a:rPr lang="en-US" sz="1200" dirty="0" smtClean="0"/>
              <a:t>n-m)</a:t>
            </a:r>
            <a:r>
              <a:rPr lang="ru-RU" sz="1200" dirty="0" smtClean="0"/>
              <a:t>:2+</a:t>
            </a:r>
            <a:r>
              <a:rPr lang="en-US" sz="1200" dirty="0" smtClean="0"/>
              <a:t>m </a:t>
            </a:r>
            <a:r>
              <a:rPr lang="ru-RU" sz="1200" dirty="0" smtClean="0"/>
              <a:t>(ч)-в первом классе</a:t>
            </a:r>
          </a:p>
          <a:p>
            <a:endParaRPr lang="ru-RU" sz="1200" dirty="0" smtClean="0"/>
          </a:p>
          <a:p>
            <a:r>
              <a:rPr lang="ru-RU" sz="1200" dirty="0" smtClean="0"/>
              <a:t>                                        </a:t>
            </a:r>
            <a:r>
              <a:rPr lang="en-US" sz="1200" dirty="0" smtClean="0"/>
              <a:t>II</a:t>
            </a:r>
            <a:r>
              <a:rPr lang="ru-RU" sz="1200" dirty="0" smtClean="0"/>
              <a:t> способ</a:t>
            </a:r>
          </a:p>
          <a:p>
            <a:r>
              <a:rPr lang="ru-RU" sz="1200" dirty="0" smtClean="0"/>
              <a:t>1</a:t>
            </a:r>
            <a:r>
              <a:rPr lang="en-US" sz="1200" dirty="0" smtClean="0"/>
              <a:t>) n</a:t>
            </a:r>
            <a:r>
              <a:rPr lang="ru-RU" sz="1200" dirty="0" smtClean="0"/>
              <a:t>+</a:t>
            </a:r>
            <a:r>
              <a:rPr lang="en-US" sz="1200" dirty="0" smtClean="0"/>
              <a:t>m </a:t>
            </a:r>
            <a:r>
              <a:rPr lang="ru-RU" sz="1200" dirty="0" smtClean="0"/>
              <a:t>(ч)- удвоенное число учеников в 1 классе</a:t>
            </a:r>
          </a:p>
          <a:p>
            <a:r>
              <a:rPr lang="ru-RU" sz="1200" dirty="0" smtClean="0"/>
              <a:t>2) </a:t>
            </a:r>
            <a:r>
              <a:rPr lang="en-US" sz="1200" dirty="0" smtClean="0"/>
              <a:t>(</a:t>
            </a:r>
            <a:r>
              <a:rPr lang="en-US" sz="1200" dirty="0" err="1" smtClean="0"/>
              <a:t>n+m</a:t>
            </a:r>
            <a:r>
              <a:rPr lang="en-US" sz="1200" dirty="0" smtClean="0"/>
              <a:t>)</a:t>
            </a:r>
            <a:r>
              <a:rPr lang="ru-RU" sz="1200" dirty="0" smtClean="0"/>
              <a:t>:2=(ч)- в первом классе</a:t>
            </a:r>
          </a:p>
          <a:p>
            <a:r>
              <a:rPr lang="ru-RU" sz="1200" dirty="0" smtClean="0"/>
              <a:t>3) </a:t>
            </a:r>
            <a:r>
              <a:rPr lang="en-US" sz="1200" dirty="0" smtClean="0"/>
              <a:t>(</a:t>
            </a:r>
            <a:r>
              <a:rPr lang="en-US" sz="1200" dirty="0" err="1" smtClean="0"/>
              <a:t>n+m</a:t>
            </a:r>
            <a:r>
              <a:rPr lang="en-US" sz="1200" dirty="0" smtClean="0"/>
              <a:t>)</a:t>
            </a:r>
            <a:r>
              <a:rPr lang="ru-RU" sz="1200" dirty="0" smtClean="0"/>
              <a:t>:2</a:t>
            </a:r>
            <a:r>
              <a:rPr lang="en-US" sz="1200" dirty="0" smtClean="0"/>
              <a:t>-m </a:t>
            </a:r>
            <a:r>
              <a:rPr lang="ru-RU" sz="1200" dirty="0" smtClean="0"/>
              <a:t>(ч)- во втором классе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71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Задача№1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1)56-2=54(ч)- удвоенное число учеников во 2 классе</a:t>
            </a:r>
          </a:p>
          <a:p>
            <a:r>
              <a:rPr lang="ru-RU" dirty="0" smtClean="0"/>
              <a:t>2)54:2=27(ч) -во втором классе</a:t>
            </a:r>
          </a:p>
          <a:p>
            <a:r>
              <a:rPr lang="ru-RU" dirty="0" smtClean="0"/>
              <a:t>3)27+2=29(ч)- в первом классе </a:t>
            </a:r>
          </a:p>
          <a:p>
            <a:r>
              <a:rPr lang="ru-RU" dirty="0" smtClean="0"/>
              <a:t>                           </a:t>
            </a:r>
            <a:r>
              <a:rPr lang="en-US" dirty="0" smtClean="0"/>
              <a:t>II</a:t>
            </a:r>
            <a:r>
              <a:rPr lang="ru-RU" dirty="0" smtClean="0"/>
              <a:t> способ</a:t>
            </a:r>
          </a:p>
          <a:p>
            <a:r>
              <a:rPr lang="ru-RU" dirty="0" smtClean="0"/>
              <a:t>1)56+2=58(ч)- удвоенное число учеников в 1 классе </a:t>
            </a:r>
          </a:p>
          <a:p>
            <a:r>
              <a:rPr lang="ru-RU" dirty="0" smtClean="0"/>
              <a:t>2)58:2=29(ч) -в первом классе</a:t>
            </a:r>
          </a:p>
          <a:p>
            <a:r>
              <a:rPr lang="ru-RU" dirty="0" smtClean="0"/>
              <a:t>3)29-2=27(ч)- во втором классе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33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0" lang="ru-RU" sz="20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                       Задача №2 </a:t>
            </a:r>
          </a:p>
          <a:p>
            <a:r>
              <a:rPr lang="ru-RU" dirty="0" smtClean="0"/>
              <a:t>                           </a:t>
            </a: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1)18-4=14(кг)- удвоенное число кг в 1 сумке</a:t>
            </a:r>
          </a:p>
          <a:p>
            <a:r>
              <a:rPr lang="ru-RU" dirty="0" smtClean="0"/>
              <a:t>2)14:2=7(кг)- в 1 сумке</a:t>
            </a:r>
          </a:p>
          <a:p>
            <a:r>
              <a:rPr lang="ru-RU" dirty="0" smtClean="0"/>
              <a:t>3)7+4=11(кг)- во 2 сумке</a:t>
            </a:r>
          </a:p>
          <a:p>
            <a:r>
              <a:rPr lang="ru-RU" dirty="0" smtClean="0"/>
              <a:t>                           </a:t>
            </a:r>
            <a:r>
              <a:rPr lang="en-US" dirty="0" smtClean="0"/>
              <a:t>II</a:t>
            </a:r>
            <a:r>
              <a:rPr lang="ru-RU" dirty="0" smtClean="0"/>
              <a:t> способ</a:t>
            </a:r>
          </a:p>
          <a:p>
            <a:r>
              <a:rPr lang="ru-RU" dirty="0" smtClean="0"/>
              <a:t>1)18+4=22(кг)- удвоенное число кг во 2 сумке</a:t>
            </a:r>
          </a:p>
          <a:p>
            <a:r>
              <a:rPr lang="ru-RU" dirty="0" smtClean="0"/>
              <a:t>2)22:2=11(кг)- во 2 сумке</a:t>
            </a:r>
          </a:p>
          <a:p>
            <a:r>
              <a:rPr lang="ru-RU" dirty="0" smtClean="0"/>
              <a:t>3)11-4=7(кг) –в 1 сумке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14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*5=70</a:t>
            </a:r>
            <a:r>
              <a:rPr lang="ru-RU" dirty="0" smtClean="0">
                <a:solidFill>
                  <a:srgbClr val="FF0000"/>
                </a:solidFill>
              </a:rPr>
              <a:t>0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106*7=742 </a:t>
            </a:r>
            <a:r>
              <a:rPr lang="ru-RU" dirty="0" smtClean="0"/>
              <a:t>      327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*8=2616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r>
              <a:rPr lang="ru-RU" dirty="0" smtClean="0"/>
              <a:t>27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*3=81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509*4=2036</a:t>
            </a:r>
            <a:r>
              <a:rPr lang="ru-RU" dirty="0" smtClean="0"/>
              <a:t>    936*2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=1872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</a:p>
          <a:p>
            <a:endParaRPr lang="ru-RU" dirty="0" smtClean="0"/>
          </a:p>
          <a:p>
            <a:r>
              <a:rPr lang="ru-RU" dirty="0" smtClean="0"/>
              <a:t>8016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*3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=24048</a:t>
            </a:r>
            <a:r>
              <a:rPr lang="ru-RU" dirty="0" smtClean="0">
                <a:solidFill>
                  <a:srgbClr val="FF0000"/>
                </a:solidFill>
              </a:rPr>
              <a:t>000</a:t>
            </a:r>
          </a:p>
          <a:p>
            <a:r>
              <a:rPr lang="ru-RU" dirty="0" smtClean="0"/>
              <a:t>7204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*5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=36020</a:t>
            </a:r>
            <a:r>
              <a:rPr lang="ru-RU" dirty="0" smtClean="0">
                <a:solidFill>
                  <a:srgbClr val="FF0000"/>
                </a:solidFill>
              </a:rPr>
              <a:t>0000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Вывод: </a:t>
            </a:r>
            <a:r>
              <a:rPr lang="ru-RU" dirty="0" smtClean="0"/>
              <a:t>чтобы найти произведение круглых чисел, надо выполнить умножение, не глядя на нули, а затем приписать столько нулей, сколько в обоих множителях вместе.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935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нашей деятельности в учебнике:</a:t>
            </a:r>
          </a:p>
          <a:p>
            <a:r>
              <a:rPr lang="ru-RU" dirty="0" smtClean="0"/>
              <a:t>1.Решать задачи на нахождение величин по сумме и разности;</a:t>
            </a:r>
          </a:p>
          <a:p>
            <a:r>
              <a:rPr lang="ru-RU" dirty="0" smtClean="0"/>
              <a:t>2. Умножать многозначные числа.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983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задание:</a:t>
            </a:r>
          </a:p>
          <a:p>
            <a:r>
              <a:rPr lang="ru-RU" dirty="0" smtClean="0"/>
              <a:t> с.8  №3,6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18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Спасибо за работу на уроке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3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Многозначные числа</a:t>
            </a:r>
          </a:p>
          <a:p>
            <a:r>
              <a:rPr lang="ru-RU" dirty="0" smtClean="0"/>
              <a:t>Читать, записывать и сравнивать многозначные числа;</a:t>
            </a:r>
          </a:p>
          <a:p>
            <a:r>
              <a:rPr lang="ru-RU" dirty="0" smtClean="0"/>
              <a:t>Учимся выполнять операции с числами: складывать, вычитать, умножать и делить многозначные числа;</a:t>
            </a:r>
          </a:p>
          <a:p>
            <a:r>
              <a:rPr lang="ru-RU" dirty="0" smtClean="0"/>
              <a:t>Учимся решать задачи.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67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50               20</a:t>
            </a:r>
          </a:p>
          <a:p>
            <a:r>
              <a:rPr lang="ru-RU" dirty="0" smtClean="0"/>
              <a:t>4                 500</a:t>
            </a:r>
          </a:p>
          <a:p>
            <a:r>
              <a:rPr lang="ru-RU" dirty="0" smtClean="0"/>
              <a:t>250           40</a:t>
            </a:r>
          </a:p>
          <a:p>
            <a:r>
              <a:rPr lang="ru-RU" dirty="0" smtClean="0"/>
              <a:t>200           80</a:t>
            </a:r>
          </a:p>
          <a:p>
            <a:r>
              <a:rPr lang="ru-RU" dirty="0" smtClean="0"/>
              <a:t>5                30</a:t>
            </a:r>
          </a:p>
          <a:p>
            <a:r>
              <a:rPr lang="ru-RU" dirty="0" smtClean="0"/>
              <a:t>12             100</a:t>
            </a:r>
          </a:p>
          <a:p>
            <a:r>
              <a:rPr lang="ru-RU" dirty="0" smtClean="0"/>
              <a:t>8 000       60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37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Проверь!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1.000</a:t>
            </a:r>
          </a:p>
          <a:p>
            <a:r>
              <a:rPr lang="ru-RU" dirty="0" smtClean="0"/>
              <a:t>2.000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10.000</a:t>
            </a:r>
          </a:p>
          <a:p>
            <a:r>
              <a:rPr lang="ru-RU" dirty="0" smtClean="0"/>
              <a:t>16.000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150</a:t>
            </a:r>
          </a:p>
          <a:p>
            <a:r>
              <a:rPr lang="ru-RU" dirty="0" smtClean="0"/>
              <a:t>1.200</a:t>
            </a:r>
          </a:p>
          <a:p>
            <a:r>
              <a:rPr lang="ru-RU" dirty="0" smtClean="0"/>
              <a:t>480.000</a:t>
            </a:r>
          </a:p>
          <a:p>
            <a:r>
              <a:rPr lang="ru-RU" dirty="0" smtClean="0"/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784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800" dirty="0" smtClean="0"/>
              <a:t>Последовательность операций в </a:t>
            </a:r>
            <a:r>
              <a:rPr lang="ru-RU" sz="800" u="sng" dirty="0" smtClean="0"/>
              <a:t>алгоритме</a:t>
            </a:r>
            <a:r>
              <a:rPr lang="ru-RU" sz="800" dirty="0" smtClean="0"/>
              <a:t> решения текстовых задач</a:t>
            </a:r>
            <a:r>
              <a:rPr lang="ru-RU" dirty="0" smtClean="0"/>
              <a:t>: </a:t>
            </a:r>
          </a:p>
          <a:p>
            <a:r>
              <a:rPr lang="ru-RU" sz="9600" dirty="0" smtClean="0"/>
              <a:t>1) Внимательно прочитать задачу.</a:t>
            </a:r>
          </a:p>
          <a:p>
            <a:r>
              <a:rPr lang="ru-RU" sz="9600" dirty="0" smtClean="0"/>
              <a:t> 2) Определить условие и вопрос задачи.</a:t>
            </a:r>
          </a:p>
          <a:p>
            <a:r>
              <a:rPr lang="ru-RU" sz="9600" dirty="0" smtClean="0"/>
              <a:t> 3) Определить, какое действие и почему нужно выполнить, чтобы ответить на вопрос задачи. </a:t>
            </a:r>
          </a:p>
          <a:p>
            <a:r>
              <a:rPr lang="ru-RU" sz="9600" dirty="0" smtClean="0"/>
              <a:t>4) Определить, можем ли мы сразу ответить на вопрос  задачи. Если нет, то найти неизвестные величины. </a:t>
            </a:r>
          </a:p>
          <a:p>
            <a:r>
              <a:rPr lang="ru-RU" sz="9600" dirty="0" smtClean="0"/>
              <a:t>5) Решить задачу (при необходимости сделать проверку). </a:t>
            </a:r>
          </a:p>
          <a:p>
            <a:r>
              <a:rPr lang="ru-RU" sz="9600" dirty="0" smtClean="0"/>
              <a:t>6) Назвать и записать ответ. </a:t>
            </a:r>
          </a:p>
          <a:p>
            <a:r>
              <a:rPr lang="ru-RU" sz="9600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887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Проверьте!</a:t>
            </a:r>
          </a:p>
          <a:p>
            <a:r>
              <a:rPr lang="ru-RU" dirty="0" smtClean="0"/>
              <a:t>      </a:t>
            </a:r>
          </a:p>
          <a:p>
            <a:r>
              <a:rPr lang="ru-RU" dirty="0" smtClean="0"/>
              <a:t>1)</a:t>
            </a:r>
            <a:r>
              <a:rPr lang="en-US" dirty="0" smtClean="0"/>
              <a:t>n</a:t>
            </a:r>
            <a:r>
              <a:rPr lang="ru-RU" dirty="0" smtClean="0"/>
              <a:t> +</a:t>
            </a:r>
            <a:r>
              <a:rPr lang="en-US" dirty="0" smtClean="0"/>
              <a:t>m </a:t>
            </a:r>
            <a:r>
              <a:rPr lang="ru-RU" dirty="0" smtClean="0"/>
              <a:t>(ч)-в 1 классе</a:t>
            </a:r>
          </a:p>
          <a:p>
            <a:r>
              <a:rPr lang="ru-RU" dirty="0" smtClean="0"/>
              <a:t>2) (</a:t>
            </a:r>
            <a:r>
              <a:rPr lang="en-US" dirty="0" smtClean="0"/>
              <a:t>n</a:t>
            </a:r>
            <a:r>
              <a:rPr lang="ru-RU" dirty="0" smtClean="0"/>
              <a:t>+</a:t>
            </a:r>
            <a:r>
              <a:rPr lang="en-US" dirty="0" smtClean="0"/>
              <a:t>m</a:t>
            </a:r>
            <a:r>
              <a:rPr lang="ru-RU" dirty="0" smtClean="0"/>
              <a:t>)+</a:t>
            </a:r>
            <a:r>
              <a:rPr lang="en-US" dirty="0" smtClean="0"/>
              <a:t>n </a:t>
            </a:r>
            <a:r>
              <a:rPr lang="ru-RU" dirty="0" smtClean="0"/>
              <a:t>(ч)   или    </a:t>
            </a:r>
            <a:r>
              <a:rPr lang="en-US" dirty="0" smtClean="0"/>
              <a:t>n+</a:t>
            </a:r>
            <a:r>
              <a:rPr lang="ru-RU" dirty="0" smtClean="0"/>
              <a:t>(</a:t>
            </a:r>
            <a:r>
              <a:rPr lang="en-US" dirty="0" err="1" smtClean="0"/>
              <a:t>n+m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8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1200" dirty="0" smtClean="0"/>
              <a:t>В двух классах </a:t>
            </a:r>
            <a:r>
              <a:rPr lang="en-US" sz="1200" dirty="0" smtClean="0"/>
              <a:t>n</a:t>
            </a:r>
            <a:r>
              <a:rPr lang="ru-RU" sz="1200" dirty="0" smtClean="0"/>
              <a:t> человек, причём в первом классе на </a:t>
            </a:r>
            <a:r>
              <a:rPr lang="en-US" sz="1200" dirty="0" smtClean="0"/>
              <a:t>m</a:t>
            </a:r>
            <a:r>
              <a:rPr lang="ru-RU" sz="1200" dirty="0" smtClean="0"/>
              <a:t> человека больше, чем во втором. Сколько человек в каждом классе?</a:t>
            </a:r>
            <a:endParaRPr lang="en-US" sz="1200" dirty="0" smtClean="0"/>
          </a:p>
          <a:p>
            <a:endParaRPr lang="ru-RU" sz="1200" dirty="0" smtClean="0"/>
          </a:p>
          <a:p>
            <a:r>
              <a:rPr lang="en-US" sz="1200" dirty="0" smtClean="0"/>
              <a:t>I </a:t>
            </a:r>
            <a:r>
              <a:rPr lang="ru-RU" sz="1200" dirty="0" smtClean="0"/>
              <a:t>класс               ?     </a:t>
            </a:r>
            <a:r>
              <a:rPr lang="ru-RU" sz="1000" dirty="0" smtClean="0"/>
              <a:t>На </a:t>
            </a:r>
            <a:r>
              <a:rPr lang="en-US" sz="1000" dirty="0" smtClean="0"/>
              <a:t>m</a:t>
            </a:r>
            <a:r>
              <a:rPr lang="ru-RU" sz="1000" dirty="0" smtClean="0"/>
              <a:t> больше</a:t>
            </a:r>
            <a:endParaRPr lang="ru-RU" sz="1000" dirty="0" smtClean="0">
              <a:solidFill>
                <a:srgbClr val="FF0000"/>
              </a:solidFill>
            </a:endParaRPr>
          </a:p>
          <a:p>
            <a:r>
              <a:rPr lang="en-US" sz="1200" dirty="0" smtClean="0"/>
              <a:t>II</a:t>
            </a:r>
            <a:r>
              <a:rPr lang="ru-RU" sz="1200" dirty="0" smtClean="0"/>
              <a:t>класс              ?                            </a:t>
            </a:r>
            <a:r>
              <a:rPr lang="en-US" sz="1200" dirty="0" smtClean="0"/>
              <a:t>n</a:t>
            </a:r>
            <a:r>
              <a:rPr lang="ru-RU" sz="1200" dirty="0" smtClean="0"/>
              <a:t> </a:t>
            </a:r>
            <a:r>
              <a:rPr lang="ru-RU" sz="1000" dirty="0" smtClean="0"/>
              <a:t>ч.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004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Цель урока: научиться решать задачи, в которых значение двух величин надо найти по их сумме и разности.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63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4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                                  </a:t>
            </a: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 </a:t>
            </a:r>
            <a:r>
              <a:rPr lang="en-US" dirty="0" smtClean="0"/>
              <a:t>n</a:t>
            </a:r>
            <a:r>
              <a:rPr lang="ru-RU" dirty="0" smtClean="0"/>
              <a:t>-</a:t>
            </a:r>
            <a:r>
              <a:rPr lang="en-US" dirty="0" smtClean="0"/>
              <a:t>m </a:t>
            </a:r>
            <a:r>
              <a:rPr lang="ru-RU" dirty="0" smtClean="0"/>
              <a:t>(ч)-</a:t>
            </a:r>
            <a:r>
              <a:rPr lang="ru-RU" sz="1200" dirty="0" smtClean="0"/>
              <a:t>удвоенное число учеников во 2 классе</a:t>
            </a:r>
          </a:p>
          <a:p>
            <a:r>
              <a:rPr lang="ru-RU" sz="1200" dirty="0" smtClean="0"/>
              <a:t>2)</a:t>
            </a:r>
            <a:r>
              <a:rPr lang="en-US" sz="1200" dirty="0" smtClean="0"/>
              <a:t>(n-m)</a:t>
            </a:r>
            <a:r>
              <a:rPr lang="ru-RU" sz="1200" dirty="0" smtClean="0"/>
              <a:t>:2  (ч)- во втором классе</a:t>
            </a:r>
          </a:p>
          <a:p>
            <a:r>
              <a:rPr lang="ru-RU" sz="1200" dirty="0" smtClean="0"/>
              <a:t>3)(</a:t>
            </a:r>
            <a:r>
              <a:rPr lang="en-US" sz="1200" dirty="0" smtClean="0"/>
              <a:t>n-m)</a:t>
            </a:r>
            <a:r>
              <a:rPr lang="ru-RU" sz="1200" dirty="0" smtClean="0"/>
              <a:t>:2+</a:t>
            </a:r>
            <a:r>
              <a:rPr lang="en-US" sz="1200" dirty="0" smtClean="0"/>
              <a:t>m </a:t>
            </a:r>
            <a:r>
              <a:rPr lang="ru-RU" sz="1200" dirty="0" smtClean="0"/>
              <a:t>(ч)-в первом классе</a:t>
            </a:r>
          </a:p>
          <a:p>
            <a:endParaRPr lang="ru-RU" sz="1200" dirty="0" smtClean="0"/>
          </a:p>
          <a:p>
            <a:r>
              <a:rPr lang="ru-RU" sz="1200" dirty="0" smtClean="0"/>
              <a:t>                                        </a:t>
            </a:r>
            <a:r>
              <a:rPr lang="en-US" sz="1200" dirty="0" smtClean="0"/>
              <a:t>II</a:t>
            </a:r>
            <a:r>
              <a:rPr lang="ru-RU" sz="1200" dirty="0" smtClean="0"/>
              <a:t> способ</a:t>
            </a:r>
          </a:p>
          <a:p>
            <a:r>
              <a:rPr lang="ru-RU" sz="1200" dirty="0" smtClean="0"/>
              <a:t>1</a:t>
            </a:r>
            <a:r>
              <a:rPr lang="en-US" sz="1200" dirty="0" smtClean="0"/>
              <a:t>) n</a:t>
            </a:r>
            <a:r>
              <a:rPr lang="ru-RU" sz="1200" dirty="0" smtClean="0"/>
              <a:t>+</a:t>
            </a:r>
            <a:r>
              <a:rPr lang="en-US" sz="1200" dirty="0" smtClean="0"/>
              <a:t>m </a:t>
            </a:r>
            <a:r>
              <a:rPr lang="ru-RU" sz="1200" dirty="0" smtClean="0"/>
              <a:t>(ч)- удвоенное число учеников в 1 классе</a:t>
            </a:r>
          </a:p>
          <a:p>
            <a:r>
              <a:rPr lang="ru-RU" sz="1200" dirty="0" smtClean="0"/>
              <a:t>2) </a:t>
            </a:r>
            <a:r>
              <a:rPr lang="en-US" sz="1200" dirty="0" smtClean="0"/>
              <a:t>(</a:t>
            </a:r>
            <a:r>
              <a:rPr lang="en-US" sz="1200" dirty="0" err="1" smtClean="0"/>
              <a:t>n+m</a:t>
            </a:r>
            <a:r>
              <a:rPr lang="en-US" sz="1200" dirty="0" smtClean="0"/>
              <a:t>)</a:t>
            </a:r>
            <a:r>
              <a:rPr lang="ru-RU" sz="1200" dirty="0" smtClean="0"/>
              <a:t>:2=(ч)- в первом классе</a:t>
            </a:r>
          </a:p>
          <a:p>
            <a:r>
              <a:rPr lang="ru-RU" sz="1200" dirty="0" smtClean="0"/>
              <a:t>3) </a:t>
            </a:r>
            <a:r>
              <a:rPr lang="en-US" sz="1200" dirty="0" smtClean="0"/>
              <a:t>(</a:t>
            </a:r>
            <a:r>
              <a:rPr lang="en-US" sz="1200" dirty="0" err="1" smtClean="0"/>
              <a:t>n+m</a:t>
            </a:r>
            <a:r>
              <a:rPr lang="en-US" sz="1200" dirty="0" smtClean="0"/>
              <a:t>)</a:t>
            </a:r>
            <a:r>
              <a:rPr lang="ru-RU" sz="1200" dirty="0" smtClean="0"/>
              <a:t>:2</a:t>
            </a:r>
            <a:r>
              <a:rPr lang="en-US" sz="1200" dirty="0" smtClean="0"/>
              <a:t>-m </a:t>
            </a:r>
            <a:r>
              <a:rPr lang="ru-RU" sz="1200" dirty="0" smtClean="0"/>
              <a:t>(ч)- во втором классе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09F72-E412-4F4A-9663-3FDF2A84E65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41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ADA2394-7CC5-46ED-A020-2E1D7ECAD1DC}" type="datetime1">
              <a:rPr lang="ru-RU" smtClean="0"/>
              <a:t>26.01.2015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ED843-E504-4912-AB49-61A8A268C5DF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CAD2E9-CE7B-477D-9019-FB466E45705C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643AE-053B-4B72-AD7D-21E42B136495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C585B43-D193-4350-9E3C-3A4593B6FF2E}" type="datetime1">
              <a:rPr lang="ru-RU" smtClean="0"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08AC6-8280-4B75-880D-8CE507392E1E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65ED6-1389-4E67-96D1-3A999F71F784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CAFFB-0195-41C9-9226-2CEBED23A769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3C75A-0E26-484E-A47D-096EBA1E98B1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CF8DF3-B37A-4626-AFD0-4E701653E5B9}" type="datetime1">
              <a:rPr lang="ru-RU" smtClean="0"/>
              <a:t>26.01.2015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BAA71A-94AA-4E11-9CF4-2E7DDFF3C2C6}" type="datetime1">
              <a:rPr lang="ru-RU" smtClean="0"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F6EFDBC-430D-4EDE-A0A9-C370E027D98F}" type="datetime1">
              <a:rPr lang="ru-RU" smtClean="0"/>
              <a:t>26.01.2015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91;&#1088;&#1086;&#1082;%20&#1087;&#1086;%20&#1084;&#1072;&#1090;&#1077;&#1084;&#1072;&#1090;&#1080;&#1082;&#1077;3%20&#1082;&#1083;&#1072;&#1089;&#1089;\&#1056;&#1086;&#1097;&#1080;&#1094;&#1072;%20-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7" y="285729"/>
            <a:ext cx="821537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Урок  по  математике 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3 классе</a:t>
            </a:r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r"/>
            <a:r>
              <a:rPr lang="ru-RU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подготовила и провела:</a:t>
            </a:r>
          </a:p>
          <a:p>
            <a:pPr algn="r"/>
            <a:r>
              <a:rPr lang="ru-RU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Менделеева Лидия Георгиевна</a:t>
            </a:r>
          </a:p>
          <a:p>
            <a:pPr algn="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Учитель начальных классов </a:t>
            </a:r>
          </a:p>
          <a:p>
            <a:pPr algn="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МБОУ УСОШ№4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050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643182"/>
            <a:ext cx="2857520" cy="3879532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15328" cy="5815351"/>
          </a:xfrm>
        </p:spPr>
        <p:txBody>
          <a:bodyPr/>
          <a:lstStyle/>
          <a:p>
            <a:r>
              <a:rPr lang="ru-RU" dirty="0" smtClean="0"/>
              <a:t>                                   </a:t>
            </a: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 </a:t>
            </a:r>
            <a:r>
              <a:rPr lang="en-US" dirty="0" smtClean="0"/>
              <a:t>n</a:t>
            </a:r>
            <a:r>
              <a:rPr lang="ru-RU" dirty="0" smtClean="0"/>
              <a:t>-</a:t>
            </a:r>
            <a:r>
              <a:rPr lang="en-US" dirty="0" smtClean="0"/>
              <a:t>m </a:t>
            </a:r>
            <a:r>
              <a:rPr lang="ru-RU" dirty="0" smtClean="0"/>
              <a:t>(ч)-</a:t>
            </a:r>
            <a:r>
              <a:rPr lang="ru-RU" sz="2800" dirty="0" smtClean="0"/>
              <a:t>удвоенное число учеников во 2 классе</a:t>
            </a:r>
          </a:p>
          <a:p>
            <a:r>
              <a:rPr lang="ru-RU" sz="2800" dirty="0" smtClean="0"/>
              <a:t>2)</a:t>
            </a:r>
            <a:r>
              <a:rPr lang="en-US" sz="2800" dirty="0" smtClean="0"/>
              <a:t>(n-m)</a:t>
            </a:r>
            <a:r>
              <a:rPr lang="ru-RU" sz="2800" dirty="0" smtClean="0"/>
              <a:t>:2  (ч)- во втором классе</a:t>
            </a:r>
          </a:p>
          <a:p>
            <a:r>
              <a:rPr lang="ru-RU" sz="2800" dirty="0" smtClean="0"/>
              <a:t>3)(</a:t>
            </a:r>
            <a:r>
              <a:rPr lang="en-US" sz="2800" dirty="0" smtClean="0"/>
              <a:t>n-m)</a:t>
            </a:r>
            <a:r>
              <a:rPr lang="ru-RU" sz="2800" dirty="0" smtClean="0"/>
              <a:t>:2+</a:t>
            </a:r>
            <a:r>
              <a:rPr lang="en-US" sz="2800" dirty="0" smtClean="0"/>
              <a:t>m </a:t>
            </a:r>
            <a:r>
              <a:rPr lang="ru-RU" sz="2800" dirty="0" smtClean="0"/>
              <a:t>(ч)-в первом классе</a:t>
            </a:r>
          </a:p>
          <a:p>
            <a:endParaRPr lang="ru-RU" sz="2800" dirty="0" smtClean="0"/>
          </a:p>
          <a:p>
            <a:r>
              <a:rPr lang="ru-RU" sz="2800" dirty="0" smtClean="0"/>
              <a:t>                                        </a:t>
            </a:r>
            <a:r>
              <a:rPr lang="en-US" sz="2800" dirty="0" smtClean="0"/>
              <a:t>II</a:t>
            </a:r>
            <a:r>
              <a:rPr lang="ru-RU" sz="2800" dirty="0" smtClean="0"/>
              <a:t> способ</a:t>
            </a:r>
          </a:p>
          <a:p>
            <a:r>
              <a:rPr lang="ru-RU" sz="2800" dirty="0" smtClean="0"/>
              <a:t>1</a:t>
            </a:r>
            <a:r>
              <a:rPr lang="en-US" sz="2800" dirty="0" smtClean="0"/>
              <a:t>) n</a:t>
            </a:r>
            <a:r>
              <a:rPr lang="ru-RU" sz="2800" dirty="0" smtClean="0"/>
              <a:t>+</a:t>
            </a:r>
            <a:r>
              <a:rPr lang="en-US" sz="2800" dirty="0" smtClean="0"/>
              <a:t>m </a:t>
            </a:r>
            <a:r>
              <a:rPr lang="ru-RU" sz="2800" dirty="0" smtClean="0"/>
              <a:t>(ч)- удвоенное число учеников в 1 классе</a:t>
            </a:r>
          </a:p>
          <a:p>
            <a:r>
              <a:rPr lang="ru-RU" sz="2800" dirty="0" smtClean="0"/>
              <a:t>2) </a:t>
            </a:r>
            <a:r>
              <a:rPr lang="en-US" sz="2800" dirty="0" smtClean="0"/>
              <a:t>(</a:t>
            </a:r>
            <a:r>
              <a:rPr lang="en-US" sz="2800" dirty="0" err="1" smtClean="0"/>
              <a:t>n+m</a:t>
            </a:r>
            <a:r>
              <a:rPr lang="en-US" sz="2800" dirty="0" smtClean="0"/>
              <a:t>)</a:t>
            </a:r>
            <a:r>
              <a:rPr lang="ru-RU" sz="2800" dirty="0" smtClean="0"/>
              <a:t>:2=(ч)- в первом классе</a:t>
            </a:r>
          </a:p>
          <a:p>
            <a:r>
              <a:rPr lang="ru-RU" sz="2800" dirty="0" smtClean="0"/>
              <a:t>3) </a:t>
            </a:r>
            <a:r>
              <a:rPr lang="en-US" sz="2800" dirty="0" smtClean="0"/>
              <a:t>(</a:t>
            </a:r>
            <a:r>
              <a:rPr lang="en-US" sz="2800" dirty="0" err="1" smtClean="0"/>
              <a:t>n+m</a:t>
            </a:r>
            <a:r>
              <a:rPr lang="en-US" sz="2800" dirty="0" smtClean="0"/>
              <a:t>)</a:t>
            </a:r>
            <a:r>
              <a:rPr lang="ru-RU" sz="2800" dirty="0" smtClean="0"/>
              <a:t>:2</a:t>
            </a:r>
            <a:r>
              <a:rPr lang="en-US" sz="2800" dirty="0" smtClean="0"/>
              <a:t>-m </a:t>
            </a:r>
            <a:r>
              <a:rPr lang="ru-RU" sz="2800" dirty="0" smtClean="0"/>
              <a:t>(ч)- во втором классе</a:t>
            </a:r>
          </a:p>
          <a:p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зарядк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348" y="1643050"/>
            <a:ext cx="2263172" cy="1643074"/>
          </a:xfrm>
        </p:spPr>
      </p:pic>
      <p:pic>
        <p:nvPicPr>
          <p:cNvPr id="1026" name="Picture 2" descr="C:\Documents and Settings\Учитель\Мои документы\Мои рисунки\медвежоно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529" y="1785926"/>
            <a:ext cx="2041085" cy="1714512"/>
          </a:xfrm>
          <a:prstGeom prst="rect">
            <a:avLst/>
          </a:prstGeom>
          <a:noFill/>
        </p:spPr>
      </p:pic>
      <p:pic>
        <p:nvPicPr>
          <p:cNvPr id="1027" name="Picture 3" descr="C:\Documents and Settings\Учитель\Мои документы\Мои рисунки\i[10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584931"/>
            <a:ext cx="1500198" cy="190703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00100" y="214290"/>
            <a:ext cx="68580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Зарядка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" name="Рощица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072462" y="5929330"/>
            <a:ext cx="304800" cy="30480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24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3242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8242"/>
                            </p:stCondLst>
                            <p:childTnLst>
                              <p:par>
                                <p:cTn id="1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3242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8242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3242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8242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8742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9242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9742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 нашей деятельности в учебнике: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1.Решать задачи на нахождение величин по сумме и разности;</a:t>
            </a:r>
          </a:p>
          <a:p>
            <a:r>
              <a:rPr lang="ru-RU" dirty="0" smtClean="0"/>
              <a:t>2. Умножать многозначные числа.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15328" cy="5815351"/>
          </a:xfrm>
        </p:spPr>
        <p:txBody>
          <a:bodyPr/>
          <a:lstStyle/>
          <a:p>
            <a:r>
              <a:rPr lang="ru-RU" dirty="0" smtClean="0"/>
              <a:t>                                   </a:t>
            </a: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 </a:t>
            </a:r>
            <a:r>
              <a:rPr lang="en-US" dirty="0" smtClean="0"/>
              <a:t>n</a:t>
            </a:r>
            <a:r>
              <a:rPr lang="ru-RU" dirty="0" smtClean="0"/>
              <a:t>-</a:t>
            </a:r>
            <a:r>
              <a:rPr lang="en-US" dirty="0" smtClean="0"/>
              <a:t>m </a:t>
            </a:r>
            <a:r>
              <a:rPr lang="ru-RU" dirty="0" smtClean="0"/>
              <a:t>(ч)-</a:t>
            </a:r>
            <a:r>
              <a:rPr lang="ru-RU" sz="2800" dirty="0" smtClean="0"/>
              <a:t>удвоенное число учеников во 2 классе</a:t>
            </a:r>
          </a:p>
          <a:p>
            <a:r>
              <a:rPr lang="ru-RU" sz="2800" dirty="0" smtClean="0"/>
              <a:t>2)</a:t>
            </a:r>
            <a:r>
              <a:rPr lang="en-US" sz="2800" dirty="0" smtClean="0"/>
              <a:t>(n-m)</a:t>
            </a:r>
            <a:r>
              <a:rPr lang="ru-RU" sz="2800" dirty="0" smtClean="0"/>
              <a:t>:2  (ч)- во втором классе</a:t>
            </a:r>
          </a:p>
          <a:p>
            <a:r>
              <a:rPr lang="ru-RU" sz="2800" dirty="0" smtClean="0"/>
              <a:t>3)(</a:t>
            </a:r>
            <a:r>
              <a:rPr lang="en-US" sz="2800" dirty="0" smtClean="0"/>
              <a:t>n-m)</a:t>
            </a:r>
            <a:r>
              <a:rPr lang="ru-RU" sz="2800" dirty="0" smtClean="0"/>
              <a:t>:2+</a:t>
            </a:r>
            <a:r>
              <a:rPr lang="en-US" sz="2800" dirty="0" smtClean="0"/>
              <a:t>m </a:t>
            </a:r>
            <a:r>
              <a:rPr lang="ru-RU" sz="2800" dirty="0" smtClean="0"/>
              <a:t>(ч)-в первом классе</a:t>
            </a:r>
          </a:p>
          <a:p>
            <a:endParaRPr lang="ru-RU" sz="2800" dirty="0" smtClean="0"/>
          </a:p>
          <a:p>
            <a:r>
              <a:rPr lang="ru-RU" sz="2800" dirty="0" smtClean="0"/>
              <a:t>                                        </a:t>
            </a:r>
            <a:r>
              <a:rPr lang="en-US" sz="2800" dirty="0" smtClean="0"/>
              <a:t>II</a:t>
            </a:r>
            <a:r>
              <a:rPr lang="ru-RU" sz="2800" dirty="0" smtClean="0"/>
              <a:t> способ</a:t>
            </a:r>
          </a:p>
          <a:p>
            <a:r>
              <a:rPr lang="ru-RU" sz="2800" dirty="0" smtClean="0"/>
              <a:t>1</a:t>
            </a:r>
            <a:r>
              <a:rPr lang="en-US" sz="2800" dirty="0" smtClean="0"/>
              <a:t>) n</a:t>
            </a:r>
            <a:r>
              <a:rPr lang="ru-RU" sz="2800" dirty="0" smtClean="0"/>
              <a:t>+</a:t>
            </a:r>
            <a:r>
              <a:rPr lang="en-US" sz="2800" dirty="0" smtClean="0"/>
              <a:t>m </a:t>
            </a:r>
            <a:r>
              <a:rPr lang="ru-RU" sz="2800" dirty="0" smtClean="0"/>
              <a:t>(ч)- удвоенное число учеников в 1 классе</a:t>
            </a:r>
          </a:p>
          <a:p>
            <a:r>
              <a:rPr lang="ru-RU" sz="2800" dirty="0" smtClean="0"/>
              <a:t>2) </a:t>
            </a:r>
            <a:r>
              <a:rPr lang="en-US" sz="2800" dirty="0" smtClean="0"/>
              <a:t>(</a:t>
            </a:r>
            <a:r>
              <a:rPr lang="en-US" sz="2800" dirty="0" err="1" smtClean="0"/>
              <a:t>n+m</a:t>
            </a:r>
            <a:r>
              <a:rPr lang="en-US" sz="2800" dirty="0" smtClean="0"/>
              <a:t>)</a:t>
            </a:r>
            <a:r>
              <a:rPr lang="ru-RU" sz="2800" dirty="0" smtClean="0"/>
              <a:t>:2=(ч)- в первом классе</a:t>
            </a:r>
          </a:p>
          <a:p>
            <a:r>
              <a:rPr lang="ru-RU" sz="2800" dirty="0" smtClean="0"/>
              <a:t>3) </a:t>
            </a:r>
            <a:r>
              <a:rPr lang="en-US" sz="2800" dirty="0" smtClean="0"/>
              <a:t>(</a:t>
            </a:r>
            <a:r>
              <a:rPr lang="en-US" sz="2800" dirty="0" err="1" smtClean="0"/>
              <a:t>n+m</a:t>
            </a:r>
            <a:r>
              <a:rPr lang="en-US" sz="2800" dirty="0" smtClean="0"/>
              <a:t>)</a:t>
            </a:r>
            <a:r>
              <a:rPr lang="ru-RU" sz="2800" dirty="0" smtClean="0"/>
              <a:t>:2</a:t>
            </a:r>
            <a:r>
              <a:rPr lang="en-US" sz="2800" dirty="0" smtClean="0"/>
              <a:t>-m </a:t>
            </a:r>
            <a:r>
              <a:rPr lang="ru-RU" sz="2800" dirty="0" smtClean="0"/>
              <a:t>(ч)- во втором классе</a:t>
            </a:r>
          </a:p>
          <a:p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Задача№1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</a:t>
            </a:r>
            <a:r>
              <a:rPr lang="ru-RU" dirty="0" smtClean="0"/>
              <a:t>способ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4886657"/>
          </a:xfrm>
        </p:spPr>
        <p:txBody>
          <a:bodyPr/>
          <a:lstStyle/>
          <a:p>
            <a:r>
              <a:rPr lang="ru-RU" dirty="0" smtClean="0"/>
              <a:t>1)56-2=54(ч)- удвоенное число учеников во 2 классе</a:t>
            </a:r>
          </a:p>
          <a:p>
            <a:r>
              <a:rPr lang="ru-RU" dirty="0" smtClean="0"/>
              <a:t>2)54:2=27(ч) -во втором классе</a:t>
            </a:r>
          </a:p>
          <a:p>
            <a:r>
              <a:rPr lang="ru-RU" dirty="0" smtClean="0"/>
              <a:t>3)27+2=29(ч)- в первом классе </a:t>
            </a:r>
          </a:p>
          <a:p>
            <a:r>
              <a:rPr lang="ru-RU" dirty="0" smtClean="0"/>
              <a:t>                           </a:t>
            </a:r>
            <a:r>
              <a:rPr lang="en-US" dirty="0" smtClean="0"/>
              <a:t>II</a:t>
            </a:r>
            <a:r>
              <a:rPr lang="ru-RU" dirty="0" smtClean="0"/>
              <a:t> способ</a:t>
            </a:r>
          </a:p>
          <a:p>
            <a:r>
              <a:rPr lang="ru-RU" dirty="0" smtClean="0"/>
              <a:t>1)56+2=58(ч)- удвоенное число учеников в 1 классе </a:t>
            </a:r>
          </a:p>
          <a:p>
            <a:r>
              <a:rPr lang="ru-RU" dirty="0" smtClean="0"/>
              <a:t>2)58:2=29(ч) -в первом классе</a:t>
            </a:r>
          </a:p>
          <a:p>
            <a:r>
              <a:rPr lang="ru-RU" dirty="0" smtClean="0"/>
              <a:t>3)29-2=27(ч)- во втором классе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43932" cy="6143668"/>
          </a:xfrm>
        </p:spPr>
        <p:txBody>
          <a:bodyPr/>
          <a:lstStyle/>
          <a:p>
            <a:r>
              <a:rPr lang="ru-RU" dirty="0" smtClean="0"/>
              <a:t>                        Задача №2 </a:t>
            </a:r>
          </a:p>
          <a:p>
            <a:r>
              <a:rPr lang="ru-RU" dirty="0" smtClean="0"/>
              <a:t>                           </a:t>
            </a:r>
            <a:r>
              <a:rPr lang="en-US" dirty="0" smtClean="0"/>
              <a:t>I</a:t>
            </a:r>
            <a:r>
              <a:rPr lang="ru-RU" dirty="0" smtClean="0"/>
              <a:t>способ</a:t>
            </a:r>
          </a:p>
          <a:p>
            <a:r>
              <a:rPr lang="ru-RU" dirty="0" smtClean="0"/>
              <a:t>1)18-4=14(кг)- удвоенное число кг в 1 сумке</a:t>
            </a:r>
          </a:p>
          <a:p>
            <a:r>
              <a:rPr lang="ru-RU" dirty="0" smtClean="0"/>
              <a:t>2)14:2=7(кг)- в 1 сумке</a:t>
            </a:r>
          </a:p>
          <a:p>
            <a:r>
              <a:rPr lang="ru-RU" dirty="0" smtClean="0"/>
              <a:t>3)7+4=11(кг)- во 2 сумке</a:t>
            </a:r>
          </a:p>
          <a:p>
            <a:r>
              <a:rPr lang="ru-RU" dirty="0" smtClean="0"/>
              <a:t>                           </a:t>
            </a:r>
            <a:r>
              <a:rPr lang="en-US" dirty="0" smtClean="0"/>
              <a:t>II</a:t>
            </a:r>
            <a:r>
              <a:rPr lang="ru-RU" dirty="0" smtClean="0"/>
              <a:t> способ</a:t>
            </a:r>
          </a:p>
          <a:p>
            <a:r>
              <a:rPr lang="ru-RU" dirty="0" smtClean="0"/>
              <a:t>1)18+4=22(кг)- удвоенное число кг во 2 сумке</a:t>
            </a:r>
          </a:p>
          <a:p>
            <a:r>
              <a:rPr lang="ru-RU" dirty="0" smtClean="0"/>
              <a:t>2)22:2=11(кг)- во 2 сумке</a:t>
            </a:r>
          </a:p>
          <a:p>
            <a:r>
              <a:rPr lang="ru-RU" dirty="0" smtClean="0"/>
              <a:t>3)11-4=7(кг) –в 1 сумке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460090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14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*5=70</a:t>
            </a:r>
            <a:r>
              <a:rPr lang="ru-RU" dirty="0" smtClean="0">
                <a:solidFill>
                  <a:srgbClr val="FF0000"/>
                </a:solidFill>
              </a:rPr>
              <a:t>0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106*7=742 </a:t>
            </a:r>
            <a:r>
              <a:rPr lang="ru-RU" dirty="0" smtClean="0"/>
              <a:t>      327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*8=2616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</a:p>
          <a:p>
            <a:r>
              <a:rPr lang="ru-RU" dirty="0" smtClean="0"/>
              <a:t>27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*3=81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509*4=2036</a:t>
            </a:r>
            <a:r>
              <a:rPr lang="ru-RU" dirty="0" smtClean="0"/>
              <a:t>    936*2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=1872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</a:p>
          <a:p>
            <a:endParaRPr lang="ru-RU" dirty="0" smtClean="0"/>
          </a:p>
          <a:p>
            <a:r>
              <a:rPr lang="ru-RU" dirty="0" smtClean="0"/>
              <a:t>8016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*3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=24048</a:t>
            </a:r>
            <a:r>
              <a:rPr lang="ru-RU" dirty="0" smtClean="0">
                <a:solidFill>
                  <a:srgbClr val="FF0000"/>
                </a:solidFill>
              </a:rPr>
              <a:t>000</a:t>
            </a:r>
          </a:p>
          <a:p>
            <a:r>
              <a:rPr lang="ru-RU" dirty="0" smtClean="0"/>
              <a:t>7204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*5</a:t>
            </a:r>
            <a:r>
              <a:rPr lang="ru-RU" dirty="0" smtClean="0">
                <a:solidFill>
                  <a:srgbClr val="FF0000"/>
                </a:solidFill>
              </a:rPr>
              <a:t>00</a:t>
            </a:r>
            <a:r>
              <a:rPr lang="ru-RU" dirty="0" smtClean="0"/>
              <a:t>=36020</a:t>
            </a:r>
            <a:r>
              <a:rPr lang="ru-RU" dirty="0" smtClean="0">
                <a:solidFill>
                  <a:srgbClr val="FF0000"/>
                </a:solidFill>
              </a:rPr>
              <a:t>0000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Вывод: </a:t>
            </a:r>
            <a:r>
              <a:rPr lang="ru-RU" dirty="0" smtClean="0"/>
              <a:t>чтобы найти произведение круглых чисел, надо выполнить умножение, не глядя на нули, а затем приписать столько нулей, сколько в обоих множителях вместе.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14290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Проверь!</a:t>
            </a: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 нашей деятельности в учебнике: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1.Решать задачи на нахождение величин по сумме и разности;</a:t>
            </a:r>
          </a:p>
          <a:p>
            <a:r>
              <a:rPr lang="ru-RU" dirty="0" smtClean="0"/>
              <a:t>2. Умножать многозначные числа.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с.8  №3,6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Учитель\Мои документы\Мои рисунки\iCAAHOFW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194707"/>
            <a:ext cx="3500462" cy="3500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785794"/>
            <a:ext cx="8807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работу на уроке</a:t>
            </a:r>
            <a:endParaRPr lang="ru-RU" sz="4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Учитель\Мои документы\Мои рисунки\iCAAHOFW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80327"/>
            <a:ext cx="4786346" cy="4786346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Многозначные числа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Читать, записывать и сравнивать многозначные числа;</a:t>
            </a:r>
          </a:p>
          <a:p>
            <a:r>
              <a:rPr lang="ru-RU" dirty="0" smtClean="0"/>
              <a:t>Учимся выполнять операции с числами: складывать, вычитать, умножать и делить многозначные числа;</a:t>
            </a:r>
          </a:p>
          <a:p>
            <a:r>
              <a:rPr lang="ru-RU" dirty="0" smtClean="0"/>
              <a:t>Учимся решать задачи.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50               20</a:t>
            </a:r>
          </a:p>
          <a:p>
            <a:r>
              <a:rPr lang="ru-RU" dirty="0" smtClean="0"/>
              <a:t>4                 500</a:t>
            </a:r>
          </a:p>
          <a:p>
            <a:r>
              <a:rPr lang="ru-RU" dirty="0" smtClean="0"/>
              <a:t>250           40</a:t>
            </a:r>
          </a:p>
          <a:p>
            <a:r>
              <a:rPr lang="ru-RU" dirty="0" smtClean="0"/>
              <a:t>200           80</a:t>
            </a:r>
          </a:p>
          <a:p>
            <a:r>
              <a:rPr lang="ru-RU" dirty="0" smtClean="0"/>
              <a:t>5                30</a:t>
            </a:r>
          </a:p>
          <a:p>
            <a:r>
              <a:rPr lang="ru-RU" dirty="0" smtClean="0"/>
              <a:t>12             100</a:t>
            </a:r>
          </a:p>
          <a:p>
            <a:r>
              <a:rPr lang="ru-RU" dirty="0" smtClean="0"/>
              <a:t>8 000       60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14291"/>
            <a:ext cx="80724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риём умножения  круглых чисел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Проверь!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1.000</a:t>
            </a:r>
          </a:p>
          <a:p>
            <a:r>
              <a:rPr lang="ru-RU" dirty="0" smtClean="0"/>
              <a:t>2.000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10.000</a:t>
            </a:r>
          </a:p>
          <a:p>
            <a:r>
              <a:rPr lang="ru-RU" dirty="0" smtClean="0"/>
              <a:t>16.000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150</a:t>
            </a:r>
          </a:p>
          <a:p>
            <a:r>
              <a:rPr lang="ru-RU" dirty="0" smtClean="0"/>
              <a:t>1.200</a:t>
            </a:r>
          </a:p>
          <a:p>
            <a:r>
              <a:rPr lang="ru-RU" dirty="0" smtClean="0"/>
              <a:t>480.000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Последовательность операций в </a:t>
            </a:r>
            <a:r>
              <a:rPr lang="ru-RU" sz="3100" u="sng" dirty="0" smtClean="0"/>
              <a:t>алгоритме</a:t>
            </a:r>
            <a:r>
              <a:rPr lang="ru-RU" sz="3100" dirty="0" smtClean="0"/>
              <a:t> решения текстовых задач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2800" dirty="0" smtClean="0"/>
              <a:t>1) Внимательно прочитать задачу.</a:t>
            </a:r>
          </a:p>
          <a:p>
            <a:r>
              <a:rPr lang="ru-RU" sz="12800" dirty="0" smtClean="0"/>
              <a:t> 2) Определить условие и вопрос задачи.</a:t>
            </a:r>
          </a:p>
          <a:p>
            <a:r>
              <a:rPr lang="ru-RU" sz="12800" dirty="0" smtClean="0"/>
              <a:t> 3) Определить, какое действие и почему нужно выполнить, чтобы ответить на вопрос задачи. </a:t>
            </a:r>
          </a:p>
          <a:p>
            <a:r>
              <a:rPr lang="ru-RU" sz="12800" dirty="0" smtClean="0"/>
              <a:t>4) Определить, можем ли мы сразу ответить на вопрос  задачи. Если нет, то найти неизвестные величины. </a:t>
            </a:r>
          </a:p>
          <a:p>
            <a:r>
              <a:rPr lang="ru-RU" sz="12800" dirty="0" smtClean="0"/>
              <a:t>5) Решить задачу (при необходимости сделать проверку). </a:t>
            </a:r>
          </a:p>
          <a:p>
            <a:r>
              <a:rPr lang="ru-RU" sz="12800" dirty="0" smtClean="0"/>
              <a:t>6) Назвать и записать ответ. </a:t>
            </a:r>
          </a:p>
          <a:p>
            <a:r>
              <a:rPr lang="ru-RU" sz="12800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</a:p>
          <a:p>
            <a:r>
              <a:rPr lang="ru-RU" dirty="0" smtClean="0"/>
              <a:t>1)</a:t>
            </a:r>
            <a:r>
              <a:rPr lang="en-US" dirty="0" smtClean="0"/>
              <a:t>n</a:t>
            </a:r>
            <a:r>
              <a:rPr lang="ru-RU" dirty="0" smtClean="0"/>
              <a:t> +</a:t>
            </a:r>
            <a:r>
              <a:rPr lang="en-US" dirty="0" smtClean="0"/>
              <a:t>m </a:t>
            </a:r>
            <a:r>
              <a:rPr lang="ru-RU" dirty="0" smtClean="0"/>
              <a:t>(ч)-в 1 классе</a:t>
            </a:r>
          </a:p>
          <a:p>
            <a:r>
              <a:rPr lang="ru-RU" dirty="0" smtClean="0"/>
              <a:t>2) (</a:t>
            </a:r>
            <a:r>
              <a:rPr lang="en-US" dirty="0" smtClean="0"/>
              <a:t>n</a:t>
            </a:r>
            <a:r>
              <a:rPr lang="ru-RU" dirty="0" smtClean="0"/>
              <a:t>+</a:t>
            </a:r>
            <a:r>
              <a:rPr lang="en-US" dirty="0" smtClean="0"/>
              <a:t>m</a:t>
            </a:r>
            <a:r>
              <a:rPr lang="ru-RU" dirty="0" smtClean="0"/>
              <a:t>)+</a:t>
            </a:r>
            <a:r>
              <a:rPr lang="en-US" dirty="0" smtClean="0"/>
              <a:t>n </a:t>
            </a:r>
            <a:r>
              <a:rPr lang="ru-RU" dirty="0" smtClean="0"/>
              <a:t>(ч)   или    </a:t>
            </a:r>
            <a:r>
              <a:rPr lang="en-US" dirty="0" smtClean="0"/>
              <a:t>n+</a:t>
            </a:r>
            <a:r>
              <a:rPr lang="ru-RU" dirty="0" smtClean="0"/>
              <a:t>(</a:t>
            </a:r>
            <a:r>
              <a:rPr lang="en-US" dirty="0" err="1" smtClean="0"/>
              <a:t>n+m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186766" cy="581535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двух классах </a:t>
            </a:r>
            <a:r>
              <a:rPr lang="en-US" sz="3600" dirty="0" smtClean="0"/>
              <a:t>n</a:t>
            </a:r>
            <a:r>
              <a:rPr lang="ru-RU" sz="3600" dirty="0" smtClean="0"/>
              <a:t> человек, причём в первом классе на </a:t>
            </a:r>
            <a:r>
              <a:rPr lang="en-US" sz="3600" dirty="0" smtClean="0"/>
              <a:t>m</a:t>
            </a:r>
            <a:r>
              <a:rPr lang="ru-RU" sz="3600" dirty="0" smtClean="0"/>
              <a:t> человека больше, чем во втором. Сколько человек в каждом классе?</a:t>
            </a:r>
            <a:endParaRPr lang="en-US" sz="3600" dirty="0" smtClean="0"/>
          </a:p>
          <a:p>
            <a:endParaRPr lang="ru-RU" sz="3600" dirty="0" smtClean="0"/>
          </a:p>
          <a:p>
            <a:r>
              <a:rPr lang="en-US" sz="3600" dirty="0" smtClean="0"/>
              <a:t>I </a:t>
            </a:r>
            <a:r>
              <a:rPr lang="ru-RU" sz="3600" dirty="0" smtClean="0"/>
              <a:t>класс               ?     </a:t>
            </a:r>
            <a:r>
              <a:rPr lang="ru-RU" sz="2400" dirty="0" smtClean="0"/>
              <a:t>На </a:t>
            </a:r>
            <a:r>
              <a:rPr lang="en-US" sz="2400" dirty="0" smtClean="0"/>
              <a:t>m</a:t>
            </a:r>
            <a:r>
              <a:rPr lang="ru-RU" sz="2400" dirty="0" smtClean="0"/>
              <a:t> больше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en-US" sz="3600" dirty="0" smtClean="0"/>
              <a:t>II</a:t>
            </a:r>
            <a:r>
              <a:rPr lang="ru-RU" sz="3600" dirty="0" smtClean="0"/>
              <a:t>класс              ?                            </a:t>
            </a:r>
            <a:r>
              <a:rPr lang="en-US" sz="3600" dirty="0" smtClean="0"/>
              <a:t>n</a:t>
            </a:r>
            <a:r>
              <a:rPr lang="ru-RU" sz="3600" dirty="0" smtClean="0"/>
              <a:t> </a:t>
            </a:r>
            <a:r>
              <a:rPr lang="ru-RU" sz="2400" dirty="0" smtClean="0"/>
              <a:t>ч.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71736" y="3643314"/>
            <a:ext cx="3000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571736" y="4214818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Левая фигурная скобка 7"/>
          <p:cNvSpPr/>
          <p:nvPr/>
        </p:nvSpPr>
        <p:spPr>
          <a:xfrm flipH="1">
            <a:off x="6000760" y="3286124"/>
            <a:ext cx="500066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429124" y="392906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урока: научиться решать задачи, в которых значение двух величин надо найти по их сумме и разности.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57167"/>
            <a:ext cx="69294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Нахожение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величин по сумме и разности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235</TotalTime>
  <Words>1194</Words>
  <Application>Microsoft Office PowerPoint</Application>
  <PresentationFormat>Екран (4:3)</PresentationFormat>
  <Paragraphs>261</Paragraphs>
  <Slides>19</Slides>
  <Notes>17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0" baseType="lpstr">
      <vt:lpstr>Литейная</vt:lpstr>
      <vt:lpstr>Презентація PowerPoint</vt:lpstr>
      <vt:lpstr>Презентація PowerPoint</vt:lpstr>
      <vt:lpstr>Многозначные числа</vt:lpstr>
      <vt:lpstr>Презентація PowerPoint</vt:lpstr>
      <vt:lpstr>Проверь!  </vt:lpstr>
      <vt:lpstr>Последовательность операций в алгоритме решения текстовых задач: </vt:lpstr>
      <vt:lpstr>Проверьте!</vt:lpstr>
      <vt:lpstr>Презентація PowerPoint</vt:lpstr>
      <vt:lpstr>Презентація PowerPoint</vt:lpstr>
      <vt:lpstr>Презентація PowerPoint</vt:lpstr>
      <vt:lpstr> </vt:lpstr>
      <vt:lpstr>План нашей деятельности в учебнике:</vt:lpstr>
      <vt:lpstr>Презентація PowerPoint</vt:lpstr>
      <vt:lpstr>Задача№1  Iспособ</vt:lpstr>
      <vt:lpstr>Презентація PowerPoint</vt:lpstr>
      <vt:lpstr>Презентація PowerPoint</vt:lpstr>
      <vt:lpstr>План нашей деятельности в учебнике:</vt:lpstr>
      <vt:lpstr>Домашнее задание: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LEGION</cp:lastModifiedBy>
  <cp:revision>46</cp:revision>
  <dcterms:modified xsi:type="dcterms:W3CDTF">2015-01-26T10:21:15Z</dcterms:modified>
</cp:coreProperties>
</file>