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0508" autoAdjust="0"/>
  </p:normalViewPr>
  <p:slideViewPr>
    <p:cSldViewPr>
      <p:cViewPr varScale="1">
        <p:scale>
          <a:sx n="58" d="100"/>
          <a:sy n="58" d="100"/>
        </p:scale>
        <p:origin x="-202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F7716-8023-4E46-8749-595B54F88315}" type="datetimeFigureOut">
              <a:rPr lang="uk-UA" smtClean="0"/>
              <a:t>26.01.2015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92D7D-754A-4BFC-BDCE-9BABB8C7EF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0930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Полная и неполная индукция.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математической индукции.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ые</a:t>
            </a: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ить</a:t>
            </a: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математической</a:t>
            </a: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индукции;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</a:t>
            </a: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ять</a:t>
            </a: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 математической индукции при решении задач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ие</a:t>
            </a: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содействовать развитию у учащихся мыслительных операций: умение анализировать, синтезировать, сравнивать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и  развивать  общеучебные  умения и навыки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ые</a:t>
            </a:r>
            <a:r>
              <a:rPr kumimoji="0" lang="kk-KZ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оспитывать внимательность, аккуратность, инициативност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kk-KZ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трудолюби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2475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Группа 1.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kk-KZ" sz="1200" b="1" i="0" u="sng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1.</a:t>
            </a:r>
            <a:r>
              <a:rPr lang="kk-KZ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Докажите, что при каждом натуральном , начиная с , существует выпуклый -угольник, имеющий ровно три острых угла.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sng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2. 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Доказать, что 1+3+5+…+(2n-1)=n </a:t>
            </a:r>
            <a:r>
              <a:rPr lang="ru-RU" sz="1200" b="1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2 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ru-RU" sz="1200" b="1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sng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3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.Доказать, что (11 </a:t>
            </a:r>
            <a:r>
              <a:rPr lang="ru-RU" sz="1200" b="1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n+2 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+12 </a:t>
            </a:r>
            <a:r>
              <a:rPr lang="ru-RU" sz="1200" b="1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2n+1 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делится на 133 без остатка.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Группа 2.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kk-KZ" sz="1200" b="1" i="0" u="sng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1</a:t>
            </a:r>
            <a:r>
              <a:rPr lang="kk-KZ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Плоскость разделена на части </a:t>
            </a:r>
            <a:r>
              <a:rPr lang="en-U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kk-KZ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прямыми. Докажите, что эти части можно раскрасить в два цвета так, что соседние куски будут раскрашены в разные цвета.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sng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2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Доказать, что 1+х+х </a:t>
            </a:r>
            <a:r>
              <a:rPr lang="ru-RU" sz="1200" b="1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2 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+х </a:t>
            </a:r>
            <a:r>
              <a:rPr lang="ru-RU" sz="1200" b="1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3 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+…+х </a:t>
            </a:r>
            <a:r>
              <a:rPr lang="ru-RU" sz="1200" b="1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 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=(х </a:t>
            </a:r>
            <a:r>
              <a:rPr lang="ru-RU" sz="1200" b="1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n+1 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-1)/(х-1).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sng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3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.Доказать, что при любом n 7 </a:t>
            </a:r>
            <a:r>
              <a:rPr lang="ru-RU" sz="1200" b="1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 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 делится на 6 без остатка.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Группа 3.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kk-KZ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1.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Докажите что сумма углов выпуклого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-угольника равна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(или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       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радиан). В частности для треугольника получаем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а для четырехугольника 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2.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Доказать, что при любом n справедливо утверждение: 1 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+2 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+3 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+…+n 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=n(n+1)(2n+1)/6.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kk-KZ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3.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Доказать, что 3 </a:t>
            </a:r>
            <a:r>
              <a:rPr lang="kk-KZ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3n-1 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+2 </a:t>
            </a:r>
            <a:r>
              <a:rPr lang="kk-KZ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4n-3 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произвольном натуральном n делится на 11. 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Группа 4.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kk-KZ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1.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Чему равно количество кусочков, на которые 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 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прямых (не проходящих через одну точку) делят плоскость на части? Одна прямая — на две части, две — на четыре. А пятнадцать прямых?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kk-KZ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2.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Доказать, что 1 </a:t>
            </a:r>
            <a:r>
              <a:rPr lang="kk-KZ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3 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-2 </a:t>
            </a:r>
            <a:r>
              <a:rPr lang="kk-KZ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3 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+3 </a:t>
            </a:r>
            <a:r>
              <a:rPr lang="kk-KZ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3 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-4 </a:t>
            </a:r>
            <a:r>
              <a:rPr lang="kk-KZ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3 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+…+(2n-1) </a:t>
            </a:r>
            <a:r>
              <a:rPr lang="kk-KZ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3 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-(2n) </a:t>
            </a:r>
            <a:r>
              <a:rPr lang="kk-KZ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3 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=-n </a:t>
            </a:r>
            <a:r>
              <a:rPr lang="kk-KZ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2 </a:t>
            </a:r>
            <a:r>
              <a:rPr lang="kk-KZ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(4n+3) для любого натурального n.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t" latinLnBrk="0" hangingPunct="1"/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Задача 3.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Доказать, что 11 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2n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-1 при произвольном натуральном n делится на 6 без остатка.</a:t>
            </a:r>
            <a:endParaRPr lang="uk-UA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0056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Рефлексия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01694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0" lang="ru-RU" sz="2800" b="0" kern="1200" dirty="0" smtClean="0">
              <a:ln>
                <a:noFill/>
              </a:ln>
              <a:solidFill>
                <a:schemeClr val="tx2"/>
              </a:solidFill>
              <a:effectLst/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i="1" dirty="0" smtClean="0"/>
              <a:t>Лаговская Е.В. учитель математики и информатики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Школа-лицей «</a:t>
            </a:r>
            <a:r>
              <a:rPr lang="ru-RU" i="1" dirty="0" err="1" smtClean="0"/>
              <a:t>Дарын</a:t>
            </a:r>
            <a:r>
              <a:rPr lang="ru-RU" i="1" dirty="0" smtClean="0"/>
              <a:t>» г. Петропавловск 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Северо-Казахстанская область</a:t>
            </a:r>
            <a:endParaRPr lang="ru-RU" dirty="0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015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ru-RU" sz="3200" b="1" dirty="0" smtClean="0"/>
              <a:t>Дедуктивный и индуктивный метод</a:t>
            </a:r>
          </a:p>
          <a:p>
            <a:pPr algn="just"/>
            <a:r>
              <a:rPr lang="ru-RU" sz="2800" dirty="0" smtClean="0"/>
              <a:t>В основе всякого математического исследования лежат дедуктивный и индуктивный методы. </a:t>
            </a:r>
            <a:r>
              <a:rPr lang="ru-RU" sz="2800" i="1" dirty="0" smtClean="0"/>
              <a:t>Дедуктивный метод</a:t>
            </a:r>
            <a:r>
              <a:rPr lang="ru-RU" sz="2800" dirty="0" smtClean="0"/>
              <a:t> рассуждений - это рассуждение от общего к частному, т.е. рассуждение, исходным моментом которого является общий результат, а заключительным моментом – частный результат. </a:t>
            </a:r>
          </a:p>
          <a:p>
            <a:pPr algn="just"/>
            <a:r>
              <a:rPr lang="ru-RU" sz="2800" dirty="0" smtClean="0"/>
              <a:t>Слово </a:t>
            </a:r>
            <a:r>
              <a:rPr lang="ru-RU" sz="2800" i="1" dirty="0" smtClean="0"/>
              <a:t>индукция </a:t>
            </a:r>
            <a:r>
              <a:rPr lang="ru-RU" sz="2800" dirty="0" smtClean="0"/>
              <a:t>по-русски означает наведение, а </a:t>
            </a:r>
            <a:r>
              <a:rPr lang="ru-RU" sz="2800" i="1" dirty="0" smtClean="0"/>
              <a:t>индуктивными</a:t>
            </a:r>
            <a:r>
              <a:rPr lang="ru-RU" sz="2800" dirty="0" smtClean="0"/>
              <a:t> называют выводы, сделанные на основе наблюдений, опытов, т.е. полученные путем заключения от частного к общему.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8692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ru-RU" sz="3600" b="1" dirty="0" smtClean="0"/>
              <a:t>Полная и неполная индукция</a:t>
            </a:r>
          </a:p>
          <a:p>
            <a:pPr algn="just"/>
            <a:r>
              <a:rPr lang="ru-RU" sz="3200" i="1" dirty="0" smtClean="0"/>
              <a:t>Метод математической индукции</a:t>
            </a:r>
            <a:r>
              <a:rPr lang="ru-RU" sz="3200" dirty="0" smtClean="0"/>
              <a:t> можно сравнить с прогрессом. Мы начинаем с низшего, в результате логического мышления приходим к высшему. Человек всегда стремился к прогрессу, к умению развивать свою мысль логически, а значит, сама природа предначертала ему размышлять индуктивно.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9062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Полная индукция</a:t>
            </a:r>
          </a:p>
          <a:p>
            <a:pPr algn="just">
              <a:buNone/>
            </a:pPr>
            <a:r>
              <a:rPr lang="ru-RU" dirty="0" smtClean="0"/>
              <a:t>    Пусть требуется установить, что каждое натуральное чётное число n в пределах 4≤n≤20  представимо в виде суммы двух простых чисел. Для этого возьмём все такие числа и выпишем соответствующие разложения:</a:t>
            </a:r>
          </a:p>
          <a:p>
            <a:pPr>
              <a:buNone/>
            </a:pPr>
            <a:r>
              <a:rPr lang="ru-RU" dirty="0" smtClean="0"/>
              <a:t>                  4=2+2; 6=3+3; 8=5+3; 10=7+3; 12=7+5;</a:t>
            </a:r>
          </a:p>
          <a:p>
            <a:pPr>
              <a:buNone/>
            </a:pPr>
            <a:r>
              <a:rPr lang="ru-RU" dirty="0" smtClean="0"/>
              <a:t>                  14=7+7; 16=11+5; 18=13+5; 20=13+7.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6379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Неполная индукция</a:t>
            </a:r>
          </a:p>
          <a:p>
            <a:pPr algn="just">
              <a:buNone/>
            </a:pPr>
            <a:r>
              <a:rPr lang="kk-KZ" dirty="0" smtClean="0"/>
              <a:t>   </a:t>
            </a:r>
            <a:r>
              <a:rPr lang="kk-KZ" sz="1200" dirty="0" smtClean="0"/>
              <a:t>Иногда общий результат удаётся предугадать после рассмотрения не всех, а достаточно большого числа частных случаев (так называемая неполная индукция). Результат, полученный неполной индукцией, остается, однако, лишь гипотезой, пока он не доказан точным математическим рассуждением, охватывающим все частные случаи. 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1686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Метод математической индукции</a:t>
            </a:r>
          </a:p>
          <a:p>
            <a:pPr algn="just">
              <a:buNone/>
            </a:pPr>
            <a:r>
              <a:rPr lang="ru-RU" dirty="0" smtClean="0"/>
              <a:t>    Пусть нужно доказать справедливость некоторого утверждения для любого натурального числа  n. Непосредственная проверка этого утверждения для каждого значения n невозможна, поскольку множество натуральных чисел бесконечно. Чтобы доказать это утверждение: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проверяют сначала его справедливость для n=1.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предполагают, что при любом натуральном значении k утверждение справедливо.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 доказывают справедливость утверждения при n=k+1.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тогда утверждение считается доказанным для всех n. </a:t>
            </a:r>
          </a:p>
          <a:p>
            <a:pPr algn="just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8914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Ханойские башни</a:t>
            </a:r>
          </a:p>
          <a:p>
            <a:pPr algn="just">
              <a:buNone/>
            </a:pPr>
            <a:r>
              <a:rPr lang="ru-RU" dirty="0" smtClean="0"/>
              <a:t>   </a:t>
            </a:r>
            <a:r>
              <a:rPr lang="ru-RU" sz="1200" dirty="0" smtClean="0"/>
              <a:t>Есть три стержня и колец разного размера. Класть можно только кольцо меньшего размера на кольцо большего размера. Можно ли переместить пирамидку с одного стержня на другой?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9589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Пересечение прямых</a:t>
            </a:r>
          </a:p>
          <a:p>
            <a:pPr algn="just">
              <a:buNone/>
            </a:pPr>
            <a:r>
              <a:rPr lang="ru-RU" dirty="0" smtClean="0"/>
              <a:t>    </a:t>
            </a:r>
            <a:r>
              <a:rPr lang="ru-RU" sz="1200" dirty="0" smtClean="0"/>
              <a:t>Докажите, что любые </a:t>
            </a:r>
            <a:r>
              <a:rPr lang="en-US" sz="1200" dirty="0" smtClean="0"/>
              <a:t>n </a:t>
            </a:r>
            <a:r>
              <a:rPr lang="ru-RU" sz="1200" dirty="0" smtClean="0"/>
              <a:t>прямых, расположенных на одной плоскости, никакие две из которых не параллельны, и никакие три не пересекаются в одной точке, пересекаются ровно в </a:t>
            </a:r>
            <a:r>
              <a:rPr lang="en-US" sz="1200" dirty="0" smtClean="0"/>
              <a:t>                </a:t>
            </a:r>
            <a:r>
              <a:rPr lang="ru-RU" sz="1200" dirty="0" smtClean="0"/>
              <a:t>точках.</a:t>
            </a:r>
          </a:p>
          <a:p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0385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Докажите тождество</a:t>
            </a:r>
          </a:p>
          <a:p>
            <a:r>
              <a:rPr lang="ru-RU" sz="1200" dirty="0" smtClean="0"/>
              <a:t>1. [БАЗА]Проверим, работает ли эта формула при </a:t>
            </a:r>
            <a:r>
              <a:rPr lang="en-US" sz="1200" dirty="0" smtClean="0"/>
              <a:t>n</a:t>
            </a:r>
            <a:r>
              <a:rPr lang="ru-RU" sz="1200" dirty="0" smtClean="0"/>
              <a:t>=1: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endParaRPr lang="ru-RU" sz="1200" dirty="0" smtClean="0"/>
          </a:p>
          <a:p>
            <a:r>
              <a:rPr lang="ru-RU" sz="1200" dirty="0" smtClean="0"/>
              <a:t>2.[ПРЕДПОЛОЖЕНИЕ] Предположим, что тождество верно при </a:t>
            </a:r>
            <a:r>
              <a:rPr lang="en-US" sz="1200" dirty="0" smtClean="0"/>
              <a:t>n</a:t>
            </a:r>
            <a:r>
              <a:rPr lang="ru-RU" sz="1200" dirty="0" smtClean="0"/>
              <a:t>=</a:t>
            </a:r>
            <a:r>
              <a:rPr lang="en-US" sz="1200" dirty="0" smtClean="0"/>
              <a:t>k</a:t>
            </a:r>
            <a:r>
              <a:rPr lang="ru-RU" sz="1200" dirty="0" smtClean="0"/>
              <a:t>, то есть</a:t>
            </a:r>
          </a:p>
          <a:p>
            <a:endParaRPr lang="ru-RU" sz="1200" dirty="0" smtClean="0"/>
          </a:p>
          <a:p>
            <a:endParaRPr lang="ru-RU" sz="1200" dirty="0" smtClean="0"/>
          </a:p>
          <a:p>
            <a:r>
              <a:rPr lang="ru-RU" sz="1200" dirty="0" smtClean="0"/>
              <a:t>3.[ШАГ] Шаг индукции будет соответствовать проверке этого тождества при </a:t>
            </a:r>
            <a:r>
              <a:rPr lang="en-US" sz="1200" dirty="0" smtClean="0"/>
              <a:t>n</a:t>
            </a:r>
            <a:r>
              <a:rPr lang="ru-RU" sz="1200" dirty="0" smtClean="0"/>
              <a:t>=</a:t>
            </a:r>
            <a:r>
              <a:rPr lang="en-US" sz="1200" dirty="0" smtClean="0"/>
              <a:t>k</a:t>
            </a:r>
            <a:r>
              <a:rPr lang="ru-RU" sz="1200" dirty="0" smtClean="0"/>
              <a:t>+1, то есть нужно доказать, что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r>
              <a:rPr lang="ru-RU" sz="1200" dirty="0" smtClean="0"/>
              <a:t>4.[ВЫВОД] Тождество верно для любого 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92D7D-754A-4BFC-BDCE-9BABB8C7EF11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71480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CEA5-3248-4199-AD1D-F34D903E80DB}" type="datetime1">
              <a:rPr lang="ru-RU" smtClean="0"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ECC3-CB3B-4C62-80A8-5F32E36E96B5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9EEF1-FB94-4CB5-93E1-EF683B59D25F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560F-87BF-401B-8F1D-E5A6EAA3B860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6CCE-D6E9-4835-9E36-34F5017F84FB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B3925-366A-44CA-B8E8-11E2B2E53F10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22482-FC42-40EC-8E5B-8A7ECD043817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19AC-5757-4FC0-83BE-04772C19EE9E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497B7-F5C3-4CED-BE8D-DDB156D65EF6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209D-2F8A-4F21-8C5A-1C1F70C6DBA6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565CB-C486-4077-B838-55B6F6EB6F3D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10B751-9034-4103-B69D-AF974A31021A}" type="datetime1">
              <a:rPr lang="ru-RU" smtClean="0"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BBC4B5-9C8B-491B-9587-D10BB8721E3F}" type="slidenum">
              <a:rPr lang="ru-RU" smtClean="0"/>
              <a:t>‹№›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28596" y="509925"/>
            <a:ext cx="7892811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 Полная и неполная индукция.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 математической индукции.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Образовательн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ые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ить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математической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индукции;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научить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ять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метод математической индукции при решении задач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Развивающ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ие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содействовать развитию у учащихся мыслительных операций: умение анализировать, синтезировать, сравнивать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и  развивать  общеучебные  умения и навыки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Воспитательн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ые</a:t>
            </a:r>
            <a:r>
              <a:rPr kumimoji="0" lang="kk-K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оспитывать внимательность, аккуратность, инициативност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трудолюби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134789"/>
              </p:ext>
            </p:extLst>
          </p:nvPr>
        </p:nvGraphicFramePr>
        <p:xfrm>
          <a:off x="142844" y="142853"/>
          <a:ext cx="8858248" cy="6586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24"/>
                <a:gridCol w="4429124"/>
              </a:tblGrid>
              <a:tr h="2928957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Группа 1.</a:t>
                      </a:r>
                    </a:p>
                    <a:p>
                      <a:pPr algn="l"/>
                      <a:r>
                        <a:rPr kumimoji="0" lang="kk-KZ" sz="1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1.</a:t>
                      </a:r>
                      <a:r>
                        <a:rPr kumimoji="0" lang="kk-KZ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Докажите, что при каждом натуральном , начиная с , существует выпуклый -угольник, имеющий ровно три острых угла.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2.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Доказать, что 1+3+5+…+(2n-1)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=n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2 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 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ru-RU" sz="1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3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.Доказать, что (11 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n+2 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+12 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2n+1 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 делится на 133 без остатка.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Группа 2.</a:t>
                      </a:r>
                    </a:p>
                    <a:p>
                      <a:pPr algn="r"/>
                      <a:r>
                        <a:rPr kumimoji="0" lang="kk-KZ" sz="1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1</a:t>
                      </a:r>
                      <a:r>
                        <a:rPr kumimoji="0" lang="kk-KZ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Плоскость разделена на части </a:t>
                      </a:r>
                      <a:r>
                        <a:rPr kumimoji="0"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kk-KZ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прямыми. Докажите, что эти части можно раскрасить в два цвета так, что соседние куски будут раскрашены в разные цвета.</a:t>
                      </a:r>
                      <a:endParaRPr kumimoji="0"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kumimoji="0" lang="ru-RU" sz="1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2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Доказать, что 1+х+х 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2 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3 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+…+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800" b="1" kern="1200" baseline="300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=(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n+1 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-1)/(х-1).</a:t>
                      </a:r>
                    </a:p>
                    <a:p>
                      <a:pPr algn="r"/>
                      <a:r>
                        <a:rPr kumimoji="0" lang="ru-RU" sz="1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3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.Доказать, что при любом </a:t>
                      </a:r>
                      <a:r>
                        <a:rPr kumimoji="0" lang="ru-RU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7 </a:t>
                      </a:r>
                      <a:r>
                        <a:rPr kumimoji="0" lang="ru-RU" sz="1800" b="1" kern="1200" baseline="300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ru-RU" sz="1800" b="1" kern="1200" baseline="300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-1 делится на 6 без остатка.</a:t>
                      </a:r>
                    </a:p>
                  </a:txBody>
                  <a:tcPr/>
                </a:tc>
              </a:tr>
              <a:tr h="3449205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Группа 3.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kk-KZ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1.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Докажите что сумма углов выпуклого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-угольника равна 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(или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радиан). В частности для треугольника получаем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 для четырехугольника 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2.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Доказать, что при любом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справедливо утверждение: 1 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2 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+2 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2 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+3 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2 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+…+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2 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=n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(n+1)(2n+1)/6.</a:t>
                      </a:r>
                    </a:p>
                    <a:p>
                      <a:r>
                        <a:rPr kumimoji="0" lang="kk-KZ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3.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Доказать, что 3 </a:t>
                      </a:r>
                      <a:r>
                        <a:rPr kumimoji="0" lang="kk-KZ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3n-1 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+2 </a:t>
                      </a:r>
                      <a:r>
                        <a:rPr kumimoji="0" lang="kk-KZ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4n-3 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произвольном натуральном n делится на 11. 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Группа 4.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kumimoji="0" lang="kk-KZ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1.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Чему равно количество кусочков, на которые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 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прямых (не проходящих через одну точку) делят плоскость на части? Одна прямая — на две части, две — на четыре. А пятнадцать прямых?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kumimoji="0" lang="kk-KZ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2.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Доказать, что 1 </a:t>
                      </a:r>
                      <a:r>
                        <a:rPr kumimoji="0" lang="kk-KZ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3 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-2 </a:t>
                      </a:r>
                      <a:r>
                        <a:rPr kumimoji="0" lang="kk-KZ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3 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+3 </a:t>
                      </a:r>
                      <a:r>
                        <a:rPr kumimoji="0" lang="kk-KZ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3 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-4 </a:t>
                      </a:r>
                      <a:r>
                        <a:rPr kumimoji="0" lang="kk-KZ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3 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+…+(2n-1) </a:t>
                      </a:r>
                      <a:r>
                        <a:rPr kumimoji="0" lang="kk-KZ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3 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-(2n) </a:t>
                      </a:r>
                      <a:r>
                        <a:rPr kumimoji="0" lang="kk-KZ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3 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=-n </a:t>
                      </a:r>
                      <a:r>
                        <a:rPr kumimoji="0" lang="kk-KZ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2 </a:t>
                      </a:r>
                      <a:r>
                        <a:rPr kumimoji="0" lang="kk-KZ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(4n+3) для любого натурального n.</a:t>
                      </a: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Задача 3.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Доказать, что 11 </a:t>
                      </a:r>
                      <a:r>
                        <a:rPr kumimoji="0" lang="ru-RU" sz="1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2n 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-1 при произвольном натуральном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делится на 6 без остатка.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(n - 2) \cdot 180^\circ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714752"/>
            <a:ext cx="872772" cy="165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(n - 2)\pi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3999041"/>
            <a:ext cx="714380" cy="215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(3 - 2) \cdot 180^\circ = 180^\circ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214818"/>
            <a:ext cx="1500198" cy="233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(4 - 2) \cdot 180^\circ = 360^\circ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488" y="4500570"/>
            <a:ext cx="1500198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928802"/>
            <a:ext cx="671517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Лаговская Е.В. учитель математики и информатики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Школа-лицей «</a:t>
            </a:r>
            <a:r>
              <a:rPr lang="ru-RU" i="1" dirty="0" err="1" smtClean="0"/>
              <a:t>Дарын</a:t>
            </a:r>
            <a:r>
              <a:rPr lang="ru-RU" i="1" dirty="0" smtClean="0"/>
              <a:t>» г. Петропавловск 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Северо-Казахстанская область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000108"/>
            <a:ext cx="814393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3200" b="1" dirty="0"/>
              <a:t>Дедуктивный и индуктивный метод</a:t>
            </a:r>
          </a:p>
          <a:p>
            <a:pPr algn="just"/>
            <a:r>
              <a:rPr lang="ru-RU" sz="2800" dirty="0"/>
              <a:t>В основе всякого математического исследования лежат дедуктивный и индуктивный методы. </a:t>
            </a:r>
            <a:r>
              <a:rPr lang="ru-RU" sz="2800" i="1" dirty="0"/>
              <a:t>Дедуктивный метод</a:t>
            </a:r>
            <a:r>
              <a:rPr lang="ru-RU" sz="2800" dirty="0"/>
              <a:t> рассуждений - это рассуждение от общего к частному, т.е. рассуждение, исходным моментом которого является общий результат, а заключительным моментом – частный результат. </a:t>
            </a:r>
          </a:p>
          <a:p>
            <a:pPr algn="just"/>
            <a:r>
              <a:rPr lang="ru-RU" sz="2800" dirty="0"/>
              <a:t>Слово </a:t>
            </a:r>
            <a:r>
              <a:rPr lang="ru-RU" sz="2800" i="1" dirty="0"/>
              <a:t>индукция </a:t>
            </a:r>
            <a:r>
              <a:rPr lang="ru-RU" sz="2800" dirty="0"/>
              <a:t>по-русски означает наведение, а </a:t>
            </a:r>
            <a:r>
              <a:rPr lang="ru-RU" sz="2800" i="1" dirty="0"/>
              <a:t>индуктивными</a:t>
            </a:r>
            <a:r>
              <a:rPr lang="ru-RU" sz="2800" dirty="0"/>
              <a:t> называют выводы, сделанные на основе наблюдений, опытов, т.е. полученные путем заключения от частного к общему.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000108"/>
            <a:ext cx="842968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3600" b="1" dirty="0"/>
              <a:t>Полная и неполная индукция</a:t>
            </a:r>
          </a:p>
          <a:p>
            <a:pPr algn="just"/>
            <a:r>
              <a:rPr lang="ru-RU" sz="3200" i="1" dirty="0"/>
              <a:t>Метод математической индукции</a:t>
            </a:r>
            <a:r>
              <a:rPr lang="ru-RU" sz="3200" dirty="0"/>
              <a:t> можно сравнить с прогрессом. Мы начинаем с низшего, в результате логического мышления приходим к высшему. Человек всегда стремился к прогрессу, к умению развивать свою мысль логически, а значит, сама природа предначертала ему размышлять индуктивно.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6326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Полная индукция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3071834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Пусть требуется установить, что каждое натуральное чётное число </a:t>
            </a:r>
            <a:r>
              <a:rPr lang="ru-RU" dirty="0" err="1" smtClean="0"/>
              <a:t>n</a:t>
            </a:r>
            <a:r>
              <a:rPr lang="ru-RU" dirty="0" smtClean="0"/>
              <a:t> в пределах 4≤n≤20  представимо в виде суммы двух простых чисел. Для этого возьмём все такие числа и выпишем соответствующие разложения:</a:t>
            </a:r>
          </a:p>
          <a:p>
            <a:pPr>
              <a:buNone/>
            </a:pPr>
            <a:r>
              <a:rPr lang="ru-RU" dirty="0" smtClean="0"/>
              <a:t>                  4=2+2; 6=3+3; 8=5+3; 10=7+3; 12=7+5;</a:t>
            </a:r>
          </a:p>
          <a:p>
            <a:pPr>
              <a:buNone/>
            </a:pPr>
            <a:r>
              <a:rPr lang="ru-RU" dirty="0" smtClean="0"/>
              <a:t>                  14=7+7; 16=11+5; 18=13+5; 20=13+7.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357694"/>
            <a:ext cx="8786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k-KZ" sz="2400" dirty="0" smtClean="0"/>
              <a:t>Каждое </a:t>
            </a:r>
            <a:r>
              <a:rPr lang="kk-KZ" sz="2400" dirty="0"/>
              <a:t>из интересующих нас чисел </a:t>
            </a:r>
            <a:r>
              <a:rPr lang="kk-KZ" sz="2400" dirty="0" smtClean="0"/>
              <a:t>представляется </a:t>
            </a:r>
            <a:r>
              <a:rPr lang="kk-KZ" sz="2400" dirty="0"/>
              <a:t>в виде суммы двух простых </a:t>
            </a:r>
            <a:r>
              <a:rPr lang="kk-KZ" sz="2400" dirty="0" smtClean="0"/>
              <a:t>слагаемых.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286388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Полная </a:t>
            </a:r>
            <a:r>
              <a:rPr lang="ru-RU" sz="2400" dirty="0"/>
              <a:t>индукция заключается в том, что общее утверждение доказывается по отдельности  в каждом из конечного числа возможных случаев.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Неполная индукция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229600" cy="4389120"/>
          </a:xfrm>
        </p:spPr>
        <p:txBody>
          <a:bodyPr/>
          <a:lstStyle/>
          <a:p>
            <a:pPr algn="just">
              <a:buNone/>
            </a:pPr>
            <a:r>
              <a:rPr lang="kk-KZ" dirty="0" smtClean="0"/>
              <a:t>   </a:t>
            </a:r>
            <a:r>
              <a:rPr lang="kk-KZ" sz="2800" dirty="0" smtClean="0"/>
              <a:t>Иногда общий результат удаётся предугадать после рассмотрения не всех, а достаточно большого числа частных случаев (так называемая неполная индукция). Результат, полученный неполной индукцией, остается, однако, лишь гипотезой, пока он не доказан точным математическим рассуждением, охватывающим все частные случаи. </a:t>
            </a:r>
            <a:endParaRPr lang="ru-RU" sz="28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0408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Метод математической индукции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Пусть нужно доказать справедливость некоторого утверждения для любого натурального числа  </a:t>
            </a:r>
            <a:r>
              <a:rPr lang="ru-RU" dirty="0" err="1" smtClean="0"/>
              <a:t>n</a:t>
            </a:r>
            <a:r>
              <a:rPr lang="ru-RU" dirty="0" smtClean="0"/>
              <a:t>. Непосредственная проверка этого утверждения для каждого значения </a:t>
            </a:r>
            <a:r>
              <a:rPr lang="ru-RU" dirty="0" err="1" smtClean="0"/>
              <a:t>n</a:t>
            </a:r>
            <a:r>
              <a:rPr lang="ru-RU" dirty="0" smtClean="0"/>
              <a:t> невозможна, поскольку множество натуральных чисел бесконечно. Чтобы доказать это утверждение: 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проверяют сначала его справедливость для n=1.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предполагают, что при любом натуральном значении </a:t>
            </a:r>
            <a:r>
              <a:rPr lang="ru-RU" dirty="0" err="1" smtClean="0"/>
              <a:t>k</a:t>
            </a:r>
            <a:r>
              <a:rPr lang="ru-RU" dirty="0" smtClean="0"/>
              <a:t> утверждение справедливо.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 доказывают справедливость утверждения при n=k+1.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тогда утверждение считается доказанным для всех </a:t>
            </a:r>
            <a:r>
              <a:rPr lang="ru-RU" dirty="0" err="1" smtClean="0"/>
              <a:t>n</a:t>
            </a:r>
            <a:r>
              <a:rPr lang="ru-RU" dirty="0" smtClean="0"/>
              <a:t>. </a:t>
            </a:r>
          </a:p>
          <a:p>
            <a:pPr algn="just"/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Ханойские башни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2"/>
            <a:ext cx="4786346" cy="450059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Есть три стержня и колец разного размера. Класть можно только кольцо меньшего размера на кольцо большего размера. Можно ли переместить пирамидку с одного стержня на другой? </a:t>
            </a:r>
          </a:p>
          <a:p>
            <a:endParaRPr lang="ru-RU" dirty="0"/>
          </a:p>
        </p:txBody>
      </p:sp>
      <p:pic>
        <p:nvPicPr>
          <p:cNvPr id="4" name="Рисунок 3" descr="http://admzsg.edu.pl/news/images/stories/publikacje/wiezahano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357430"/>
            <a:ext cx="37861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Пересечение прямых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5329246" cy="438912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3200" dirty="0" smtClean="0"/>
              <a:t>Докажите, что любые </a:t>
            </a:r>
            <a:r>
              <a:rPr lang="en-US" sz="3200" dirty="0" smtClean="0"/>
              <a:t>n </a:t>
            </a:r>
            <a:r>
              <a:rPr lang="ru-RU" sz="3200" dirty="0" smtClean="0"/>
              <a:t>прямых, расположенных на одной плоскости, никакие две из которых не параллельны, и никакие три не пересекаются в одной точке, пересекаются ровно в </a:t>
            </a:r>
            <a:r>
              <a:rPr lang="en-US" sz="3200" dirty="0" smtClean="0"/>
              <a:t>                </a:t>
            </a:r>
            <a:r>
              <a:rPr lang="ru-RU" sz="3200" dirty="0" smtClean="0"/>
              <a:t>точках.</a:t>
            </a:r>
          </a:p>
          <a:p>
            <a:endParaRPr lang="ru-RU" dirty="0"/>
          </a:p>
        </p:txBody>
      </p:sp>
      <p:pic>
        <p:nvPicPr>
          <p:cNvPr id="4" name="Рисунок 3" descr="\frac{n(n-1)}{2}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500702"/>
            <a:ext cx="1143008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767275" y="2590783"/>
            <a:ext cx="54387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Докажите тождество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000240"/>
            <a:ext cx="8229600" cy="4389120"/>
          </a:xfrm>
        </p:spPr>
        <p:txBody>
          <a:bodyPr>
            <a:normAutofit/>
          </a:bodyPr>
          <a:lstStyle/>
          <a:p>
            <a:r>
              <a:rPr lang="ru-RU" sz="1900" dirty="0" smtClean="0"/>
              <a:t>1. [БАЗА]Проверим, работает ли эта формула при </a:t>
            </a:r>
            <a:r>
              <a:rPr lang="en-US" sz="1900" dirty="0" smtClean="0"/>
              <a:t>n</a:t>
            </a:r>
            <a:r>
              <a:rPr lang="ru-RU" sz="1900" dirty="0" smtClean="0"/>
              <a:t>=1: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endParaRPr lang="ru-RU" sz="1900" dirty="0" smtClean="0"/>
          </a:p>
          <a:p>
            <a:r>
              <a:rPr lang="ru-RU" sz="1900" dirty="0" smtClean="0"/>
              <a:t>2.[ПРЕДПОЛОЖЕНИЕ] Предположим, что тождество верно при </a:t>
            </a:r>
            <a:r>
              <a:rPr lang="en-US" sz="1900" dirty="0" smtClean="0"/>
              <a:t>n</a:t>
            </a:r>
            <a:r>
              <a:rPr lang="ru-RU" sz="1900" dirty="0" smtClean="0"/>
              <a:t>=</a:t>
            </a:r>
            <a:r>
              <a:rPr lang="en-US" sz="1900" dirty="0" smtClean="0"/>
              <a:t>k</a:t>
            </a:r>
            <a:r>
              <a:rPr lang="ru-RU" sz="1900" dirty="0" smtClean="0"/>
              <a:t>, то есть</a:t>
            </a:r>
          </a:p>
          <a:p>
            <a:endParaRPr lang="ru-RU" sz="1900" dirty="0" smtClean="0"/>
          </a:p>
          <a:p>
            <a:endParaRPr lang="ru-RU" sz="1900" dirty="0" smtClean="0"/>
          </a:p>
          <a:p>
            <a:r>
              <a:rPr lang="ru-RU" sz="1900" dirty="0" smtClean="0"/>
              <a:t>3.[ШАГ] Шаг индукции будет соответствовать проверке этого тождества при </a:t>
            </a:r>
            <a:r>
              <a:rPr lang="en-US" sz="1900" dirty="0" smtClean="0"/>
              <a:t>n</a:t>
            </a:r>
            <a:r>
              <a:rPr lang="ru-RU" sz="1900" dirty="0" smtClean="0"/>
              <a:t>=</a:t>
            </a:r>
            <a:r>
              <a:rPr lang="en-US" sz="1900" dirty="0" smtClean="0"/>
              <a:t>k</a:t>
            </a:r>
            <a:r>
              <a:rPr lang="ru-RU" sz="1900" dirty="0" smtClean="0"/>
              <a:t>+1, то есть нужно доказать, что</a:t>
            </a:r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/>
            </a:r>
            <a:br>
              <a:rPr lang="ru-RU" sz="1900" dirty="0" smtClean="0"/>
            </a:br>
            <a:endParaRPr lang="ru-RU" sz="1900" dirty="0" smtClean="0"/>
          </a:p>
          <a:p>
            <a:r>
              <a:rPr lang="ru-RU" sz="1900" dirty="0" smtClean="0"/>
              <a:t>4.[ВЫВОД] Тождество верно для любого .</a:t>
            </a:r>
          </a:p>
          <a:p>
            <a:endParaRPr lang="ru-RU" dirty="0"/>
          </a:p>
        </p:txBody>
      </p:sp>
      <p:pic>
        <p:nvPicPr>
          <p:cNvPr id="4" name="Рисунок 3" descr="1^2 + 2^2 + 3^2 + \dots + n^2 = \frac{n(n + \frac12)(n + 1)}{3}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142984"/>
            <a:ext cx="521497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^2 = \frac{1(1 + \frac12)(1 + 1)}{3} = 1,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2357430"/>
            <a:ext cx="2214578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^2 + 2^2 + 3^2 + \dots + k^2 = \frac{k(k + \frac12)(k + 1)}{3}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3714752"/>
            <a:ext cx="378621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^2 + 2^2 + 3^2 + \dots + k^2 + (k + 1)^2 = \frac{(k + 1)(k + \frac32)(k + 2)}{3}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5143512"/>
            <a:ext cx="514353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1088</Words>
  <Application>Microsoft Office PowerPoint</Application>
  <PresentationFormat>Екран (4:3)</PresentationFormat>
  <Paragraphs>157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Поток</vt:lpstr>
      <vt:lpstr>Презентація PowerPoint</vt:lpstr>
      <vt:lpstr>Презентація PowerPoint</vt:lpstr>
      <vt:lpstr>Презентація PowerPoint</vt:lpstr>
      <vt:lpstr>Полная индукция</vt:lpstr>
      <vt:lpstr>Неполная индукция</vt:lpstr>
      <vt:lpstr>Метод математической индукции</vt:lpstr>
      <vt:lpstr>Ханойские башни</vt:lpstr>
      <vt:lpstr>Пересечение прямых</vt:lpstr>
      <vt:lpstr>Докажите тождество</vt:lpstr>
      <vt:lpstr>Презентація PowerPoint</vt:lpstr>
      <vt:lpstr>Рефлексия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LEGION</cp:lastModifiedBy>
  <cp:revision>8</cp:revision>
  <dcterms:created xsi:type="dcterms:W3CDTF">2012-10-29T17:14:39Z</dcterms:created>
  <dcterms:modified xsi:type="dcterms:W3CDTF">2015-01-26T12:40:14Z</dcterms:modified>
</cp:coreProperties>
</file>