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7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8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9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0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11.xml" ContentType="application/vnd.openxmlformats-officedocument.theme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8" r:id="rId2"/>
    <p:sldMasterId id="2147483702" r:id="rId3"/>
    <p:sldMasterId id="2147483716" r:id="rId4"/>
    <p:sldMasterId id="2147483730" r:id="rId5"/>
    <p:sldMasterId id="2147483743" r:id="rId6"/>
    <p:sldMasterId id="2147483757" r:id="rId7"/>
    <p:sldMasterId id="2147483771" r:id="rId8"/>
    <p:sldMasterId id="2147483785" r:id="rId9"/>
    <p:sldMasterId id="2147483798" r:id="rId10"/>
    <p:sldMasterId id="2147483811" r:id="rId11"/>
    <p:sldMasterId id="2147483824" r:id="rId12"/>
  </p:sldMasterIdLst>
  <p:notesMasterIdLst>
    <p:notesMasterId r:id="rId27"/>
  </p:notesMasterIdLst>
  <p:sldIdLst>
    <p:sldId id="257" r:id="rId13"/>
    <p:sldId id="269" r:id="rId14"/>
    <p:sldId id="268" r:id="rId15"/>
    <p:sldId id="265" r:id="rId16"/>
    <p:sldId id="266" r:id="rId17"/>
    <p:sldId id="267" r:id="rId18"/>
    <p:sldId id="271" r:id="rId19"/>
    <p:sldId id="270" r:id="rId20"/>
    <p:sldId id="272" r:id="rId21"/>
    <p:sldId id="275" r:id="rId22"/>
    <p:sldId id="276" r:id="rId23"/>
    <p:sldId id="278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2542" autoAdjust="0"/>
  </p:normalViewPr>
  <p:slideViewPr>
    <p:cSldViewPr>
      <p:cViewPr varScale="1">
        <p:scale>
          <a:sx n="60" d="100"/>
          <a:sy n="60" d="100"/>
        </p:scale>
        <p:origin x="-19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2D7F16-8219-45E6-B806-DEA925C25965}" type="datetimeFigureOut">
              <a:rPr lang="uk-UA" smtClean="0"/>
              <a:t>26.01.2015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7F888-D8AB-4F06-B801-1A3FF4F6309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2974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2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Личностные и интеллектуальные особенности как фактор, влияющий на качество образования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Пономарева Яна Викторовна,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педагог-психолог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МБОУ гимназия №1 г. Липецка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F888-D8AB-4F06-B801-1A3FF4F6309A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30592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психолог           ученик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i="1" dirty="0" smtClean="0">
                <a:solidFill>
                  <a:schemeClr val="accent5">
                    <a:lumMod val="75000"/>
                  </a:schemeClr>
                </a:solidFill>
              </a:rPr>
              <a:t>Индивидуальные консультации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i="1" dirty="0" smtClean="0">
                <a:solidFill>
                  <a:schemeClr val="accent5">
                    <a:lumMod val="75000"/>
                  </a:schemeClr>
                </a:solidFill>
              </a:rPr>
              <a:t>Групповые занятия с элементами тренинга в рамках классного часа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i="1" dirty="0" smtClean="0">
                <a:solidFill>
                  <a:schemeClr val="accent5">
                    <a:lumMod val="75000"/>
                  </a:schemeClr>
                </a:solidFill>
              </a:rPr>
              <a:t>Развивающие занятия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i="1" dirty="0" smtClean="0">
                <a:solidFill>
                  <a:schemeClr val="accent5">
                    <a:lumMod val="75000"/>
                  </a:schemeClr>
                </a:solidFill>
              </a:rPr>
              <a:t>Рекомендации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F888-D8AB-4F06-B801-1A3FF4F6309A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466710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Психолог                классный</a:t>
            </a:r>
            <a:br>
              <a:rPr lang="ru-RU" sz="20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20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                                 руководитель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i="1" dirty="0" smtClean="0">
                <a:solidFill>
                  <a:schemeClr val="accent5">
                    <a:lumMod val="75000"/>
                  </a:schemeClr>
                </a:solidFill>
              </a:rPr>
              <a:t>Индивидуальное собеседование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i="1" dirty="0" smtClean="0">
                <a:solidFill>
                  <a:schemeClr val="accent5">
                    <a:lumMod val="75000"/>
                  </a:schemeClr>
                </a:solidFill>
              </a:rPr>
              <a:t>Рекомендательный блок по классу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i="1" dirty="0" smtClean="0">
                <a:solidFill>
                  <a:schemeClr val="accent5">
                    <a:lumMod val="75000"/>
                  </a:schemeClr>
                </a:solidFill>
              </a:rPr>
              <a:t>Совместная подготовка классных часов и родительских собраний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200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F888-D8AB-4F06-B801-1A3FF4F6309A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30416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психолог           администрация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Отслеживание динамики изучаемых позиций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Осуществление контроля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F888-D8AB-4F06-B801-1A3FF4F6309A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7489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4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классный                          учитель</a:t>
            </a:r>
            <a:br>
              <a:rPr lang="ru-RU" sz="14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14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руководитель                  предметник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i="1" dirty="0" smtClean="0">
                <a:solidFill>
                  <a:schemeClr val="accent5">
                    <a:lumMod val="75000"/>
                  </a:schemeClr>
                </a:solidFill>
              </a:rPr>
              <a:t>Индивидуальные беседы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i="1" dirty="0" smtClean="0">
                <a:solidFill>
                  <a:schemeClr val="accent5">
                    <a:lumMod val="75000"/>
                  </a:schemeClr>
                </a:solidFill>
              </a:rPr>
              <a:t>Подбор оптимальных методов, форм, приемов в работе с учащимися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F888-D8AB-4F06-B801-1A3FF4F6309A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86242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2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Личностные и интеллектуальные особенности как фактор, влияющий на качество образования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Пономарева Яна Викторовна,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smtClean="0">
                <a:solidFill>
                  <a:schemeClr val="accent5">
                    <a:lumMod val="75000"/>
                  </a:schemeClr>
                </a:solidFill>
              </a:rPr>
              <a:t>педагог-психолог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F888-D8AB-4F06-B801-1A3FF4F6309A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8510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727CA3"/>
                </a:solidFill>
              </a:rPr>
              <a:t> </a:t>
            </a:r>
            <a:r>
              <a:rPr lang="ru-RU" sz="1800" b="1" dirty="0" smtClean="0">
                <a:solidFill>
                  <a:srgbClr val="727CA3"/>
                </a:solidFill>
              </a:rPr>
              <a:t>Изучаемые позиции,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800" b="1" dirty="0" smtClean="0">
                <a:solidFill>
                  <a:srgbClr val="727CA3"/>
                </a:solidFill>
              </a:rPr>
              <a:t>влияющие на качество образования</a:t>
            </a:r>
          </a:p>
          <a:p>
            <a:endParaRPr lang="ru-RU" sz="1800" kern="1200" dirty="0" smtClean="0">
              <a:solidFill>
                <a:srgbClr val="444455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L="514350" indent="-514350" eaLnBrk="1" hangingPunct="1">
              <a:lnSpc>
                <a:spcPct val="90000"/>
              </a:lnSpc>
              <a:buClr>
                <a:srgbClr val="294349"/>
              </a:buClr>
              <a:buSzPct val="100000"/>
              <a:buFont typeface="Constantia" pitchFamily="18" charset="0"/>
              <a:buAutoNum type="arabicPeriod"/>
            </a:pPr>
            <a:r>
              <a:rPr lang="ru-RU" b="1" dirty="0" smtClean="0">
                <a:solidFill>
                  <a:srgbClr val="294349"/>
                </a:solidFill>
              </a:rPr>
              <a:t>интеллектуальны</a:t>
            </a:r>
            <a:r>
              <a:rPr lang="ru-RU" b="1" dirty="0" smtClean="0">
                <a:solidFill>
                  <a:srgbClr val="294349"/>
                </a:solidFill>
                <a:latin typeface="Arial" charset="0"/>
              </a:rPr>
              <a:t>е</a:t>
            </a:r>
            <a:endParaRPr lang="ru-RU" b="1" dirty="0" smtClean="0">
              <a:solidFill>
                <a:srgbClr val="294349"/>
              </a:solidFill>
            </a:endParaRPr>
          </a:p>
          <a:p>
            <a:pPr marL="514350" indent="-514350" eaLnBrk="1" hangingPunct="1">
              <a:lnSpc>
                <a:spcPct val="90000"/>
              </a:lnSpc>
              <a:buClr>
                <a:srgbClr val="294349"/>
              </a:buClr>
              <a:buSzPct val="100000"/>
              <a:buFont typeface="Constantia" pitchFamily="18" charset="0"/>
              <a:buAutoNum type="arabicPeriod"/>
            </a:pPr>
            <a:endParaRPr lang="ru-RU" b="1" dirty="0" smtClean="0">
              <a:solidFill>
                <a:srgbClr val="294349"/>
              </a:solidFill>
            </a:endParaRPr>
          </a:p>
          <a:p>
            <a:pPr marL="514350" indent="-514350" eaLnBrk="1" hangingPunct="1">
              <a:lnSpc>
                <a:spcPct val="90000"/>
              </a:lnSpc>
              <a:buClr>
                <a:srgbClr val="294349"/>
              </a:buClr>
              <a:buSzPct val="100000"/>
              <a:buFont typeface="Constantia" pitchFamily="18" charset="0"/>
              <a:buAutoNum type="arabicPeriod"/>
            </a:pPr>
            <a:r>
              <a:rPr lang="ru-RU" b="1" dirty="0" smtClean="0">
                <a:solidFill>
                  <a:srgbClr val="294349"/>
                </a:solidFill>
              </a:rPr>
              <a:t>личностны</a:t>
            </a:r>
            <a:r>
              <a:rPr lang="ru-RU" b="1" dirty="0" smtClean="0">
                <a:solidFill>
                  <a:srgbClr val="294349"/>
                </a:solidFill>
                <a:latin typeface="Arial" charset="0"/>
              </a:rPr>
              <a:t>е</a:t>
            </a:r>
            <a:endParaRPr lang="ru-RU" b="1" dirty="0" smtClean="0">
              <a:solidFill>
                <a:srgbClr val="294349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F888-D8AB-4F06-B801-1A3FF4F6309A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336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Личность учащегося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F888-D8AB-4F06-B801-1A3FF4F6309A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949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rgbClr val="444455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ИЗУЧЕНИЕ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ИНТЕЛЛЕКТУАЛЬНЫХ ПОЗИЦИЙ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F888-D8AB-4F06-B801-1A3FF4F6309A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8742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dirty="0" smtClean="0">
                <a:solidFill>
                  <a:srgbClr val="4646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Интеллектуальные</a:t>
            </a:r>
            <a:r>
              <a:rPr lang="ru-RU" sz="1400" b="1" dirty="0" smtClean="0">
                <a:solidFill>
                  <a:srgbClr val="4646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позиции</a:t>
            </a:r>
            <a:endParaRPr lang="en-US" sz="1400" b="1" dirty="0" smtClean="0">
              <a:solidFill>
                <a:srgbClr val="4646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Constantia" pitchFamily="18" charset="0"/>
              </a:rPr>
              <a:t>Общая осведомленность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Constantia" pitchFamily="18" charset="0"/>
              </a:rPr>
              <a:t>Интуитивное мышление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Constantia" pitchFamily="18" charset="0"/>
              </a:rPr>
              <a:t>Логическое мышление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Constantia" pitchFamily="18" charset="0"/>
              </a:rPr>
              <a:t>Понятийная категоризация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cs-CZ" sz="1400" b="1" dirty="0" smtClean="0">
                <a:solidFill>
                  <a:prstClr val="black"/>
                </a:solidFill>
                <a:latin typeface="Constantia" pitchFamily="18" charset="0"/>
                <a:cs typeface="Arial" charset="0"/>
              </a:rPr>
              <a:t>Абстрактное мышление</a:t>
            </a:r>
            <a:endParaRPr lang="ru-RU" sz="1400" b="1" dirty="0" smtClean="0">
              <a:solidFill>
                <a:prstClr val="black"/>
              </a:solidFill>
              <a:latin typeface="Constantia" pitchFamily="18" charset="0"/>
              <a:cs typeface="Arial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Constantia" pitchFamily="18" charset="0"/>
              </a:rPr>
              <a:t>Образный  синтез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Constantia" pitchFamily="18" charset="0"/>
              </a:rPr>
              <a:t>Пространственное мышление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Constantia" pitchFamily="18" charset="0"/>
              </a:rPr>
              <a:t>Оперативная память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Constantia" pitchFamily="18" charset="0"/>
              </a:rPr>
              <a:t>Математическая интуиция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sz="1400" b="1" dirty="0">
              <a:solidFill>
                <a:srgbClr val="4646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F888-D8AB-4F06-B801-1A3FF4F6309A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6625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4646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Этапы работы с интеллектуальными позициями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Диагностика интеллектуальных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 возможностей учащихся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Анализ интеллектуальных способностей, влияющих на обучение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Коррекционные мероприятия для участников образовательного процесса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F888-D8AB-4F06-B801-1A3FF4F6309A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8670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rgbClr val="444455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sz="1400" b="1" dirty="0" smtClean="0">
              <a:solidFill>
                <a:srgbClr val="29434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rgbClr val="29434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ИЗУЧЕНИЕ ЛИЧНОСТНЫХ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rgbClr val="29434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ПОЗИЦИЙ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F888-D8AB-4F06-B801-1A3FF4F6309A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72124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464653"/>
                </a:solidFill>
                <a:latin typeface="Arial Black" pitchFamily="34" charset="0"/>
              </a:rPr>
              <a:t/>
            </a:r>
            <a:br>
              <a:rPr lang="ru-RU" sz="1200" dirty="0" smtClean="0">
                <a:solidFill>
                  <a:srgbClr val="464653"/>
                </a:solidFill>
                <a:latin typeface="Arial Black" pitchFamily="34" charset="0"/>
              </a:rPr>
            </a:br>
            <a:r>
              <a:rPr lang="ru-RU" sz="1200" b="1" dirty="0" smtClean="0">
                <a:solidFill>
                  <a:srgbClr val="4646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Личностные позиции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Исполнительность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Волевой самоконтроль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Активность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Самокритичность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Самостоятельность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Тревожность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Эмоциональность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Активность в общении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Потребность в общении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Психологическое напряжение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F888-D8AB-4F06-B801-1A3FF4F6309A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924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46465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Этапы работы с личностными позициями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Диагностика личностных особенностей учащихся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Анализ результатов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prstClr val="black"/>
                </a:solidFill>
                <a:latin typeface="Constantia" pitchFamily="18" charset="0"/>
              </a:rPr>
              <a:t>Коррекционные мероприятия для участников образовательного процесса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F888-D8AB-4F06-B801-1A3FF4F6309A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170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4AB939-53E6-47EF-8E4F-CF790C1E8A9B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C7B1BE-779B-4EEF-A699-DE71251F326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447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58BE6-2962-4BF4-B350-4F48C65C4FF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5B2DA-7745-4E58-B0B5-5F5D1650E6A7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3958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6A037-A0B1-4DA0-835C-41B8F6677997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5B2DA-7745-4E58-B0B5-5F5D1650E6A7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89863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5D92A-1FB2-4D8E-B6CC-1D18862E58A7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75586-3012-4862-B9A6-9EACDB1057ED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2098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83935-EE96-47DC-8157-5491F59C141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C6879-F752-4D21-9440-66418D9A002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77814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61044-7271-45E1-9778-70919EEE1F06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D090C-E6EB-4502-89D4-3573FF74CA14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91530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06C1C3-ABCF-4160-A6DD-996000064681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64DB10-9BA7-46F0-AB01-2E1DB072C29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23600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4AD69-61DF-4538-8A34-D6A491CBF85B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337EA-831E-49F5-9C60-0532ECA0468F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25441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BDDB46-9569-48C0-9788-739EDEAAC4CB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79AEF1-7D6B-44AE-8069-F63B9F02C986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41828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EC44F-CEB4-4623-8E5F-BC017258A15A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4FF67-0FAF-4323-9B48-255F13C5CD90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34084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D2E3EE-124D-456F-9F0B-613C81A12D4C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452474-2481-4E49-B416-76CDDB1AD65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7171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D39AB-7180-425F-9427-90F7C1840320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539BF-E844-42D7-A2AF-59AA1B666C3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13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41046-7828-49D9-9931-92C7D5BF30C0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75586-3012-4862-B9A6-9EACDB1057ED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47979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030057-1519-480B-87EA-52672D79E6D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677931-D184-42FF-AF71-1EDF6658371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75350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79B5A6-5C8E-4F56-A77A-0077E8B07A4E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A6668-3BC8-4435-BB6A-83C480D4E44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52991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727CA3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C31ECC-AA29-437B-AC01-B717BB78D718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49E1AB-CA63-4273-85CC-B3044AC3237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83672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9AAF7-D2F9-478B-850F-E81DB590556C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0FD3F-F12B-41A2-8BD5-ACEA09840DE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82946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18F4E-C4D4-470A-8071-53316DB1091A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8D7F0-7791-47CB-B6E3-81A838FCD32F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25014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B036E-325D-4638-8BC6-C4B8839A6E96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4DF1E-B148-4526-8CF6-C32711C91EB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83097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398EAF-50CF-4060-82C7-97B1E0C0B384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64DB10-9BA7-46F0-AB01-2E1DB072C29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80418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5A1E5-6349-4CF9-8BC3-B7E3A16D3B53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337EA-831E-49F5-9C60-0532ECA0468F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36735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473CBF-5EE7-4D27-A9E1-2ECFEC03BF5F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79AEF1-7D6B-44AE-8069-F63B9F02C986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74258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6B7E3-0E58-47EE-9E05-E7ACD584496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4FF67-0FAF-4323-9B48-255F13C5CD90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304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CCB0C-6B25-42FA-BBE7-3C68EE89613D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C6879-F752-4D21-9440-66418D9A002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21538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693FE-4C97-49C0-8347-210A2692CEC7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452474-2481-4E49-B416-76CDDB1AD65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34855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613DD-0A8F-4B9E-B764-22425C97FB34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539BF-E844-42D7-A2AF-59AA1B666C3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13752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AB30CF-FC8C-4E3E-94B5-F4C2BE3A87FF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677931-D184-42FF-AF71-1EDF6658371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64856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8765C6-47E7-4C48-AD1A-D66619183353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A6668-3BC8-4435-BB6A-83C480D4E44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18384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727CA3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CD897B-B2F1-4B41-80A8-8EB51AD1885A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49E1AB-CA63-4273-85CC-B3044AC3237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47744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E0557-61CB-4854-B608-90AD91ADD90F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0FD3F-F12B-41A2-8BD5-ACEA09840DE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99323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2F529-A9FE-4810-A090-50C70C8FC2F5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8D7F0-7791-47CB-B6E3-81A838FCD32F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194482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F3A6A-3B1D-4352-8552-46C3A8CD8DAB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4DF1E-B148-4526-8CF6-C32711C91EB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98478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864D96-C7C9-4C80-80C8-8F901507DB6B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64DB10-9BA7-46F0-AB01-2E1DB072C29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69852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9DE46-1482-4B43-BE4F-C3677047AA1A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337EA-831E-49F5-9C60-0532ECA0468F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3224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D79D3-6217-48CE-82B7-CFE9EF694417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D090C-E6EB-4502-89D4-3573FF74CA14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57673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577A0D-AC20-4F0E-A07C-FFA6F4DB075C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79AEF1-7D6B-44AE-8069-F63B9F02C986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96668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12258-DE55-4D8D-801A-28563FAD19B2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4FF67-0FAF-4323-9B48-255F13C5CD90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09172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8DD9B9-5342-4C85-A1CC-33BADFF0A1CF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452474-2481-4E49-B416-76CDDB1AD65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09110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8D16B-B645-462E-A708-C1482F4D4AB2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539BF-E844-42D7-A2AF-59AA1B666C3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32451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832425-76DE-48FC-B611-89EDB0A6E81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677931-D184-42FF-AF71-1EDF6658371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07498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09FF4A-B743-4E05-B5EB-8D58B67CF4CB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A6668-3BC8-4435-BB6A-83C480D4E44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05053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727CA3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6D7032-3A18-4DC0-BF6C-D00A8F47A86E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49E1AB-CA63-4273-85CC-B3044AC3237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26966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9C129-5DA5-4205-B5BA-18CBB6A2086C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0FD3F-F12B-41A2-8BD5-ACEA09840DE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75250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EF630-835B-4BD1-8256-77737685DCB0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8D7F0-7791-47CB-B6E3-81A838FCD32F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6699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49D68-DE6F-4D5B-9F7A-D0E7CFDAA924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4DF1E-B148-4526-8CF6-C32711C91EB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446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F55BBD3-21E6-47B0-9BA7-74F391CDFA7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C7B1BE-779B-4EEF-A699-DE71251F326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05779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378872-5140-496B-BFB1-A681DED5EB6C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64DB10-9BA7-46F0-AB01-2E1DB072C29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30222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2B106-354A-439B-BDDD-35443F71A28E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337EA-831E-49F5-9C60-0532ECA0468F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15105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A17771-7654-4728-8B67-EFC829E45A13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79AEF1-7D6B-44AE-8069-F63B9F02C986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78867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E436B-714D-454E-84E0-2D0A165ACD71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4FF67-0FAF-4323-9B48-255F13C5CD90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40238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26FAD2-95CF-43D4-8966-846E1731592E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452474-2481-4E49-B416-76CDDB1AD65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31266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C163-7C9F-44CA-8129-A96A248F0FF4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539BF-E844-42D7-A2AF-59AA1B666C3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50091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E0D086C-1007-42E2-8B40-9CF801AA47A4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677931-D184-42FF-AF71-1EDF6658371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789470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257C69-D051-4104-B0DE-3B7618798F4B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A6668-3BC8-4435-BB6A-83C480D4E44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19958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727CA3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FADA87-2E65-4558-BDD3-99D2C6E25658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49E1AB-CA63-4273-85CC-B3044AC3237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11438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74FB5-562A-4BC4-BF70-F95B5D933510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0FD3F-F12B-41A2-8BD5-ACEA09840DE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655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384D8-EF94-4C14-B3FC-5A4F8C535B7D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773B4-A06C-4081-9ADF-E600801AF55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84734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32595-74AF-4D99-AEEB-5E81A1884B95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8D7F0-7791-47CB-B6E3-81A838FCD32F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958901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7D989-5BEC-4B6B-8222-F0B75B6144F8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4DF1E-B148-4526-8CF6-C32711C91EB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65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06637D-3749-4EBC-8270-39A3CBE2CC77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1405E21-5D79-4A93-A600-5B52CFF9205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2734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F432E-4BC6-4DDC-B704-024B97E56704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F216A-9EE7-4DC7-9C41-3804AA7F0EDB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3418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1AFF82-23C9-42DF-8F68-F06C8123260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764E6D-B124-4945-B242-DD8991AD40D3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1952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6713E-33FD-4770-891C-E28377308B38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8EE27-A98B-4679-863F-68EB16FF0CF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61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ACEE8-C845-47FB-B20C-D5474D855E3B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773B4-A06C-4081-9ADF-E600801AF55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4642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2B263E0-77CA-44B9-8A80-31EFC9360EEB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C41CBA-9630-48E6-B256-624EA5EFE7E0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2504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61A47E-8C87-43F4-979D-BA77F025F654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19606A-DA46-4AEB-BE76-6A9438E535B4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0262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727CA3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0237F5-5440-4C4B-A867-9EE1F75F04F6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80D938-70F4-44AB-8F84-C6DBD4A5B8E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3871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4258F-43AC-40C1-B4E3-086AAEE44BC3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5B2DA-7745-4E58-B0B5-5F5D1650E6A7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0480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A9EE9-6585-4187-8F86-E9210D829C72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75586-3012-4862-B9A6-9EACDB1057ED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9998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34A74-8921-4A3E-8FE4-1E24C058167E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C6879-F752-4D21-9440-66418D9A002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9366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89F1D-F380-43BD-BA5C-15DB5E1EFC2E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D090C-E6EB-4502-89D4-3573FF74CA14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4863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175E02-8177-4685-8D2B-20166CCEB073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C7B1BE-779B-4EEF-A699-DE71251F326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9531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3762E-1B08-47F4-99EA-17F61632FC12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773B4-A06C-4081-9ADF-E600801AF55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7906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600B95-15C1-4C22-A583-B42EA645054C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1405E21-5D79-4A93-A600-5B52CFF9205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850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ECF3E5E-5BB2-4A04-A3D2-36276271A761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1405E21-5D79-4A93-A600-5B52CFF9205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682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41010-8175-4777-828F-BA8C190891F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F216A-9EE7-4DC7-9C41-3804AA7F0EDB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973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2FEC80-0317-40C8-AE77-8C77CA2A0913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764E6D-B124-4945-B242-DD8991AD40D3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3217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E4055-5E74-4EFB-B03F-F2768421059D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8EE27-A98B-4679-863F-68EB16FF0CF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1079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2A92E7E-A8C2-4349-B6D4-7B0335736616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C41CBA-9630-48E6-B256-624EA5EFE7E0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5029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39A11D-BECA-4826-9E36-F7A1AD7F0E16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19606A-DA46-4AEB-BE76-6A9438E535B4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2424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727CA3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3E7ACD-88E0-40A9-800B-961073C2E54D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80D938-70F4-44AB-8F84-C6DBD4A5B8E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4525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BBC95-D197-464B-B3FE-3710E91F0B5C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5B2DA-7745-4E58-B0B5-5F5D1650E6A7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8204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A291E-2D38-4C98-A5D0-1FEB2B70B383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75586-3012-4862-B9A6-9EACDB1057ED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9180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6022E-2E10-41E8-AC62-05D7634EAABC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C6879-F752-4D21-9440-66418D9A002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6363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F949B-C452-45D3-BB28-693145904C2A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D090C-E6EB-4502-89D4-3573FF74CA14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424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5776B-B299-48B8-8317-3C1DAB3B0160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F216A-9EE7-4DC7-9C41-3804AA7F0EDB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29652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32956A-2ED9-4B1B-8A23-01999DE27340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C7B1BE-779B-4EEF-A699-DE71251F326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595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C76CF-80C5-42EA-A4F5-A9D2E39B948E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773B4-A06C-4081-9ADF-E600801AF55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8447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E4389B-5DFF-4944-8F71-E5CACFB5BF1C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1405E21-5D79-4A93-A600-5B52CFF9205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1217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87A37-AA5E-4700-9DC5-C7ED50684BCE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F216A-9EE7-4DC7-9C41-3804AA7F0EDB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9999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9A1DA0-DE28-4442-8D1B-B5460883B227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764E6D-B124-4945-B242-DD8991AD40D3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7724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5E968-E7AC-4908-940D-87CE1342A18F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8EE27-A98B-4679-863F-68EB16FF0CF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9132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A46439-753C-4B82-A37A-E93D67612F83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C41CBA-9630-48E6-B256-624EA5EFE7E0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9388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81E47E-3607-47B6-8FCD-F08C8A28C105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19606A-DA46-4AEB-BE76-6A9438E535B4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60413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727CA3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6CD2B7-F6E3-46A9-A8C5-620411032353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80D938-70F4-44AB-8F84-C6DBD4A5B8E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0161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37FBC-8AFE-40AB-AFDE-0EACD1900EA2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5B2DA-7745-4E58-B0B5-5F5D1650E6A7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769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0F8907-69DE-45E9-8F39-0E49CB5B38EE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764E6D-B124-4945-B242-DD8991AD40D3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78183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ACB3F-AEB1-4AAD-929C-CFEB7BC49B20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75586-3012-4862-B9A6-9EACDB1057ED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7608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171E6-7216-446D-9574-F1CFBD0C8A3B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C6879-F752-4D21-9440-66418D9A002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89633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BE3DF-3E0A-4635-BF3A-1D62464D6E44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D090C-E6EB-4502-89D4-3573FF74CA14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939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DC28610-0152-416F-B9D4-E28258F61125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64DB10-9BA7-46F0-AB01-2E1DB072C29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44301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E0EB9-C9F3-48FB-B5C3-0F0C0C98AD64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337EA-831E-49F5-9C60-0532ECA0468F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94158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689E8F-4152-4124-8352-F5692EFD8E34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79AEF1-7D6B-44AE-8069-F63B9F02C986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5061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D7F3C-4995-45F0-A0B0-4559F2C99F85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4FF67-0FAF-4323-9B48-255F13C5CD90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1322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7AE61D-F3DB-4486-A534-4353E8ADE19D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452474-2481-4E49-B416-76CDDB1AD65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5958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E6A39-B7CF-43EB-8C38-D98159BC41E0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539BF-E844-42D7-A2AF-59AA1B666C3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02384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EA8FBB-9BD2-465B-A0FC-481BCDD5769A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677931-D184-42FF-AF71-1EDF6658371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567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48EE0-AA5E-4604-BE97-61521276F5F6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8EE27-A98B-4679-863F-68EB16FF0CF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4101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EB248D-CE31-47F1-854A-57AD5C890214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A6668-3BC8-4435-BB6A-83C480D4E44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19637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727CA3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A4D52F-4409-470B-BEBE-1E45A6004F60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49E1AB-CA63-4273-85CC-B3044AC3237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257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5320B-39E6-43A8-8F4C-1C70DF5AE794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0FD3F-F12B-41A2-8BD5-ACEA09840DE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65786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F977F-6F59-434D-AA8F-B49AB321244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8D7F0-7791-47CB-B6E3-81A838FCD32F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1209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CF651-3DBD-4A59-997C-B6D4C65F33F3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4DF1E-B148-4526-8CF6-C32711C91EB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33665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E80EC4-927A-4E8D-9CB0-02BBFD47C68C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C7B1BE-779B-4EEF-A699-DE71251F326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9821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BA5D0-1E10-493A-8AEC-5412ACB9BF2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773B4-A06C-4081-9ADF-E600801AF55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88856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BA0001-72D0-4A79-B97D-BD1658B6F96F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1405E21-5D79-4A93-A600-5B52CFF9205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74482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2AFA5-86C8-4F17-A701-6647360A8EAA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F216A-9EE7-4DC7-9C41-3804AA7F0EDB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62035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08E696-2FEB-4AC7-A1C9-51409DDE13BE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764E6D-B124-4945-B242-DD8991AD40D3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816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F5C9D9-6BF7-4141-B7C8-6630C8B3C2A6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C41CBA-9630-48E6-B256-624EA5EFE7E0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19288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6954E-659E-454C-BDC1-34241DAEE5E3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8EE27-A98B-4679-863F-68EB16FF0CF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26473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9F9945-11F2-4D8A-913B-C0AD22E64FA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C41CBA-9630-48E6-B256-624EA5EFE7E0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27267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367CF0-CC9D-48AF-8D9D-3A7F20BC06D7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19606A-DA46-4AEB-BE76-6A9438E535B4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47458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727CA3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F0DADB-E611-480D-8694-E2A960BA2933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80D938-70F4-44AB-8F84-C6DBD4A5B8E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43864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E5C11-74A4-4790-8F47-436143CAC17F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5B2DA-7745-4E58-B0B5-5F5D1650E6A7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24380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5988A-9BC8-4B00-BDC6-864BBA720AB0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75586-3012-4862-B9A6-9EACDB1057ED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16559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F2A26-53E7-4A2D-BD09-81F529F61FA1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C6879-F752-4D21-9440-66418D9A002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26018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F8A36-8C73-461D-8A83-9404B58AB3FF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D090C-E6EB-4502-89D4-3573FF74CA14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53223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41AC71-3C03-4EAB-B6B6-33BAAC8D38B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C7B1BE-779B-4EEF-A699-DE71251F326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4336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EAA65-7D05-4075-9BED-ABC289F24877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773B4-A06C-4081-9ADF-E600801AF55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49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5A45E8-9FC8-4745-8FC4-F3CED4013201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19606A-DA46-4AEB-BE76-6A9438E535B4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69749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190342-F651-4494-B597-3C32AF087D4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1405E21-5D79-4A93-A600-5B52CFF9205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1832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9846C-0B25-4F79-A16B-0592B1FBCD5F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F216A-9EE7-4DC7-9C41-3804AA7F0EDB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26255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F59BD2-98C0-4594-9ADF-D35B5347489A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764E6D-B124-4945-B242-DD8991AD40D3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98785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893DE-43B9-48B2-8F2F-1FE6D7C93EA5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8EE27-A98B-4679-863F-68EB16FF0CF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78637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D6DD0A-26F4-4B67-B3EE-6B727083B15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C41CBA-9630-48E6-B256-624EA5EFE7E0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6986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1B23C3-A087-4D0D-9A3C-51A14BC3106C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19606A-DA46-4AEB-BE76-6A9438E535B4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178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727CA3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521A16-EE5A-417B-8162-CD276E2E0ABE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80D938-70F4-44AB-8F84-C6DBD4A5B8E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05326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3166E-2087-4A0F-8F3E-CB81039C555C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5B2DA-7745-4E58-B0B5-5F5D1650E6A7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35123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1119C-3E4D-4DA0-AD7E-5B10858D84C4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75586-3012-4862-B9A6-9EACDB1057ED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52738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594DE-8E8D-4C8E-8BD8-825D223EAFFC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C6879-F752-4D21-9440-66418D9A0028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265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727CA3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0CB48C-0988-4CA4-BE04-EE46C0BF5880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80D938-70F4-44AB-8F84-C6DBD4A5B8E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9290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82F8B-00FB-46C2-B5A4-279243F2D9B8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D090C-E6EB-4502-89D4-3573FF74CA14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689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F1BAE-49CD-44FC-BA76-4DEDE6E5E1C3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C7B1BE-779B-4EEF-A699-DE71251F3261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01318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6F094-4F7A-4770-AF48-73E079C75A8F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773B4-A06C-4081-9ADF-E600801AF55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47138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EA4213-B1E2-42B8-A811-4248BC76B257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1405E21-5D79-4A93-A600-5B52CFF9205E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54115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86D5F-3CC4-454D-9B35-C8D57C951F0D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F216A-9EE7-4DC7-9C41-3804AA7F0EDB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81067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DC4EB2-CDC6-4874-B36D-A0A224319DDB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764E6D-B124-4945-B242-DD8991AD40D3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39486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C1582-DBEB-490A-87D0-5E035A86AA8E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8EE27-A98B-4679-863F-68EB16FF0CF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1335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DC9485-2F0F-4F3C-853C-0A1643DBF5C2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C41CBA-9630-48E6-B256-624EA5EFE7E0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53784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73EE0B-5B4A-4F7F-9654-61D666A738B7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19606A-DA46-4AEB-BE76-6A9438E535B4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6136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727CA3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F895E7-BBF5-47D6-86BD-C8778DE37E68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80D938-70F4-44AB-8F84-C6DBD4A5B8EA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</a:rPr>
              <a:pPr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30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slideLayout" Target="../slideLayouts/slideLayout127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slideLayout" Target="../slideLayouts/slideLayout139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7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42.xml"/><Relationship Id="rId7" Type="http://schemas.openxmlformats.org/officeDocument/2006/relationships/slideLayout" Target="../slideLayouts/slideLayout146.xml"/><Relationship Id="rId12" Type="http://schemas.openxmlformats.org/officeDocument/2006/relationships/slideLayout" Target="../slideLayouts/slideLayout151.xml"/><Relationship Id="rId2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45.xml"/><Relationship Id="rId11" Type="http://schemas.openxmlformats.org/officeDocument/2006/relationships/slideLayout" Target="../slideLayouts/slideLayout150.xml"/><Relationship Id="rId5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43.xml"/><Relationship Id="rId9" Type="http://schemas.openxmlformats.org/officeDocument/2006/relationships/slideLayout" Target="../slideLayouts/slideLayout14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4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10D46F-3B25-44B4-AF5B-4F84968CDCA4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D2B8B0-E1B1-4685-A014-16D5BA529B06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996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444455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D2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A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EA7203-6EBA-4106-98E5-102D6E86DC01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AFED2E-AEC4-46FA-90EA-99663DBDB74B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509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444455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D2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A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0D47C-873B-406F-B11B-6521CB1B886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AFED2E-AEC4-46FA-90EA-99663DBDB74B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992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444455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D2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A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D27A9C-E42F-439B-B7E7-AB2B2EB04B18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AFED2E-AEC4-46FA-90EA-99663DBDB74B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7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  <p:sldLayoutId id="2147483836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444455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D2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A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4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94F286-69B5-46AC-A0AB-BFE7384A7AEF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D2B8B0-E1B1-4685-A014-16D5BA529B06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154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444455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D2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A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4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17C4F3-1A02-4B40-B087-8C5C9158A577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D2B8B0-E1B1-4685-A014-16D5BA529B06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006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444455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D2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A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4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C41207-42AA-4381-A1AF-3C3259AB9D47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D2B8B0-E1B1-4685-A014-16D5BA529B06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487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444455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D2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A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6BBC40-03C7-4BC1-8EBF-B2A247C0BDA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AFED2E-AEC4-46FA-90EA-99663DBDB74B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20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444455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D2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A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4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D47725-E87A-4C63-BDBA-93AA22375E62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D2B8B0-E1B1-4685-A014-16D5BA529B06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446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444455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D2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A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4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C7AC46-9E0E-46B1-8BD7-6FFFF9B09517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D2B8B0-E1B1-4685-A014-16D5BA529B06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9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444455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D2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A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4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6E4010-A09F-4171-81A6-6CE68DCAC82D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D2B8B0-E1B1-4685-A014-16D5BA529B06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278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444455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D2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A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64DA25-3617-455A-9022-189ECDCB36C9}" type="datetime1">
              <a:rPr lang="ru-RU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26.01.2015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AFED2E-AEC4-46FA-90EA-99663DBDB74B}" type="slidenum">
              <a:rPr lang="ru-RU">
                <a:solidFill>
                  <a:srgbClr val="DDE9EC">
                    <a:shade val="50000"/>
                    <a:satMod val="20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‹№›</a:t>
            </a:fld>
            <a:endParaRPr lang="ru-RU">
              <a:solidFill>
                <a:srgbClr val="DDE9EC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908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444455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444455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D2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ADA7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500174"/>
            <a:ext cx="7994676" cy="2015688"/>
          </a:xfrm>
        </p:spPr>
        <p:txBody>
          <a:bodyPr anchor="ctr" anchorCtr="1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Личностные и интеллектуальные особенности как фактор, влияющий на качество образования</a:t>
            </a:r>
            <a:endParaRPr lang="ru-RU" sz="3600" b="1" dirty="0">
              <a:ln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5" y="4071938"/>
            <a:ext cx="4619625" cy="114300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Пономарева Яна Викторовна,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педагог-психолог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МБОУ гимназия №1 г. Липецка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74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00042"/>
            <a:ext cx="7994676" cy="2015688"/>
          </a:xfrm>
        </p:spPr>
        <p:txBody>
          <a:bodyPr anchor="ctr" anchorCtr="1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5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психолог           ученик</a:t>
            </a:r>
            <a:endParaRPr lang="ru-RU" sz="4500" b="1" dirty="0">
              <a:ln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75" y="2857500"/>
            <a:ext cx="5786438" cy="2643188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</a:rPr>
              <a:t>Индивидуальные консультации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</a:rPr>
              <a:t>Групповые занятия с элементами тренинга в рамках классного часа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</a:rPr>
              <a:t>Развивающие занятия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</a:rPr>
              <a:t>Рекомендации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i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4857750" y="1428750"/>
            <a:ext cx="714375" cy="28575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600">
              <a:solidFill>
                <a:prstClr val="white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320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58" y="357166"/>
            <a:ext cx="7786742" cy="2015688"/>
          </a:xfrm>
        </p:spPr>
        <p:txBody>
          <a:bodyPr anchor="ctr" anchorCtr="1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5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Психолог                классный</a:t>
            </a:r>
            <a:br>
              <a:rPr lang="ru-RU" sz="45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45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                                 руководитель</a:t>
            </a:r>
            <a:endParaRPr lang="ru-RU" sz="4500" b="1" dirty="0">
              <a:ln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38" y="2857500"/>
            <a:ext cx="6500812" cy="21431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</a:rPr>
              <a:t>Индивидуальное собеседование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</a:rPr>
              <a:t>Рекомендательный блок по классу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</a:rPr>
              <a:t>Совместная подготовка классных часов и родительских собраний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000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4500563" y="928688"/>
            <a:ext cx="714375" cy="28575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600">
              <a:solidFill>
                <a:prstClr val="white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007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9324" y="428604"/>
            <a:ext cx="7994676" cy="2015688"/>
          </a:xfrm>
        </p:spPr>
        <p:txBody>
          <a:bodyPr anchor="ctr" anchorCtr="1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5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психолог           администрация</a:t>
            </a:r>
            <a:endParaRPr lang="ru-RU" sz="4500" b="1" dirty="0">
              <a:ln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88" y="2643188"/>
            <a:ext cx="7215187" cy="178593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Отслеживание динамики изучаемых позиций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Осуществление контроля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4000500" y="1357313"/>
            <a:ext cx="714375" cy="28575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600">
              <a:solidFill>
                <a:prstClr val="white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68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00042"/>
            <a:ext cx="8072494" cy="2015688"/>
          </a:xfrm>
        </p:spPr>
        <p:txBody>
          <a:bodyPr anchor="ctr" anchorCtr="1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5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классный                          учитель</a:t>
            </a:r>
            <a:br>
              <a:rPr lang="ru-RU" sz="35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5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руководитель                  предметник</a:t>
            </a:r>
            <a:endParaRPr lang="ru-RU" sz="3500" b="1" dirty="0">
              <a:ln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75" y="2857500"/>
            <a:ext cx="5786438" cy="26431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</a:rPr>
              <a:t>Индивидуальные беседы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</a:rPr>
              <a:t>Подбор оптимальных методов, форм, приемов в работе с учащимися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i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4929188" y="1285875"/>
            <a:ext cx="714375" cy="28575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600">
              <a:solidFill>
                <a:prstClr val="white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89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500174"/>
            <a:ext cx="7994676" cy="2015688"/>
          </a:xfrm>
        </p:spPr>
        <p:txBody>
          <a:bodyPr anchor="ctr" anchorCtr="1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Личностные и интеллектуальные особенности как фактор, влияющий на качество образования</a:t>
            </a:r>
            <a:endParaRPr lang="ru-RU" sz="3600" b="1" dirty="0">
              <a:ln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5" y="4071938"/>
            <a:ext cx="4619625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Пономарева Яна Викторовна,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педагог-психолог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58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1"/>
          <p:cNvSpPr>
            <a:spLocks noGrp="1"/>
          </p:cNvSpPr>
          <p:nvPr>
            <p:ph idx="1"/>
          </p:nvPr>
        </p:nvSpPr>
        <p:spPr>
          <a:xfrm>
            <a:off x="1187450" y="2757488"/>
            <a:ext cx="7543800" cy="3119437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Clr>
                <a:srgbClr val="294349"/>
              </a:buClr>
              <a:buSzPct val="100000"/>
              <a:buFont typeface="Constantia" pitchFamily="18" charset="0"/>
              <a:buAutoNum type="arabicPeriod"/>
            </a:pPr>
            <a:r>
              <a:rPr lang="ru-RU" b="1" dirty="0" smtClean="0">
                <a:solidFill>
                  <a:srgbClr val="294349"/>
                </a:solidFill>
              </a:rPr>
              <a:t>интеллектуальны</a:t>
            </a:r>
            <a:r>
              <a:rPr lang="ru-RU" b="1" dirty="0" smtClean="0">
                <a:solidFill>
                  <a:srgbClr val="294349"/>
                </a:solidFill>
                <a:latin typeface="Arial" charset="0"/>
              </a:rPr>
              <a:t>е</a:t>
            </a:r>
            <a:endParaRPr lang="ru-RU" b="1" dirty="0" smtClean="0">
              <a:solidFill>
                <a:srgbClr val="294349"/>
              </a:solidFill>
            </a:endParaRPr>
          </a:p>
          <a:p>
            <a:pPr marL="514350" indent="-514350" eaLnBrk="1" hangingPunct="1">
              <a:lnSpc>
                <a:spcPct val="90000"/>
              </a:lnSpc>
              <a:buClr>
                <a:srgbClr val="294349"/>
              </a:buClr>
              <a:buSzPct val="100000"/>
              <a:buFont typeface="Constantia" pitchFamily="18" charset="0"/>
              <a:buAutoNum type="arabicPeriod"/>
            </a:pPr>
            <a:endParaRPr lang="ru-RU" b="1" dirty="0" smtClean="0">
              <a:solidFill>
                <a:srgbClr val="294349"/>
              </a:solidFill>
            </a:endParaRPr>
          </a:p>
          <a:p>
            <a:pPr marL="514350" indent="-514350" eaLnBrk="1" hangingPunct="1">
              <a:lnSpc>
                <a:spcPct val="90000"/>
              </a:lnSpc>
              <a:buClr>
                <a:srgbClr val="294349"/>
              </a:buClr>
              <a:buSzPct val="100000"/>
              <a:buFont typeface="Constantia" pitchFamily="18" charset="0"/>
              <a:buAutoNum type="arabicPeriod"/>
            </a:pPr>
            <a:r>
              <a:rPr lang="ru-RU" b="1" dirty="0" smtClean="0">
                <a:solidFill>
                  <a:srgbClr val="294349"/>
                </a:solidFill>
              </a:rPr>
              <a:t>личностны</a:t>
            </a:r>
            <a:r>
              <a:rPr lang="ru-RU" b="1" dirty="0" smtClean="0">
                <a:solidFill>
                  <a:srgbClr val="294349"/>
                </a:solidFill>
                <a:latin typeface="Arial" charset="0"/>
              </a:rPr>
              <a:t>е</a:t>
            </a:r>
            <a:endParaRPr lang="ru-RU" b="1" dirty="0" smtClean="0">
              <a:solidFill>
                <a:srgbClr val="294349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143000" y="6305550"/>
            <a:ext cx="7715250" cy="476250"/>
          </a:xfrm>
        </p:spPr>
        <p:txBody>
          <a:bodyPr/>
          <a:lstStyle/>
          <a:p>
            <a:pPr algn="ctr">
              <a:defRPr/>
            </a:pPr>
            <a:r>
              <a:rPr lang="en-US" sz="1600" b="1" i="1" smtClean="0">
                <a:solidFill>
                  <a:srgbClr val="DDE9EC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www.sliderpoint.org</a:t>
            </a:r>
            <a:endParaRPr lang="ru-RU" sz="1600" b="1" i="1" dirty="0">
              <a:solidFill>
                <a:srgbClr val="DDE9EC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1042988" y="573088"/>
            <a:ext cx="8101012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727CA3"/>
                </a:solidFill>
              </a:rPr>
              <a:t> </a:t>
            </a:r>
            <a:r>
              <a:rPr lang="ru-RU" sz="3400" b="1" dirty="0">
                <a:solidFill>
                  <a:srgbClr val="727CA3"/>
                </a:solidFill>
              </a:rPr>
              <a:t>Изучаемые позиции,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400" b="1" dirty="0">
                <a:solidFill>
                  <a:srgbClr val="727CA3"/>
                </a:solidFill>
              </a:rPr>
              <a:t>влияющие на качество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66328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071506" y="1500174"/>
            <a:ext cx="4071966" cy="2000264"/>
          </a:xfrm>
          <a:prstGeom prst="rect">
            <a:avLst/>
          </a:prstGeom>
        </p:spPr>
        <p:txBody>
          <a:bodyPr anchor="ctr" anchorCtr="1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500" b="1" dirty="0">
                <a:ln>
                  <a:prstDash val="solid"/>
                </a:ln>
                <a:solidFill>
                  <a:srgbClr val="727CA3">
                    <a:lumMod val="75000"/>
                  </a:srgb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Интеллектуальные</a:t>
            </a:r>
          </a:p>
          <a:p>
            <a:pPr algn="ctr">
              <a:spcBef>
                <a:spcPct val="0"/>
              </a:spcBef>
              <a:defRPr/>
            </a:pPr>
            <a:endParaRPr lang="ru-RU" sz="1000" b="1" dirty="0">
              <a:ln>
                <a:prstDash val="solid"/>
              </a:ln>
              <a:solidFill>
                <a:srgbClr val="727CA3">
                  <a:lumMod val="75000"/>
                </a:srgb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500" b="1" dirty="0">
                <a:ln>
                  <a:prstDash val="solid"/>
                </a:ln>
                <a:solidFill>
                  <a:srgbClr val="727CA3">
                    <a:lumMod val="75000"/>
                  </a:srgb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способности          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500662" y="1928802"/>
            <a:ext cx="3643338" cy="1214446"/>
          </a:xfrm>
          <a:prstGeom prst="rect">
            <a:avLst/>
          </a:prstGeom>
        </p:spPr>
        <p:txBody>
          <a:bodyPr anchor="ctr" anchorCtr="1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500" b="1" dirty="0">
                <a:ln>
                  <a:prstDash val="solid"/>
                </a:ln>
                <a:solidFill>
                  <a:srgbClr val="727CA3">
                    <a:lumMod val="75000"/>
                  </a:srgb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Личностные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500" b="1" dirty="0">
                <a:ln>
                  <a:prstDash val="solid"/>
                </a:ln>
                <a:solidFill>
                  <a:srgbClr val="727CA3">
                    <a:lumMod val="75000"/>
                  </a:srgb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особенности</a:t>
            </a:r>
            <a:r>
              <a:rPr lang="ru-RU" sz="3500" b="1" dirty="0">
                <a:ln>
                  <a:prstDash val="solid"/>
                </a:ln>
                <a:solidFill>
                  <a:srgbClr val="727CA3">
                    <a:lumMod val="75000"/>
                  </a:srgb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          </a:t>
            </a:r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5072063" y="2428875"/>
            <a:ext cx="714375" cy="28575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600">
              <a:solidFill>
                <a:prstClr val="white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6286501" y="3143250"/>
            <a:ext cx="1357312" cy="121443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3178969" y="3178969"/>
            <a:ext cx="1357312" cy="1143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Заголовок 1"/>
          <p:cNvSpPr txBox="1">
            <a:spLocks/>
          </p:cNvSpPr>
          <p:nvPr/>
        </p:nvSpPr>
        <p:spPr>
          <a:xfrm>
            <a:off x="3428992" y="4429132"/>
            <a:ext cx="3643338" cy="1785950"/>
          </a:xfrm>
          <a:prstGeom prst="rect">
            <a:avLst/>
          </a:prstGeom>
        </p:spPr>
        <p:txBody>
          <a:bodyPr anchor="ctr" anchorCtr="1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500" b="1" dirty="0">
                <a:ln>
                  <a:prstDash val="solid"/>
                </a:ln>
                <a:solidFill>
                  <a:srgbClr val="727CA3">
                    <a:lumMod val="75000"/>
                  </a:srgb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Учебная деятельность </a:t>
            </a: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1428728" y="214290"/>
            <a:ext cx="7429552" cy="1214446"/>
          </a:xfrm>
          <a:prstGeom prst="rect">
            <a:avLst/>
          </a:prstGeom>
        </p:spPr>
        <p:txBody>
          <a:bodyPr anchor="ctr" anchorCtr="1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500" b="1" dirty="0">
                <a:ln>
                  <a:prstDash val="solid"/>
                </a:ln>
                <a:solidFill>
                  <a:srgbClr val="00206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Личность учащегося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4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/>
          </p:cNvSpPr>
          <p:nvPr>
            <p:ph type="body" idx="4294967295"/>
          </p:nvPr>
        </p:nvSpPr>
        <p:spPr>
          <a:xfrm>
            <a:off x="1331913" y="1988840"/>
            <a:ext cx="7499350" cy="266429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ИЗУЧЕНИЕ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ИНТЕЛЛЕКТУАЛЬНЫХ ПОЗИЦИЙ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143000" y="6305550"/>
            <a:ext cx="7715250" cy="476250"/>
          </a:xfrm>
        </p:spPr>
        <p:txBody>
          <a:bodyPr/>
          <a:lstStyle/>
          <a:p>
            <a:pPr algn="ctr">
              <a:defRPr/>
            </a:pPr>
            <a:r>
              <a:rPr lang="en-US" sz="1600" b="1" i="1" smtClean="0">
                <a:solidFill>
                  <a:srgbClr val="DDE9EC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www.sliderpoint.org</a:t>
            </a:r>
            <a:endParaRPr lang="ru-RU" sz="1600" b="1" i="1" dirty="0">
              <a:solidFill>
                <a:srgbClr val="DDE9EC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578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ChangeArrowheads="1"/>
          </p:cNvSpPr>
          <p:nvPr/>
        </p:nvSpPr>
        <p:spPr bwMode="auto">
          <a:xfrm>
            <a:off x="965200" y="214313"/>
            <a:ext cx="8178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4646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Интеллектуальные</a:t>
            </a:r>
            <a:r>
              <a:rPr lang="ru-RU" sz="4000" b="1" dirty="0">
                <a:solidFill>
                  <a:srgbClr val="4646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4646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позиции</a:t>
            </a:r>
            <a:endParaRPr lang="ru-RU" sz="4000" b="1" dirty="0">
              <a:solidFill>
                <a:srgbClr val="4646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3539" name="Rectangle 3"/>
          <p:cNvSpPr>
            <a:spLocks noChangeArrowheads="1"/>
          </p:cNvSpPr>
          <p:nvPr/>
        </p:nvSpPr>
        <p:spPr bwMode="auto">
          <a:xfrm>
            <a:off x="2124075" y="1538288"/>
            <a:ext cx="6402388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Общая осведомленность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Интуитивное мышление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Логическое мышление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Понятийная категоризация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cs-CZ" sz="2800" b="1" dirty="0">
                <a:solidFill>
                  <a:prstClr val="black"/>
                </a:solidFill>
                <a:latin typeface="Constantia" pitchFamily="18" charset="0"/>
                <a:cs typeface="Arial" charset="0"/>
              </a:rPr>
              <a:t>Абстрактное мышление</a:t>
            </a:r>
            <a:endParaRPr lang="ru-RU" sz="2800" b="1" dirty="0">
              <a:solidFill>
                <a:prstClr val="black"/>
              </a:solidFill>
              <a:latin typeface="Constantia" pitchFamily="18" charset="0"/>
              <a:cs typeface="Arial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Образный  синтез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Пространственное мышление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Оперативная память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Математическая интуиция</a:t>
            </a:r>
          </a:p>
        </p:txBody>
      </p:sp>
      <p:pic>
        <p:nvPicPr>
          <p:cNvPr id="193540" name="Picture 4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624013"/>
            <a:ext cx="42227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541" name="Picture 5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128838"/>
            <a:ext cx="42227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542" name="Picture 6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338" y="2632075"/>
            <a:ext cx="42227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543" name="Picture 7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157538"/>
            <a:ext cx="42227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544" name="Picture 8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665538"/>
            <a:ext cx="42227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545" name="Picture 9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170363"/>
            <a:ext cx="42227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546" name="Picture 10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683125"/>
            <a:ext cx="42227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547" name="Picture 11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5199063"/>
            <a:ext cx="42227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548" name="Picture 12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5703888"/>
            <a:ext cx="42227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143000" y="6305550"/>
            <a:ext cx="7715250" cy="476250"/>
          </a:xfrm>
        </p:spPr>
        <p:txBody>
          <a:bodyPr/>
          <a:lstStyle/>
          <a:p>
            <a:pPr algn="ctr">
              <a:defRPr/>
            </a:pPr>
            <a:r>
              <a:rPr lang="en-US" sz="1600" b="1" i="1" smtClean="0">
                <a:solidFill>
                  <a:srgbClr val="DDE9EC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www.sliderpoint.org</a:t>
            </a:r>
            <a:endParaRPr lang="ru-RU" sz="1600" b="1" i="1" dirty="0">
              <a:solidFill>
                <a:srgbClr val="DDE9EC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06121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3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3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3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3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3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3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3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3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3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3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3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3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3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3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3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3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3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3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3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3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3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3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3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3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3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3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93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3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3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93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9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93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3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93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93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3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93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38" grpId="0"/>
      <p:bldP spid="19353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ChangeArrowheads="1"/>
          </p:cNvSpPr>
          <p:nvPr/>
        </p:nvSpPr>
        <p:spPr bwMode="auto">
          <a:xfrm>
            <a:off x="1071563" y="571500"/>
            <a:ext cx="80724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4646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Этапы работы с интеллектуальными позициями</a:t>
            </a:r>
          </a:p>
        </p:txBody>
      </p:sp>
      <p:sp>
        <p:nvSpPr>
          <p:cNvPr id="194563" name="Rectangle 3"/>
          <p:cNvSpPr>
            <a:spLocks noChangeArrowheads="1"/>
          </p:cNvSpPr>
          <p:nvPr/>
        </p:nvSpPr>
        <p:spPr bwMode="auto">
          <a:xfrm>
            <a:off x="2051050" y="2273300"/>
            <a:ext cx="62468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Диагностика интеллектуальных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 возможностей учащихся</a:t>
            </a:r>
          </a:p>
        </p:txBody>
      </p:sp>
      <p:sp>
        <p:nvSpPr>
          <p:cNvPr id="194564" name="Rectangle 4"/>
          <p:cNvSpPr>
            <a:spLocks noChangeArrowheads="1"/>
          </p:cNvSpPr>
          <p:nvPr/>
        </p:nvSpPr>
        <p:spPr bwMode="auto">
          <a:xfrm>
            <a:off x="1979613" y="3352800"/>
            <a:ext cx="626586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Анализ интеллектуальных способностей, влияющих на обучение</a:t>
            </a:r>
          </a:p>
        </p:txBody>
      </p:sp>
      <p:sp>
        <p:nvSpPr>
          <p:cNvPr id="194565" name="Rectangle 5"/>
          <p:cNvSpPr>
            <a:spLocks noChangeArrowheads="1"/>
          </p:cNvSpPr>
          <p:nvPr/>
        </p:nvSpPr>
        <p:spPr bwMode="auto">
          <a:xfrm>
            <a:off x="1979613" y="4792663"/>
            <a:ext cx="6480175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Коррекционные мероприятия для участников образовательного процесса</a:t>
            </a:r>
          </a:p>
        </p:txBody>
      </p:sp>
      <p:pic>
        <p:nvPicPr>
          <p:cNvPr id="194566" name="Picture 6" descr="73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2489200"/>
            <a:ext cx="4349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67" name="Picture 7" descr="73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556000"/>
            <a:ext cx="4349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68" name="Picture 8" descr="73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4995863"/>
            <a:ext cx="4349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143000" y="6305550"/>
            <a:ext cx="7715250" cy="476250"/>
          </a:xfrm>
        </p:spPr>
        <p:txBody>
          <a:bodyPr/>
          <a:lstStyle/>
          <a:p>
            <a:pPr algn="ctr">
              <a:defRPr/>
            </a:pPr>
            <a:r>
              <a:rPr lang="en-US" sz="1600" b="1" i="1" smtClean="0">
                <a:solidFill>
                  <a:srgbClr val="DDE9EC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www.sliderpoint.org</a:t>
            </a:r>
            <a:endParaRPr lang="ru-RU" sz="1600" b="1" i="1" dirty="0">
              <a:solidFill>
                <a:srgbClr val="DDE9EC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41292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4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4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4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4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4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2" grpId="0"/>
      <p:bldP spid="194563" grpId="0"/>
      <p:bldP spid="194564" grpId="0"/>
      <p:bldP spid="1945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/>
          </p:cNvSpPr>
          <p:nvPr>
            <p:ph type="body" idx="4294967295"/>
          </p:nvPr>
        </p:nvSpPr>
        <p:spPr>
          <a:xfrm>
            <a:off x="1071563" y="1124744"/>
            <a:ext cx="8072437" cy="2736304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ru-RU" sz="3600" b="1" dirty="0" smtClean="0">
              <a:solidFill>
                <a:srgbClr val="29434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rgbClr val="29434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ИЗУЧЕНИЕ ЛИЧНОСТНЫХ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rgbClr val="29434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ПОЗИЦИЙ</a:t>
            </a: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143000" y="6305550"/>
            <a:ext cx="7715250" cy="476250"/>
          </a:xfrm>
        </p:spPr>
        <p:txBody>
          <a:bodyPr/>
          <a:lstStyle/>
          <a:p>
            <a:pPr algn="ctr">
              <a:defRPr/>
            </a:pPr>
            <a:r>
              <a:rPr lang="en-US" sz="1600" b="1" i="1" smtClean="0">
                <a:solidFill>
                  <a:srgbClr val="DDE9EC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www.sliderpoint.org</a:t>
            </a:r>
            <a:endParaRPr lang="ru-RU" sz="1600" b="1" i="1" dirty="0">
              <a:solidFill>
                <a:srgbClr val="DDE9EC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508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ChangeArrowheads="1"/>
          </p:cNvSpPr>
          <p:nvPr/>
        </p:nvSpPr>
        <p:spPr bwMode="auto">
          <a:xfrm>
            <a:off x="2143125" y="1071563"/>
            <a:ext cx="6402388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Исполнительность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Волевой самоконтроль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Активность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Самокритичность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Самостоятельность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Тревожность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Эмоциональность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Активность в общении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Потребность в общении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Психологическое напряжение</a:t>
            </a:r>
          </a:p>
        </p:txBody>
      </p:sp>
      <p:pic>
        <p:nvPicPr>
          <p:cNvPr id="205827" name="Picture 3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143000"/>
            <a:ext cx="42227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28" name="Picture 4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647825"/>
            <a:ext cx="42227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29" name="Picture 5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338" y="2151063"/>
            <a:ext cx="42227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30" name="Picture 6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676525"/>
            <a:ext cx="42227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31" name="Picture 7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184525"/>
            <a:ext cx="42227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32" name="Picture 8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689350"/>
            <a:ext cx="42227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33" name="Picture 9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202113"/>
            <a:ext cx="422275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34" name="Picture 10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718050"/>
            <a:ext cx="42227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35" name="Picture 11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5222875"/>
            <a:ext cx="42227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36" name="Rectangle 12"/>
          <p:cNvSpPr>
            <a:spLocks noChangeArrowheads="1"/>
          </p:cNvSpPr>
          <p:nvPr/>
        </p:nvSpPr>
        <p:spPr bwMode="auto">
          <a:xfrm>
            <a:off x="1000125" y="0"/>
            <a:ext cx="72151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dirty="0">
                <a:solidFill>
                  <a:srgbClr val="464653"/>
                </a:solidFill>
                <a:latin typeface="Arial Black" pitchFamily="34" charset="0"/>
              </a:rPr>
              <a:t/>
            </a:r>
            <a:br>
              <a:rPr lang="ru-RU" sz="4000" dirty="0">
                <a:solidFill>
                  <a:srgbClr val="464653"/>
                </a:solidFill>
                <a:latin typeface="Arial Black" pitchFamily="34" charset="0"/>
              </a:rPr>
            </a:br>
            <a:r>
              <a:rPr lang="ru-RU" sz="3900" b="1" dirty="0">
                <a:solidFill>
                  <a:srgbClr val="4646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Личностные </a:t>
            </a:r>
            <a:r>
              <a:rPr lang="ru-RU" sz="3900" b="1" dirty="0" smtClean="0">
                <a:solidFill>
                  <a:srgbClr val="4646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позиции</a:t>
            </a:r>
            <a:endParaRPr lang="ru-RU" sz="3900" b="1" dirty="0">
              <a:solidFill>
                <a:srgbClr val="4646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837" name="Picture 13" descr="15[2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5727700"/>
            <a:ext cx="42227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143000" y="6305550"/>
            <a:ext cx="7715250" cy="476250"/>
          </a:xfrm>
        </p:spPr>
        <p:txBody>
          <a:bodyPr/>
          <a:lstStyle/>
          <a:p>
            <a:pPr algn="ctr">
              <a:defRPr/>
            </a:pPr>
            <a:r>
              <a:rPr lang="en-US" sz="1600" b="1" i="1" smtClean="0">
                <a:solidFill>
                  <a:srgbClr val="DDE9EC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www.sliderpoint.org</a:t>
            </a:r>
            <a:endParaRPr lang="ru-RU" sz="1600" b="1" i="1" dirty="0">
              <a:solidFill>
                <a:srgbClr val="DDE9EC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08773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5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5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5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5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5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5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5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5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5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5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5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5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5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5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5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5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5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5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5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5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5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5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5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5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5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5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5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5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5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5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5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5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5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5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05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05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58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58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058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6" grpId="0" build="p"/>
      <p:bldP spid="2058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ChangeArrowheads="1"/>
          </p:cNvSpPr>
          <p:nvPr/>
        </p:nvSpPr>
        <p:spPr bwMode="auto">
          <a:xfrm>
            <a:off x="1071563" y="571500"/>
            <a:ext cx="80724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46465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Этапы работы с личностными позициями</a:t>
            </a:r>
          </a:p>
        </p:txBody>
      </p:sp>
      <p:sp>
        <p:nvSpPr>
          <p:cNvPr id="194563" name="Rectangle 3"/>
          <p:cNvSpPr>
            <a:spLocks noChangeArrowheads="1"/>
          </p:cNvSpPr>
          <p:nvPr/>
        </p:nvSpPr>
        <p:spPr bwMode="auto">
          <a:xfrm>
            <a:off x="2051050" y="2273300"/>
            <a:ext cx="62468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Диагностика личностных особенностей учащихся</a:t>
            </a:r>
          </a:p>
        </p:txBody>
      </p:sp>
      <p:sp>
        <p:nvSpPr>
          <p:cNvPr id="194564" name="Rectangle 4"/>
          <p:cNvSpPr>
            <a:spLocks noChangeArrowheads="1"/>
          </p:cNvSpPr>
          <p:nvPr/>
        </p:nvSpPr>
        <p:spPr bwMode="auto">
          <a:xfrm>
            <a:off x="1979613" y="3486150"/>
            <a:ext cx="62658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Анализ результатов</a:t>
            </a:r>
          </a:p>
        </p:txBody>
      </p:sp>
      <p:sp>
        <p:nvSpPr>
          <p:cNvPr id="194565" name="Rectangle 5"/>
          <p:cNvSpPr>
            <a:spLocks noChangeArrowheads="1"/>
          </p:cNvSpPr>
          <p:nvPr/>
        </p:nvSpPr>
        <p:spPr bwMode="auto">
          <a:xfrm>
            <a:off x="1979613" y="4292600"/>
            <a:ext cx="648017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prstClr val="black"/>
                </a:solidFill>
                <a:latin typeface="Constantia" pitchFamily="18" charset="0"/>
              </a:rPr>
              <a:t>Коррекционные мероприятия для участников образовательного процесса</a:t>
            </a:r>
          </a:p>
        </p:txBody>
      </p:sp>
      <p:pic>
        <p:nvPicPr>
          <p:cNvPr id="194566" name="Picture 6" descr="73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2489200"/>
            <a:ext cx="4349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67" name="Picture 7" descr="73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644900"/>
            <a:ext cx="4349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68" name="Picture 8" descr="73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4797425"/>
            <a:ext cx="4349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Нижний колонтитул 2"/>
          <p:cNvSpPr txBox="1">
            <a:spLocks noGrp="1"/>
          </p:cNvSpPr>
          <p:nvPr/>
        </p:nvSpPr>
        <p:spPr>
          <a:xfrm>
            <a:off x="1143000" y="6305550"/>
            <a:ext cx="7715250" cy="476250"/>
          </a:xfrm>
          <a:prstGeom prst="rect">
            <a:avLst/>
          </a:prstGeom>
          <a:noFill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i="1" dirty="0">
                <a:solidFill>
                  <a:srgbClr val="DDE9EC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Личностные и интеллектуальные особенности как фактор, влияющий на качество образования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DDE9EC">
                    <a:shade val="50000"/>
                    <a:satMod val="200000"/>
                  </a:srgbClr>
                </a:solidFill>
              </a:rPr>
              <a:t>www.sliderpoint.org</a:t>
            </a:r>
            <a:endParaRPr lang="ru-RU">
              <a:solidFill>
                <a:srgbClr val="DDE9EC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771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4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4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4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4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4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2" grpId="0"/>
      <p:bldP spid="194563" grpId="0"/>
      <p:bldP spid="194564" grpId="0"/>
      <p:bldP spid="19456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382</Words>
  <Application>Microsoft Office PowerPoint</Application>
  <PresentationFormat>Екран (4:3)</PresentationFormat>
  <Paragraphs>166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слайдів</vt:lpstr>
      </vt:variant>
      <vt:variant>
        <vt:i4>14</vt:i4>
      </vt:variant>
    </vt:vector>
  </HeadingPairs>
  <TitlesOfParts>
    <vt:vector size="26" baseType="lpstr">
      <vt:lpstr>Солнцестояние</vt:lpstr>
      <vt:lpstr>2_Солнцестояние</vt:lpstr>
      <vt:lpstr>3_Солнцестояние</vt:lpstr>
      <vt:lpstr>4_Солнцестояние</vt:lpstr>
      <vt:lpstr>5_Солнцестояние</vt:lpstr>
      <vt:lpstr>1_Солнцестояние</vt:lpstr>
      <vt:lpstr>6_Солнцестояние</vt:lpstr>
      <vt:lpstr>7_Солнцестояние</vt:lpstr>
      <vt:lpstr>8_Солнцестояние</vt:lpstr>
      <vt:lpstr>9_Солнцестояние</vt:lpstr>
      <vt:lpstr>10_Солнцестояние</vt:lpstr>
      <vt:lpstr>11_Солнцестояние</vt:lpstr>
      <vt:lpstr>Личностные и интеллектуальные особенности как фактор, влияющий на качество образования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психолог           ученик</vt:lpstr>
      <vt:lpstr>Психолог                классный                                   руководитель</vt:lpstr>
      <vt:lpstr>психолог           администрация</vt:lpstr>
      <vt:lpstr>классный                          учитель руководитель                  предметник</vt:lpstr>
      <vt:lpstr>Личностные и интеллектуальные особенности как фактор, влияющий на качество образования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Личностные и интеллектуальные особенности как фактор, влияющий на качество образования</dc:title>
  <dc:creator>niki</dc:creator>
  <cp:lastModifiedBy>LEGION</cp:lastModifiedBy>
  <cp:revision>5</cp:revision>
  <dcterms:created xsi:type="dcterms:W3CDTF">2012-09-20T11:44:15Z</dcterms:created>
  <dcterms:modified xsi:type="dcterms:W3CDTF">2015-01-26T14:01:34Z</dcterms:modified>
</cp:coreProperties>
</file>