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7" r:id="rId3"/>
    <p:sldId id="289" r:id="rId4"/>
    <p:sldId id="291" r:id="rId5"/>
    <p:sldId id="263" r:id="rId6"/>
    <p:sldId id="273" r:id="rId7"/>
    <p:sldId id="292" r:id="rId8"/>
    <p:sldId id="293" r:id="rId9"/>
    <p:sldId id="294" r:id="rId10"/>
    <p:sldId id="295" r:id="rId11"/>
    <p:sldId id="296" r:id="rId12"/>
    <p:sldId id="298" r:id="rId13"/>
    <p:sldId id="299" r:id="rId14"/>
    <p:sldId id="300" r:id="rId15"/>
    <p:sldId id="29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ECE478"/>
    <a:srgbClr val="E9E065"/>
    <a:srgbClr val="F5F4FE"/>
    <a:srgbClr val="DDDDDD"/>
    <a:srgbClr val="EEEDFD"/>
    <a:srgbClr val="E6E4F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 snapToGrid="0">
      <p:cViewPr varScale="1">
        <p:scale>
          <a:sx n="102" d="100"/>
          <a:sy n="102" d="100"/>
        </p:scale>
        <p:origin x="-768" y="-90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22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BA9DB-12BC-48D5-A998-313482A33B51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DFFE2-3BED-4199-9F1C-876DEA8946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54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Макроэкономика</a:t>
            </a:r>
            <a:endParaRPr lang="en-US" sz="3600" dirty="0" smtClean="0">
              <a:latin typeface="Monotype Corsiva" pitchFamily="66" charset="0"/>
            </a:endParaRPr>
          </a:p>
          <a:p>
            <a:r>
              <a:rPr lang="ru-RU" dirty="0" smtClean="0"/>
              <a:t>Выполнила студентка 1 курса 13 группы ГП специальность юриспруденция Зотова М.В.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183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Объекты государственного регулирования макроэкономики: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3796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Экономические функции государства: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1242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Макроэкономическое равновесие:</a:t>
            </a:r>
          </a:p>
          <a:p>
            <a:pPr marL="0" indent="0">
              <a:buNone/>
            </a:pPr>
            <a:r>
              <a:rPr lang="ru-RU" b="0" dirty="0" smtClean="0">
                <a:latin typeface="Monotype Corsiva" pitchFamily="66" charset="0"/>
              </a:rPr>
              <a:t>Это такое состояния государственной экономики, когда внедрение ограниченных производственных ресурсов для сотворения продуктов и услуг и их распределение меж различными членами общества сбалансированы, т. е. существует совокупная пропорциональность между:</a:t>
            </a:r>
          </a:p>
          <a:p>
            <a:r>
              <a:rPr lang="ru-RU" b="0" dirty="0" smtClean="0">
                <a:latin typeface="Monotype Corsiva" pitchFamily="66" charset="0"/>
              </a:rPr>
              <a:t>- ресурсами и их внедрением;</a:t>
            </a:r>
          </a:p>
          <a:p>
            <a:r>
              <a:rPr lang="ru-RU" b="0" dirty="0" smtClean="0">
                <a:latin typeface="Monotype Corsiva" pitchFamily="66" charset="0"/>
              </a:rPr>
              <a:t>- факторами производства и плодами их использования;</a:t>
            </a:r>
          </a:p>
          <a:p>
            <a:r>
              <a:rPr lang="ru-RU" b="0" dirty="0" smtClean="0">
                <a:latin typeface="Monotype Corsiva" pitchFamily="66" charset="0"/>
              </a:rPr>
              <a:t>- совокупным созданием и совокупным потреблением;</a:t>
            </a:r>
          </a:p>
          <a:p>
            <a:r>
              <a:rPr lang="ru-RU" b="0" dirty="0" smtClean="0">
                <a:latin typeface="Monotype Corsiva" pitchFamily="66" charset="0"/>
              </a:rPr>
              <a:t>- совокупным предложением и совокупным спросом;</a:t>
            </a:r>
          </a:p>
          <a:p>
            <a:r>
              <a:rPr lang="ru-RU" b="0" dirty="0" smtClean="0">
                <a:latin typeface="Monotype Corsiva" pitchFamily="66" charset="0"/>
              </a:rPr>
              <a:t>- материально-вещественными и финансовыми потоками.</a:t>
            </a:r>
          </a:p>
          <a:p>
            <a:pPr marL="0" indent="0">
              <a:buNone/>
            </a:pPr>
            <a:r>
              <a:rPr lang="ru-RU" b="0" dirty="0" smtClean="0">
                <a:latin typeface="Monotype Corsiva" pitchFamily="66" charset="0"/>
              </a:rPr>
              <a:t>Следовательно, макроэкономическое равновесие предполагает стабильное внедрение их интересов во всех сферах государственной экономики.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245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Типы экономического равновесия: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043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Модели макроэкономического равновесия:</a:t>
            </a:r>
          </a:p>
          <a:p>
            <a:pPr marL="0" indent="0">
              <a:buNone/>
            </a:pPr>
            <a:r>
              <a:rPr lang="ru-RU" sz="1200" b="0" dirty="0" smtClean="0">
                <a:latin typeface="Monotype Corsiva" pitchFamily="66" charset="0"/>
              </a:rPr>
              <a:t>В настоящее время в экономической науке имеется большой набор моделей экономического равновесия, характеризующих особенности подхода к данной проблеме в различные исторические периоды:</a:t>
            </a:r>
          </a:p>
          <a:p>
            <a:r>
              <a:rPr lang="ru-RU" sz="1200" b="0" dirty="0" smtClean="0">
                <a:latin typeface="Monotype Corsiva" pitchFamily="66" charset="0"/>
              </a:rPr>
              <a:t>Ф. </a:t>
            </a:r>
            <a:r>
              <a:rPr lang="ru-RU" sz="1200" b="0" dirty="0" err="1" smtClean="0">
                <a:latin typeface="Monotype Corsiva" pitchFamily="66" charset="0"/>
              </a:rPr>
              <a:t>Кенэ</a:t>
            </a:r>
            <a:r>
              <a:rPr lang="ru-RU" sz="1200" b="0" dirty="0" smtClean="0">
                <a:latin typeface="Monotype Corsiva" pitchFamily="66" charset="0"/>
              </a:rPr>
              <a:t> (1694-1774) – равновесие достигается путём установления обменных процессов между классами, в результате которых происходит распределение чистого продукта (модель обычного воспроизводства на примере экономики Франции XVIII столетия).</a:t>
            </a:r>
          </a:p>
          <a:p>
            <a:r>
              <a:rPr lang="ru-RU" sz="1200" b="0" dirty="0" smtClean="0">
                <a:latin typeface="Monotype Corsiva" pitchFamily="66" charset="0"/>
              </a:rPr>
              <a:t>Ж.Б. </a:t>
            </a:r>
            <a:r>
              <a:rPr lang="ru-RU" sz="1200" b="0" dirty="0" err="1" smtClean="0">
                <a:latin typeface="Monotype Corsiva" pitchFamily="66" charset="0"/>
              </a:rPr>
              <a:t>Сэй</a:t>
            </a:r>
            <a:r>
              <a:rPr lang="ru-RU" sz="1200" b="0" dirty="0" smtClean="0">
                <a:latin typeface="Monotype Corsiva" pitchFamily="66" charset="0"/>
              </a:rPr>
              <a:t> (1767-1832) – макроэкономическое предложение создаёт и балансирует собственный спрос, который основывается на положении, что каждый продавец в то же время является и покупателем товара.</a:t>
            </a:r>
          </a:p>
          <a:p>
            <a:r>
              <a:rPr lang="ru-RU" sz="1200" b="0" dirty="0" smtClean="0">
                <a:latin typeface="Monotype Corsiva" pitchFamily="66" charset="0"/>
              </a:rPr>
              <a:t>К. Маркс (1818-1883) – равновесие между элементами стоимости общественного продута и между двумя подразделениями общественного производства, схемы обычного и расширенного капиталистического публичного воспроизводства;</a:t>
            </a:r>
          </a:p>
          <a:p>
            <a:r>
              <a:rPr lang="ru-RU" sz="1200" b="0" dirty="0" smtClean="0">
                <a:latin typeface="Monotype Corsiva" pitchFamily="66" charset="0"/>
              </a:rPr>
              <a:t>Л. Вальрас (1834-1910) – общее положение конечных продуктов должно быть равно общему спросу на них как сумма доходов, приносимых всеми факторами производства их собственникам;</a:t>
            </a:r>
          </a:p>
          <a:p>
            <a:r>
              <a:rPr lang="ru-RU" sz="1200" b="0" dirty="0" smtClean="0">
                <a:latin typeface="Monotype Corsiva" pitchFamily="66" charset="0"/>
              </a:rPr>
              <a:t>Дж. </a:t>
            </a:r>
            <a:r>
              <a:rPr lang="ru-RU" sz="1200" b="0" dirty="0" err="1" smtClean="0">
                <a:latin typeface="Monotype Corsiva" pitchFamily="66" charset="0"/>
              </a:rPr>
              <a:t>Кейнс</a:t>
            </a:r>
            <a:r>
              <a:rPr lang="ru-RU" sz="1200" b="0" dirty="0" smtClean="0">
                <a:latin typeface="Monotype Corsiva" pitchFamily="66" charset="0"/>
              </a:rPr>
              <a:t> (1883-1946) – модель краткосрочного экономического равновесия денежного рынка.</a:t>
            </a:r>
          </a:p>
          <a:p>
            <a:r>
              <a:rPr lang="ru-RU" sz="1200" b="0" dirty="0" smtClean="0">
                <a:latin typeface="Monotype Corsiva" pitchFamily="66" charset="0"/>
              </a:rPr>
              <a:t>В. Леонтьев (1905-1999)  – шахматное построение модели межотраслевого баланса, обеспечивающее отраслевое, межотраслевое и общее равновесие.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1995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литературы: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  <a:p>
            <a:pPr marL="457200" indent="-457200"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«Основы макроэкономического анализа» Косов ,2007.</a:t>
            </a:r>
          </a:p>
          <a:p>
            <a:pPr marL="457200" indent="-457200"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«Введение в макроэкономику» Матвеева, 2007.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И. В. Родионова «История экономических учений» учебное пособие, часть 3, 2010.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«Экономика (теория)» ,учебное пособие для студентов неэкономических специальностей ,</a:t>
            </a:r>
            <a:r>
              <a:rPr lang="ru-RU" b="0" dirty="0" err="1" smtClean="0">
                <a:latin typeface="Monotype Corsiva" pitchFamily="66" charset="0"/>
              </a:rPr>
              <a:t>Залозная</a:t>
            </a:r>
            <a:r>
              <a:rPr lang="ru-RU" b="0" dirty="0" smtClean="0">
                <a:latin typeface="Monotype Corsiva" pitchFamily="66" charset="0"/>
              </a:rPr>
              <a:t> Г.М., 2007.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724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Содержание:</a:t>
            </a:r>
            <a:endParaRPr lang="en-US" sz="1200" dirty="0" smtClean="0">
              <a:solidFill>
                <a:schemeClr val="accent1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346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Monotype Corsiva" pitchFamily="66" charset="0"/>
              </a:rPr>
              <a:t>Понятие макроэкономики</a:t>
            </a:r>
            <a:r>
              <a:rPr lang="ru-RU" dirty="0" smtClean="0"/>
              <a:t>:</a:t>
            </a:r>
            <a:endParaRPr lang="en-US" dirty="0" smtClean="0"/>
          </a:p>
          <a:p>
            <a:pPr algn="ctr"/>
            <a:r>
              <a:rPr lang="ru-RU" sz="1200" dirty="0" smtClean="0">
                <a:latin typeface="Monotype Corsiva" pitchFamily="66" charset="0"/>
              </a:rPr>
              <a:t>Макроэкономика – это раздел экономической теории, исследующий закономерности развития экономики в целом, или процесс воспроизводства на национальном (в масштабах страны) и мировом (группы стран) уровнях.</a:t>
            </a:r>
            <a:endParaRPr lang="en-US" sz="1200" dirty="0" smtClean="0">
              <a:latin typeface="Monotype Corsiva" pitchFamily="66" charset="0"/>
            </a:endParaRPr>
          </a:p>
          <a:p>
            <a:endParaRPr lang="en-US" sz="105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9316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ru-RU" sz="1200" dirty="0" smtClean="0">
                <a:latin typeface="Monotype Corsiva" pitchFamily="66" charset="0"/>
              </a:rPr>
              <a:t>Объект изучения макроэкономики – процессы экономического роста; структурные сдвиги производства; формирование и использование национального богатства, ВВП, национального дохода; занятость и доходы населения; денежное обращение и инфляция; внешнеэкономические связи и международные финансовые системы.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6998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Цели макроэкономики:</a:t>
            </a:r>
            <a:endParaRPr lang="en-US" sz="8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498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Основные макроэкономические показатели:</a:t>
            </a:r>
            <a:endParaRPr lang="en-US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472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371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Государственное регулирование</a:t>
            </a:r>
            <a:r>
              <a:rPr lang="ru-RU" dirty="0" smtClean="0"/>
              <a:t>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7225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Monotype Corsiva" pitchFamily="66" charset="0"/>
              </a:rPr>
              <a:t>Субъекты государственного регулирования экономики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DFFE2-3BED-4199-9F1C-876DEA8946D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233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ChangeArrowheads="1"/>
          </p:cNvSpPr>
          <p:nvPr/>
        </p:nvSpPr>
        <p:spPr bwMode="gray">
          <a:xfrm>
            <a:off x="0" y="2708275"/>
            <a:ext cx="9144000" cy="8747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2720975"/>
            <a:ext cx="9144000" cy="817563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2176463"/>
            <a:ext cx="7086600" cy="4365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90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black">
          <a:xfrm>
            <a:off x="381000" y="271463"/>
            <a:ext cx="10890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82" tIns="47891" rIns="95782" bIns="47891">
            <a:spAutoFit/>
          </a:bodyPr>
          <a:lstStyle/>
          <a:p>
            <a:pPr defTabSz="957263"/>
            <a:r>
              <a:rPr lang="en-US" sz="21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-11113" y="-12700"/>
            <a:ext cx="9175751" cy="6870700"/>
            <a:chOff x="-7" y="-8"/>
            <a:chExt cx="5780" cy="4328"/>
          </a:xfrm>
        </p:grpSpPr>
        <p:sp>
          <p:nvSpPr>
            <p:cNvPr id="3108" name="AutoShape 36"/>
            <p:cNvSpPr>
              <a:spLocks noChangeArrowheads="1"/>
            </p:cNvSpPr>
            <p:nvPr/>
          </p:nvSpPr>
          <p:spPr bwMode="gray">
            <a:xfrm>
              <a:off x="17" y="16"/>
              <a:ext cx="5729" cy="42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gray">
            <a:xfrm>
              <a:off x="-3" y="-8"/>
              <a:ext cx="295" cy="289"/>
            </a:xfrm>
            <a:custGeom>
              <a:avLst/>
              <a:gdLst/>
              <a:ahLst/>
              <a:cxnLst>
                <a:cxn ang="0">
                  <a:pos x="3" y="395"/>
                </a:cxn>
                <a:cxn ang="0">
                  <a:pos x="74" y="216"/>
                </a:cxn>
                <a:cxn ang="0">
                  <a:pos x="231" y="50"/>
                </a:cxn>
                <a:cxn ang="0">
                  <a:pos x="403" y="0"/>
                </a:cxn>
                <a:cxn ang="0">
                  <a:pos x="0" y="0"/>
                </a:cxn>
              </a:cxnLst>
              <a:rect l="0" t="0" r="r" b="b"/>
              <a:pathLst>
                <a:path w="403" h="395">
                  <a:moveTo>
                    <a:pt x="3" y="395"/>
                  </a:moveTo>
                  <a:lnTo>
                    <a:pt x="74" y="216"/>
                  </a:lnTo>
                  <a:lnTo>
                    <a:pt x="231" y="50"/>
                  </a:lnTo>
                  <a:lnTo>
                    <a:pt x="40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gray">
            <a:xfrm>
              <a:off x="-7" y="3982"/>
              <a:ext cx="287" cy="338"/>
            </a:xfrm>
            <a:custGeom>
              <a:avLst/>
              <a:gdLst/>
              <a:ahLst/>
              <a:cxnLst>
                <a:cxn ang="0">
                  <a:pos x="391" y="473"/>
                </a:cxn>
                <a:cxn ang="0">
                  <a:pos x="151" y="353"/>
                </a:cxn>
                <a:cxn ang="0">
                  <a:pos x="42" y="201"/>
                </a:cxn>
                <a:cxn ang="0">
                  <a:pos x="0" y="0"/>
                </a:cxn>
                <a:cxn ang="0">
                  <a:pos x="1" y="470"/>
                </a:cxn>
              </a:cxnLst>
              <a:rect l="0" t="0" r="r" b="b"/>
              <a:pathLst>
                <a:path w="391" h="473">
                  <a:moveTo>
                    <a:pt x="391" y="473"/>
                  </a:moveTo>
                  <a:lnTo>
                    <a:pt x="151" y="353"/>
                  </a:lnTo>
                  <a:lnTo>
                    <a:pt x="42" y="201"/>
                  </a:lnTo>
                  <a:lnTo>
                    <a:pt x="0" y="0"/>
                  </a:lnTo>
                  <a:lnTo>
                    <a:pt x="1" y="47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gray">
            <a:xfrm>
              <a:off x="5499" y="4026"/>
              <a:ext cx="274" cy="287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gray">
            <a:xfrm>
              <a:off x="5467" y="0"/>
              <a:ext cx="30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1" y="96"/>
                </a:cxn>
                <a:cxn ang="0">
                  <a:pos x="353" y="231"/>
                </a:cxn>
                <a:cxn ang="0">
                  <a:pos x="403" y="403"/>
                </a:cxn>
                <a:cxn ang="0">
                  <a:pos x="403" y="0"/>
                </a:cxn>
              </a:cxnLst>
              <a:rect l="0" t="0" r="r" b="b"/>
              <a:pathLst>
                <a:path w="403" h="403">
                  <a:moveTo>
                    <a:pt x="0" y="0"/>
                  </a:moveTo>
                  <a:lnTo>
                    <a:pt x="221" y="96"/>
                  </a:lnTo>
                  <a:lnTo>
                    <a:pt x="353" y="231"/>
                  </a:lnTo>
                  <a:lnTo>
                    <a:pt x="403" y="403"/>
                  </a:lnTo>
                  <a:lnTo>
                    <a:pt x="403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85FF78-B0ED-4D65-B5DE-A1529C634D8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2706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2706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194725-71E5-476B-AA98-4C9A47943D6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" y="53975"/>
            <a:ext cx="7392988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084888" y="6450013"/>
            <a:ext cx="2897187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107950" y="6454775"/>
            <a:ext cx="927100" cy="239713"/>
          </a:xfrm>
        </p:spPr>
        <p:txBody>
          <a:bodyPr/>
          <a:lstStyle>
            <a:lvl1pPr>
              <a:defRPr/>
            </a:lvl1pPr>
          </a:lstStyle>
          <a:p>
            <a:fld id="{769E0500-37D0-424F-A8CF-B2A96CBA9DA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752636-5B9F-4A19-BE1E-14BF377AE8E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3CE695-F012-435F-A339-435D0967C82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2108E1-7CAE-49C1-A083-64BDA871580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E642CE-735C-4451-98D5-63E58B8379F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8E6F2-5045-4D41-B169-A0AA60C38DE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8366D5-D56A-4431-920A-B2FD7CEE0BA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946C94-CD52-4835-B4BD-BF2455A76CE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27BB32-C8DF-4265-B173-E4B09B61A81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Freeform 15" descr="29641"/>
          <p:cNvSpPr>
            <a:spLocks/>
          </p:cNvSpPr>
          <p:nvPr/>
        </p:nvSpPr>
        <p:spPr bwMode="gray">
          <a:xfrm>
            <a:off x="36513" y="80963"/>
            <a:ext cx="9077325" cy="1595437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576" y="560"/>
              </a:cxn>
              <a:cxn ang="0">
                <a:pos x="1403" y="390"/>
              </a:cxn>
              <a:cxn ang="0">
                <a:pos x="2452" y="314"/>
              </a:cxn>
              <a:cxn ang="0">
                <a:pos x="3102" y="326"/>
              </a:cxn>
              <a:cxn ang="0">
                <a:pos x="4043" y="434"/>
              </a:cxn>
              <a:cxn ang="0">
                <a:pos x="4944" y="668"/>
              </a:cxn>
              <a:cxn ang="0">
                <a:pos x="5691" y="971"/>
              </a:cxn>
              <a:cxn ang="0">
                <a:pos x="5718" y="19"/>
              </a:cxn>
              <a:cxn ang="0">
                <a:pos x="9" y="0"/>
              </a:cxn>
            </a:cxnLst>
            <a:rect l="0" t="0" r="r" b="b"/>
            <a:pathLst>
              <a:path w="5718" h="1005">
                <a:moveTo>
                  <a:pt x="0" y="756"/>
                </a:moveTo>
                <a:cubicBezTo>
                  <a:pt x="96" y="724"/>
                  <a:pt x="297" y="635"/>
                  <a:pt x="576" y="560"/>
                </a:cubicBezTo>
                <a:cubicBezTo>
                  <a:pt x="855" y="485"/>
                  <a:pt x="1037" y="442"/>
                  <a:pt x="1403" y="390"/>
                </a:cubicBezTo>
                <a:cubicBezTo>
                  <a:pt x="1769" y="337"/>
                  <a:pt x="2154" y="320"/>
                  <a:pt x="2452" y="314"/>
                </a:cubicBezTo>
                <a:lnTo>
                  <a:pt x="3102" y="326"/>
                </a:lnTo>
                <a:cubicBezTo>
                  <a:pt x="3367" y="346"/>
                  <a:pt x="3736" y="377"/>
                  <a:pt x="4043" y="434"/>
                </a:cubicBezTo>
                <a:cubicBezTo>
                  <a:pt x="4350" y="490"/>
                  <a:pt x="4669" y="578"/>
                  <a:pt x="4944" y="668"/>
                </a:cubicBezTo>
                <a:cubicBezTo>
                  <a:pt x="5219" y="757"/>
                  <a:pt x="5679" y="1005"/>
                  <a:pt x="5691" y="971"/>
                </a:cubicBezTo>
                <a:cubicBezTo>
                  <a:pt x="5695" y="964"/>
                  <a:pt x="5718" y="25"/>
                  <a:pt x="5718" y="19"/>
                </a:cubicBezTo>
                <a:cubicBezTo>
                  <a:pt x="5718" y="7"/>
                  <a:pt x="1198" y="4"/>
                  <a:pt x="9" y="0"/>
                </a:cubicBez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4888" y="6450013"/>
            <a:ext cx="28971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 b="1"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454775"/>
            <a:ext cx="9271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ctr" defTabSz="957263">
              <a:defRPr sz="1300" b="1">
                <a:latin typeface="+mn-lt"/>
              </a:defRPr>
            </a:lvl1pPr>
          </a:lstStyle>
          <a:p>
            <a:fld id="{B30A4F5F-BBAC-4730-AA5A-307FE039EB0B}" type="slidenum">
              <a:rPr lang="en-US"/>
              <a:pPr/>
              <a:t>‹№›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542925" y="53975"/>
            <a:ext cx="7392988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" y="0"/>
            <a:chExt cx="8065" cy="6048"/>
          </a:xfrm>
        </p:grpSpPr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-1" y="5629"/>
              <a:ext cx="389" cy="417"/>
            </a:xfrm>
            <a:custGeom>
              <a:avLst/>
              <a:gdLst/>
              <a:ahLst/>
              <a:cxnLst>
                <a:cxn ang="0">
                  <a:pos x="314" y="416"/>
                </a:cxn>
                <a:cxn ang="0">
                  <a:pos x="389" y="417"/>
                </a:cxn>
                <a:cxn ang="0">
                  <a:pos x="158" y="297"/>
                </a:cxn>
                <a:cxn ang="0">
                  <a:pos x="39" y="179"/>
                </a:cxn>
                <a:cxn ang="0">
                  <a:pos x="0" y="0"/>
                </a:cxn>
                <a:cxn ang="0">
                  <a:pos x="1" y="417"/>
                </a:cxn>
              </a:cxnLst>
              <a:rect l="0" t="0" r="r" b="b"/>
              <a:pathLst>
                <a:path w="389" h="417">
                  <a:moveTo>
                    <a:pt x="314" y="416"/>
                  </a:moveTo>
                  <a:lnTo>
                    <a:pt x="389" y="417"/>
                  </a:lnTo>
                  <a:lnTo>
                    <a:pt x="158" y="297"/>
                  </a:lnTo>
                  <a:lnTo>
                    <a:pt x="39" y="179"/>
                  </a:lnTo>
                  <a:lnTo>
                    <a:pt x="0" y="0"/>
                  </a:lnTo>
                  <a:lnTo>
                    <a:pt x="1" y="417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7701" y="5645"/>
              <a:ext cx="363" cy="403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gray">
            <a:xfrm>
              <a:off x="25" y="42"/>
              <a:ext cx="8012" cy="59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-1" y="13"/>
              <a:ext cx="405" cy="441"/>
            </a:xfrm>
            <a:custGeom>
              <a:avLst/>
              <a:gdLst/>
              <a:ahLst/>
              <a:cxnLst>
                <a:cxn ang="0">
                  <a:pos x="2" y="441"/>
                </a:cxn>
                <a:cxn ang="0">
                  <a:pos x="107" y="175"/>
                </a:cxn>
                <a:cxn ang="0">
                  <a:pos x="387" y="0"/>
                </a:cxn>
                <a:cxn ang="0">
                  <a:pos x="1" y="0"/>
                </a:cxn>
              </a:cxnLst>
              <a:rect l="0" t="0" r="r" b="b"/>
              <a:pathLst>
                <a:path w="405" h="441">
                  <a:moveTo>
                    <a:pt x="2" y="441"/>
                  </a:moveTo>
                  <a:cubicBezTo>
                    <a:pt x="19" y="397"/>
                    <a:pt x="0" y="345"/>
                    <a:pt x="107" y="175"/>
                  </a:cubicBezTo>
                  <a:cubicBezTo>
                    <a:pt x="214" y="6"/>
                    <a:pt x="405" y="16"/>
                    <a:pt x="387" y="0"/>
                  </a:cubicBez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7588" y="0"/>
              <a:ext cx="470" cy="48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2" y="150"/>
                </a:cxn>
                <a:cxn ang="0">
                  <a:pos x="470" y="461"/>
                </a:cxn>
                <a:cxn ang="0">
                  <a:pos x="470" y="0"/>
                </a:cxn>
              </a:cxnLst>
              <a:rect l="0" t="0" r="r" b="b"/>
              <a:pathLst>
                <a:path w="470" h="483">
                  <a:moveTo>
                    <a:pt x="0" y="4"/>
                  </a:moveTo>
                  <a:cubicBezTo>
                    <a:pt x="57" y="28"/>
                    <a:pt x="264" y="74"/>
                    <a:pt x="342" y="150"/>
                  </a:cubicBezTo>
                  <a:cubicBezTo>
                    <a:pt x="450" y="275"/>
                    <a:pt x="452" y="483"/>
                    <a:pt x="470" y="461"/>
                  </a:cubicBezTo>
                  <a:lnTo>
                    <a:pt x="47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6" name="Line 22"/>
          <p:cNvSpPr>
            <a:spLocks noChangeShapeType="1"/>
          </p:cNvSpPr>
          <p:nvPr/>
        </p:nvSpPr>
        <p:spPr bwMode="gray">
          <a:xfrm>
            <a:off x="323850" y="6500813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2pPr>
      <a:lvl3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3pPr>
      <a:lvl4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4pPr>
      <a:lvl5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5pPr>
      <a:lvl6pPr marL="4572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6pPr>
      <a:lvl7pPr marL="9144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7pPr>
      <a:lvl8pPr marL="13716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8pPr>
      <a:lvl9pPr marL="18288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9pPr>
    </p:titleStyle>
    <p:bodyStyle>
      <a:lvl1pPr marL="358775" indent="-358775" algn="l" defTabSz="957263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>
          <a:solidFill>
            <a:schemeClr val="tx1"/>
          </a:solidFill>
          <a:latin typeface="+mj-lt"/>
        </a:defRPr>
      </a:lvl2pPr>
      <a:lvl3pPr marL="1196975" indent="-239713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100">
          <a:solidFill>
            <a:schemeClr val="tx1"/>
          </a:solidFill>
          <a:latin typeface="+mj-lt"/>
        </a:defRPr>
      </a:lvl3pPr>
      <a:lvl4pPr marL="1676400" indent="-239713" algn="l" defTabSz="957263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j-lt"/>
        </a:defRPr>
      </a:lvl4pPr>
      <a:lvl5pPr marL="21542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5pPr>
      <a:lvl6pPr marL="26114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6pPr>
      <a:lvl7pPr marL="30686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7pPr>
      <a:lvl8pPr marL="35258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8pPr>
      <a:lvl9pPr marL="39830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Макроэкономика</a:t>
            </a:r>
            <a:endParaRPr lang="en-US" sz="5400" dirty="0"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29322" y="4572008"/>
            <a:ext cx="2728882" cy="1928826"/>
          </a:xfrm>
        </p:spPr>
        <p:txBody>
          <a:bodyPr/>
          <a:lstStyle/>
          <a:p>
            <a:r>
              <a:rPr lang="ru-RU" dirty="0" smtClean="0"/>
              <a:t>Выполнила студентка 1 курса 13 группы ГП специальность юриспруденция Зотова М.В.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AutoShape 5"/>
          <p:cNvSpPr>
            <a:spLocks noChangeArrowheads="1"/>
          </p:cNvSpPr>
          <p:nvPr/>
        </p:nvSpPr>
        <p:spPr bwMode="gray">
          <a:xfrm>
            <a:off x="5930900" y="5856289"/>
            <a:ext cx="1676400" cy="4048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AutoShape 5"/>
          <p:cNvSpPr>
            <a:spLocks noChangeArrowheads="1"/>
          </p:cNvSpPr>
          <p:nvPr/>
        </p:nvSpPr>
        <p:spPr bwMode="gray">
          <a:xfrm>
            <a:off x="5240338" y="4764089"/>
            <a:ext cx="3217862" cy="887412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AutoShape 5"/>
          <p:cNvSpPr>
            <a:spLocks noChangeArrowheads="1"/>
          </p:cNvSpPr>
          <p:nvPr/>
        </p:nvSpPr>
        <p:spPr bwMode="gray">
          <a:xfrm>
            <a:off x="5303838" y="3621089"/>
            <a:ext cx="3128962" cy="900112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gray">
          <a:xfrm>
            <a:off x="5240338" y="2757489"/>
            <a:ext cx="3230562" cy="735012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" name="AutoShape 5"/>
          <p:cNvSpPr>
            <a:spLocks noChangeArrowheads="1"/>
          </p:cNvSpPr>
          <p:nvPr/>
        </p:nvSpPr>
        <p:spPr bwMode="gray">
          <a:xfrm>
            <a:off x="5494338" y="2008189"/>
            <a:ext cx="2316162" cy="493712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AutoShape 5"/>
          <p:cNvSpPr>
            <a:spLocks noChangeArrowheads="1"/>
          </p:cNvSpPr>
          <p:nvPr/>
        </p:nvSpPr>
        <p:spPr bwMode="gray">
          <a:xfrm>
            <a:off x="5291138" y="915989"/>
            <a:ext cx="3052762" cy="862012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gray">
          <a:xfrm>
            <a:off x="1346200" y="5894389"/>
            <a:ext cx="1460500" cy="4429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gray">
          <a:xfrm>
            <a:off x="673100" y="4978400"/>
            <a:ext cx="3111500" cy="381000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gray">
          <a:xfrm>
            <a:off x="571500" y="3797300"/>
            <a:ext cx="3644900" cy="469899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AutoShape 5"/>
          <p:cNvSpPr>
            <a:spLocks noChangeArrowheads="1"/>
          </p:cNvSpPr>
          <p:nvPr/>
        </p:nvSpPr>
        <p:spPr bwMode="gray">
          <a:xfrm>
            <a:off x="566738" y="2922589"/>
            <a:ext cx="3268661" cy="4683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gray">
          <a:xfrm>
            <a:off x="592138" y="2146300"/>
            <a:ext cx="2913062" cy="342900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gray">
          <a:xfrm>
            <a:off x="1366839" y="1093789"/>
            <a:ext cx="1096961" cy="5572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Объекты государственного регулирования макроэкономики: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8900" y="1130300"/>
            <a:ext cx="1007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НТП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032000"/>
            <a:ext cx="2978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Экономический цикл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600" y="2895600"/>
            <a:ext cx="3278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Структура экономики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" y="3733800"/>
            <a:ext cx="3780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Накопление и потребление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000" y="4851400"/>
            <a:ext cx="3122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Занятость населения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8900" y="5829300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Бюджет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5100" y="863600"/>
            <a:ext cx="2988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Денежное обращение</a:t>
            </a:r>
          </a:p>
          <a:p>
            <a:r>
              <a:rPr lang="ru-RU" sz="2800" dirty="0" smtClean="0">
                <a:latin typeface="Monotype Corsiva" pitchFamily="66" charset="0"/>
              </a:rPr>
              <a:t>и ценообразование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1000" y="2006600"/>
            <a:ext cx="231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Банки и кредит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2679700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Внешнеэкономические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связи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67300" y="3581400"/>
            <a:ext cx="363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Подготовка и переподготовка кадров 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7000" y="4800600"/>
            <a:ext cx="32111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Условия производства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 и сбыта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9000" y="5803900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Экология</a:t>
            </a:r>
            <a:endParaRPr lang="ru-RU" sz="2800" dirty="0">
              <a:latin typeface="Monotype Corsiva" pitchFamily="66" charset="0"/>
            </a:endParaRPr>
          </a:p>
        </p:txBody>
      </p:sp>
      <p:cxnSp>
        <p:nvCxnSpPr>
          <p:cNvPr id="24" name="Прямая со стрелкой 23"/>
          <p:cNvCxnSpPr>
            <a:stCxn id="5" idx="0"/>
          </p:cNvCxnSpPr>
          <p:nvPr/>
        </p:nvCxnSpPr>
        <p:spPr bwMode="auto">
          <a:xfrm rot="5400000" flipH="1" flipV="1">
            <a:off x="1534452" y="797852"/>
            <a:ext cx="660400" cy="449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6" name="Прямая со стрелкой 25"/>
          <p:cNvCxnSpPr>
            <a:stCxn id="5" idx="2"/>
          </p:cNvCxnSpPr>
          <p:nvPr/>
        </p:nvCxnSpPr>
        <p:spPr bwMode="auto">
          <a:xfrm rot="5400000">
            <a:off x="1598418" y="1908508"/>
            <a:ext cx="518974" cy="899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4" name="Прямая со стрелкой 33"/>
          <p:cNvCxnSpPr/>
          <p:nvPr/>
        </p:nvCxnSpPr>
        <p:spPr bwMode="auto">
          <a:xfrm rot="5400000">
            <a:off x="1543050" y="2711450"/>
            <a:ext cx="5715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8" name="Прямая со стрелкой 37"/>
          <p:cNvCxnSpPr/>
          <p:nvPr/>
        </p:nvCxnSpPr>
        <p:spPr bwMode="auto">
          <a:xfrm rot="5400000">
            <a:off x="1631950" y="3613150"/>
            <a:ext cx="457200" cy="127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0" name="Прямая со стрелкой 39"/>
          <p:cNvCxnSpPr/>
          <p:nvPr/>
        </p:nvCxnSpPr>
        <p:spPr bwMode="auto">
          <a:xfrm rot="5400000">
            <a:off x="1530350" y="4603750"/>
            <a:ext cx="736600" cy="127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2" name="Прямая со стрелкой 41"/>
          <p:cNvCxnSpPr/>
          <p:nvPr/>
        </p:nvCxnSpPr>
        <p:spPr bwMode="auto">
          <a:xfrm rot="5400000">
            <a:off x="1600200" y="5651500"/>
            <a:ext cx="622300" cy="127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3" name="Прямая со стрелкой 62"/>
          <p:cNvCxnSpPr/>
          <p:nvPr/>
        </p:nvCxnSpPr>
        <p:spPr bwMode="auto">
          <a:xfrm rot="16200000" flipH="1">
            <a:off x="6121400" y="711200"/>
            <a:ext cx="546100" cy="127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5" name="Прямая со стрелкой 64"/>
          <p:cNvCxnSpPr/>
          <p:nvPr/>
        </p:nvCxnSpPr>
        <p:spPr bwMode="auto">
          <a:xfrm rot="5400000">
            <a:off x="6223000" y="1917700"/>
            <a:ext cx="5080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7" name="Прямая со стрелкой 66"/>
          <p:cNvCxnSpPr/>
          <p:nvPr/>
        </p:nvCxnSpPr>
        <p:spPr bwMode="auto">
          <a:xfrm rot="16200000" flipH="1">
            <a:off x="6273800" y="2628900"/>
            <a:ext cx="444500" cy="127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9" name="Прямая со стрелкой 68"/>
          <p:cNvCxnSpPr/>
          <p:nvPr/>
        </p:nvCxnSpPr>
        <p:spPr bwMode="auto">
          <a:xfrm rot="5400000">
            <a:off x="6521450" y="3600450"/>
            <a:ext cx="2667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2" name="Прямая со стрелкой 71"/>
          <p:cNvCxnSpPr/>
          <p:nvPr/>
        </p:nvCxnSpPr>
        <p:spPr bwMode="auto">
          <a:xfrm rot="5400000">
            <a:off x="6337300" y="4673600"/>
            <a:ext cx="6350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4" name="Прямая со стрелкой 73"/>
          <p:cNvCxnSpPr/>
          <p:nvPr/>
        </p:nvCxnSpPr>
        <p:spPr bwMode="auto">
          <a:xfrm rot="5400000">
            <a:off x="6451600" y="5791200"/>
            <a:ext cx="3556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6" name="Прямая со стрелкой 75"/>
          <p:cNvCxnSpPr>
            <a:stCxn id="43" idx="3"/>
            <a:endCxn id="11" idx="1"/>
          </p:cNvCxnSpPr>
          <p:nvPr/>
        </p:nvCxnSpPr>
        <p:spPr bwMode="auto">
          <a:xfrm flipV="1">
            <a:off x="2463800" y="1340654"/>
            <a:ext cx="2781300" cy="3174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8" name="Прямая со стрелкой 77"/>
          <p:cNvCxnSpPr>
            <a:stCxn id="6" idx="3"/>
            <a:endCxn id="12" idx="1"/>
          </p:cNvCxnSpPr>
          <p:nvPr/>
        </p:nvCxnSpPr>
        <p:spPr bwMode="auto">
          <a:xfrm flipV="1">
            <a:off x="3512101" y="2268210"/>
            <a:ext cx="1948899" cy="25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0" name="Прямая со стрелкой 79"/>
          <p:cNvCxnSpPr>
            <a:stCxn id="45" idx="3"/>
            <a:endCxn id="13" idx="1"/>
          </p:cNvCxnSpPr>
          <p:nvPr/>
        </p:nvCxnSpPr>
        <p:spPr bwMode="auto">
          <a:xfrm>
            <a:off x="3835399" y="3156745"/>
            <a:ext cx="1384301" cy="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2" name="Прямая со стрелкой 81"/>
          <p:cNvCxnSpPr>
            <a:stCxn id="8" idx="3"/>
          </p:cNvCxnSpPr>
          <p:nvPr/>
        </p:nvCxnSpPr>
        <p:spPr bwMode="auto">
          <a:xfrm>
            <a:off x="4275502" y="3995410"/>
            <a:ext cx="982298" cy="1779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4" name="Прямая со стрелкой 83"/>
          <p:cNvCxnSpPr>
            <a:stCxn id="9" idx="3"/>
          </p:cNvCxnSpPr>
          <p:nvPr/>
        </p:nvCxnSpPr>
        <p:spPr bwMode="auto">
          <a:xfrm flipV="1">
            <a:off x="3757971" y="5105400"/>
            <a:ext cx="1449029" cy="761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6" name="Прямая со стрелкой 85"/>
          <p:cNvCxnSpPr>
            <a:stCxn id="48" idx="3"/>
            <a:endCxn id="54" idx="1"/>
          </p:cNvCxnSpPr>
          <p:nvPr/>
        </p:nvCxnSpPr>
        <p:spPr bwMode="auto">
          <a:xfrm flipV="1">
            <a:off x="2806700" y="6058695"/>
            <a:ext cx="3124200" cy="5715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8" name="Прямая соединительная линия 87"/>
          <p:cNvCxnSpPr/>
          <p:nvPr/>
        </p:nvCxnSpPr>
        <p:spPr bwMode="auto">
          <a:xfrm rot="16200000" flipH="1">
            <a:off x="1930400" y="3289300"/>
            <a:ext cx="5575300" cy="381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1074" name="Picture 2" descr="C:\Documents and Settings\Admin\Мои документы\Downloads\econom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00" y="5499101"/>
            <a:ext cx="1104081" cy="9779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Экономические функции государства: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3600" y="1257300"/>
            <a:ext cx="7162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Защита прав собственности и обеспечение свободы предпринимательской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Стимулирование деловой активности; защита конкуренции и борьба с монополистическими тенденциями.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Обеспечение законности и правопорядка в хозяйственной сфере.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Удовлетворение потребностей в так называемых «общественных» благах и услугах, главная особенность которых – совместное потребление.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Регулирование взаимоотношений: между трудом и капиталом; между предпринимателями и наёмными работниками.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Обеспечение устойчивости национальной валюты и регулирование денежного обращения.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Monotype Corsiva" pitchFamily="66" charset="0"/>
              </a:rPr>
              <a:t>Контроль за внешнеэкономической деятельностью и обеспечение экономической безопасности страны.</a:t>
            </a:r>
            <a:endParaRPr lang="ru-RU" sz="2200" dirty="0">
              <a:latin typeface="Monotype Corsiva" pitchFamily="66" charset="0"/>
            </a:endParaRPr>
          </a:p>
        </p:txBody>
      </p:sp>
      <p:pic>
        <p:nvPicPr>
          <p:cNvPr id="132098" name="Picture 2" descr="C:\Documents and Settings\Admin\Мои документы\Downloads\pi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9120" y="4364040"/>
            <a:ext cx="1747379" cy="1960560"/>
          </a:xfrm>
          <a:prstGeom prst="rect">
            <a:avLst/>
          </a:prstGeom>
          <a:noFill/>
        </p:spPr>
      </p:pic>
      <p:pic>
        <p:nvPicPr>
          <p:cNvPr id="8" name="Picture 8" descr="0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5500" y="571500"/>
            <a:ext cx="1435100" cy="128111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Макроэкономическое равновесие: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dirty="0" smtClean="0">
                <a:latin typeface="Monotype Corsiva" pitchFamily="66" charset="0"/>
              </a:rPr>
              <a:t>Это такое состояния государственной экономики, когда внедрение ограниченных производственных ресурсов для сотворения продуктов и услуг и их распределение меж различными членами общества сбалансированы, т. е. существует совокупная пропорциональность между:</a:t>
            </a:r>
          </a:p>
          <a:p>
            <a:r>
              <a:rPr lang="ru-RU" b="0" dirty="0" smtClean="0">
                <a:latin typeface="Monotype Corsiva" pitchFamily="66" charset="0"/>
              </a:rPr>
              <a:t>- ресурсами и их внедрением;</a:t>
            </a:r>
          </a:p>
          <a:p>
            <a:r>
              <a:rPr lang="ru-RU" b="0" dirty="0" smtClean="0">
                <a:latin typeface="Monotype Corsiva" pitchFamily="66" charset="0"/>
              </a:rPr>
              <a:t>- факторами производства и плодами их использования;</a:t>
            </a:r>
          </a:p>
          <a:p>
            <a:r>
              <a:rPr lang="ru-RU" b="0" dirty="0" smtClean="0">
                <a:latin typeface="Monotype Corsiva" pitchFamily="66" charset="0"/>
              </a:rPr>
              <a:t>- совокупным созданием и совокупным потреблением;</a:t>
            </a:r>
          </a:p>
          <a:p>
            <a:r>
              <a:rPr lang="ru-RU" b="0" dirty="0" smtClean="0">
                <a:latin typeface="Monotype Corsiva" pitchFamily="66" charset="0"/>
              </a:rPr>
              <a:t>- совокупным предложением и совокупным спросом;</a:t>
            </a:r>
          </a:p>
          <a:p>
            <a:r>
              <a:rPr lang="ru-RU" b="0" dirty="0" smtClean="0">
                <a:latin typeface="Monotype Corsiva" pitchFamily="66" charset="0"/>
              </a:rPr>
              <a:t>- материально-вещественными и финансовыми потоками.</a:t>
            </a:r>
          </a:p>
          <a:p>
            <a:pPr marL="0" indent="0">
              <a:buNone/>
            </a:pPr>
            <a:r>
              <a:rPr lang="ru-RU" b="0" dirty="0" smtClean="0">
                <a:latin typeface="Monotype Corsiva" pitchFamily="66" charset="0"/>
              </a:rPr>
              <a:t>Следовательно, макроэкономическое равновесие предполагает стабильное внедрение их интересов во всех сферах государственной экономики.</a:t>
            </a:r>
          </a:p>
        </p:txBody>
      </p:sp>
      <p:pic>
        <p:nvPicPr>
          <p:cNvPr id="5" name="Picture 42" descr="3D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6382" y="2574252"/>
            <a:ext cx="1371600" cy="13335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0"/>
          <p:cNvSpPr>
            <a:spLocks noChangeArrowheads="1"/>
          </p:cNvSpPr>
          <p:nvPr/>
        </p:nvSpPr>
        <p:spPr bwMode="gray">
          <a:xfrm>
            <a:off x="6051176" y="4559395"/>
            <a:ext cx="2756647" cy="1935534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gray">
          <a:xfrm>
            <a:off x="4007225" y="4558554"/>
            <a:ext cx="1721221" cy="1869140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gray">
          <a:xfrm>
            <a:off x="4735300" y="1856536"/>
            <a:ext cx="4005288" cy="2056558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gray">
          <a:xfrm>
            <a:off x="777383" y="1946183"/>
            <a:ext cx="3323969" cy="2800630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Monotype Corsiva" pitchFamily="66" charset="0"/>
              </a:rPr>
              <a:t>Типы экономического равновесия: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2282" y="981635"/>
            <a:ext cx="1773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Идеальное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2235" y="927847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Реальное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588" y="1949824"/>
            <a:ext cx="34021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Достигается при полной оптимальной реализации интересов всех субъектов экономики в условиях совершенной конкуренции и отсутствия побочных эффектов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6470" y="1949824"/>
            <a:ext cx="41148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Устанавливается в экономической системе в условиях несовершенной конкуренции при внешних факторах воздействия на рынок.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8247" y="4531660"/>
            <a:ext cx="16136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Monotype Corsiva" pitchFamily="66" charset="0"/>
              </a:rPr>
              <a:t>Частичное: </a:t>
            </a:r>
            <a:r>
              <a:rPr lang="ru-RU" sz="2400" dirty="0" smtClean="0">
                <a:latin typeface="Monotype Corsiva" pitchFamily="66" charset="0"/>
              </a:rPr>
              <a:t>Равновесие на отдельно взятом рынке.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37729" y="4518212"/>
            <a:ext cx="2864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Monotype Corsiva" pitchFamily="66" charset="0"/>
              </a:rPr>
              <a:t>Общее: </a:t>
            </a:r>
            <a:r>
              <a:rPr lang="ru-RU" sz="2400" dirty="0" smtClean="0">
                <a:latin typeface="Monotype Corsiva" pitchFamily="66" charset="0"/>
              </a:rPr>
              <a:t>Одновременное равновесие на всех рынках – макроэкономическое равновесие</a:t>
            </a:r>
            <a:endParaRPr lang="ru-RU" sz="2400" dirty="0">
              <a:latin typeface="Monotype Corsiva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 bwMode="auto">
          <a:xfrm rot="5400000">
            <a:off x="2205318" y="645459"/>
            <a:ext cx="632012" cy="33617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Прямая со стрелкой 17"/>
          <p:cNvCxnSpPr/>
          <p:nvPr/>
        </p:nvCxnSpPr>
        <p:spPr bwMode="auto">
          <a:xfrm>
            <a:off x="5930153" y="524435"/>
            <a:ext cx="685800" cy="60511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Прямая со стрелкой 21"/>
          <p:cNvCxnSpPr/>
          <p:nvPr/>
        </p:nvCxnSpPr>
        <p:spPr bwMode="auto">
          <a:xfrm rot="5400000">
            <a:off x="2023782" y="1727947"/>
            <a:ext cx="63201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Прямая со стрелкой 23"/>
          <p:cNvCxnSpPr/>
          <p:nvPr/>
        </p:nvCxnSpPr>
        <p:spPr bwMode="auto">
          <a:xfrm rot="5400000">
            <a:off x="6172201" y="1721223"/>
            <a:ext cx="753035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Прямая со стрелкой 25"/>
          <p:cNvCxnSpPr>
            <a:stCxn id="9" idx="2"/>
            <a:endCxn id="10" idx="0"/>
          </p:cNvCxnSpPr>
          <p:nvPr/>
        </p:nvCxnSpPr>
        <p:spPr bwMode="auto">
          <a:xfrm rot="5400000">
            <a:off x="5528049" y="3295838"/>
            <a:ext cx="642844" cy="1828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Прямая со стрелкой 27"/>
          <p:cNvCxnSpPr>
            <a:stCxn id="9" idx="2"/>
            <a:endCxn id="11" idx="0"/>
          </p:cNvCxnSpPr>
          <p:nvPr/>
        </p:nvCxnSpPr>
        <p:spPr bwMode="auto">
          <a:xfrm rot="16200000" flipH="1">
            <a:off x="6802158" y="3850529"/>
            <a:ext cx="629396" cy="7059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4146" name="Picture 2" descr="C:\Documents and Settings\Admin\Мои документы\Downloads\1299430823_makroekonomicheskoe_ravnovesie_i_prichini_ego_na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565" y="4800226"/>
            <a:ext cx="2727487" cy="1815727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" y="53976"/>
            <a:ext cx="8278346" cy="699059"/>
          </a:xfrm>
        </p:spPr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Модели макроэкономического равновесия: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095" y="901513"/>
            <a:ext cx="8229600" cy="5248275"/>
          </a:xfrm>
        </p:spPr>
        <p:txBody>
          <a:bodyPr/>
          <a:lstStyle/>
          <a:p>
            <a:pPr marL="0" indent="0">
              <a:buNone/>
            </a:pPr>
            <a:r>
              <a:rPr lang="ru-RU" sz="1800" b="0" dirty="0" smtClean="0">
                <a:latin typeface="Monotype Corsiva" pitchFamily="66" charset="0"/>
              </a:rPr>
              <a:t>В настоящее время в экономической науке имеется большой набор моделей экономического равновесия, характеризующих особенности подхода к данной проблеме в различные исторические периоды:</a:t>
            </a:r>
          </a:p>
          <a:p>
            <a:r>
              <a:rPr lang="ru-RU" sz="1800" b="0" dirty="0" smtClean="0">
                <a:latin typeface="Monotype Corsiva" pitchFamily="66" charset="0"/>
              </a:rPr>
              <a:t>Ф. </a:t>
            </a:r>
            <a:r>
              <a:rPr lang="ru-RU" sz="1800" b="0" dirty="0" err="1" smtClean="0">
                <a:latin typeface="Monotype Corsiva" pitchFamily="66" charset="0"/>
              </a:rPr>
              <a:t>Кенэ</a:t>
            </a:r>
            <a:r>
              <a:rPr lang="ru-RU" sz="1800" b="0" dirty="0" smtClean="0">
                <a:latin typeface="Monotype Corsiva" pitchFamily="66" charset="0"/>
              </a:rPr>
              <a:t> (1694-1774) – равновесие достигается путём установления обменных процессов между классами, в результате которых происходит распределение чистого продукта (модель обычного воспроизводства на примере экономики Франции XVIII столетия).</a:t>
            </a:r>
          </a:p>
          <a:p>
            <a:r>
              <a:rPr lang="ru-RU" sz="1800" b="0" dirty="0" smtClean="0">
                <a:latin typeface="Monotype Corsiva" pitchFamily="66" charset="0"/>
              </a:rPr>
              <a:t>Ж.Б. </a:t>
            </a:r>
            <a:r>
              <a:rPr lang="ru-RU" sz="1800" b="0" dirty="0" err="1" smtClean="0">
                <a:latin typeface="Monotype Corsiva" pitchFamily="66" charset="0"/>
              </a:rPr>
              <a:t>Сэй</a:t>
            </a:r>
            <a:r>
              <a:rPr lang="ru-RU" sz="1800" b="0" dirty="0" smtClean="0">
                <a:latin typeface="Monotype Corsiva" pitchFamily="66" charset="0"/>
              </a:rPr>
              <a:t> (1767-1832) – макроэкономическое предложение создаёт и балансирует собственный спрос, который основывается на положении, что каждый продавец в то же время является и покупателем товара.</a:t>
            </a:r>
          </a:p>
          <a:p>
            <a:r>
              <a:rPr lang="ru-RU" sz="1800" b="0" dirty="0" smtClean="0">
                <a:latin typeface="Monotype Corsiva" pitchFamily="66" charset="0"/>
              </a:rPr>
              <a:t>К. Маркс (1818-1883) – равновесие между элементами стоимости общественного продута и между двумя подразделениями общественного производства, схемы обычного и расширенного капиталистического публичного воспроизводства;</a:t>
            </a:r>
          </a:p>
          <a:p>
            <a:r>
              <a:rPr lang="ru-RU" sz="1800" b="0" dirty="0" smtClean="0">
                <a:latin typeface="Monotype Corsiva" pitchFamily="66" charset="0"/>
              </a:rPr>
              <a:t>Л. Вальрас (1834-1910) – общее положение конечных продуктов должно быть равно общему спросу на них как сумма доходов, приносимых всеми факторами производства их собственникам;</a:t>
            </a:r>
          </a:p>
          <a:p>
            <a:r>
              <a:rPr lang="ru-RU" sz="1800" b="0" dirty="0" smtClean="0">
                <a:latin typeface="Monotype Corsiva" pitchFamily="66" charset="0"/>
              </a:rPr>
              <a:t>Дж. </a:t>
            </a:r>
            <a:r>
              <a:rPr lang="ru-RU" sz="1800" b="0" dirty="0" err="1" smtClean="0">
                <a:latin typeface="Monotype Corsiva" pitchFamily="66" charset="0"/>
              </a:rPr>
              <a:t>Кейнс</a:t>
            </a:r>
            <a:r>
              <a:rPr lang="ru-RU" sz="1800" b="0" dirty="0" smtClean="0">
                <a:latin typeface="Monotype Corsiva" pitchFamily="66" charset="0"/>
              </a:rPr>
              <a:t> (1883-1946) – модель краткосрочного экономического равновесия денежного рынка.</a:t>
            </a:r>
          </a:p>
          <a:p>
            <a:r>
              <a:rPr lang="ru-RU" sz="1800" b="0" dirty="0" smtClean="0">
                <a:latin typeface="Monotype Corsiva" pitchFamily="66" charset="0"/>
              </a:rPr>
              <a:t>В. Леонтьев (1905-1999)  – шахматное построение модели межотраслевого баланса, обеспечивающее отраслевое, межотраслевое и общее равновесие.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392988" cy="563563"/>
          </a:xfrm>
        </p:spPr>
        <p:txBody>
          <a:bodyPr/>
          <a:lstStyle/>
          <a:p>
            <a:r>
              <a:rPr lang="ru-RU" dirty="0"/>
              <a:t>Список использованной литературы: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«Основы макроэкономического анализа» Косов ,2007.</a:t>
            </a:r>
          </a:p>
          <a:p>
            <a:pPr marL="457200" indent="-457200"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«Введение в макроэкономику» Матвеева, 2007.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И. В. Родионова «История экономических учений» учебное пособие, часть 3, 2010.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0" dirty="0" smtClean="0">
                <a:latin typeface="Monotype Corsiva" pitchFamily="66" charset="0"/>
              </a:rPr>
              <a:t>«Экономика (теория)» ,учебное пособие для студентов неэкономических специальностей ,</a:t>
            </a:r>
            <a:r>
              <a:rPr lang="ru-RU" b="0" dirty="0" err="1" smtClean="0">
                <a:latin typeface="Monotype Corsiva" pitchFamily="66" charset="0"/>
              </a:rPr>
              <a:t>Залозная</a:t>
            </a:r>
            <a:r>
              <a:rPr lang="ru-RU" b="0" dirty="0" smtClean="0">
                <a:latin typeface="Monotype Corsiva" pitchFamily="66" charset="0"/>
              </a:rPr>
              <a:t> Г.М., 2007.</a:t>
            </a:r>
          </a:p>
          <a:p>
            <a:endParaRPr lang="ru-RU" dirty="0"/>
          </a:p>
        </p:txBody>
      </p:sp>
      <p:pic>
        <p:nvPicPr>
          <p:cNvPr id="5" name="Picture 46" descr="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7877" y="3997148"/>
            <a:ext cx="1524000" cy="1355725"/>
          </a:xfrm>
          <a:prstGeom prst="rect">
            <a:avLst/>
          </a:prstGeom>
          <a:noFill/>
        </p:spPr>
      </p:pic>
      <p:pic>
        <p:nvPicPr>
          <p:cNvPr id="6" name="Picture 11" descr="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9483" y="4628497"/>
            <a:ext cx="1600200" cy="112236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Monotype Corsiva" pitchFamily="66" charset="0"/>
              </a:rPr>
              <a:t>Содержание:</a:t>
            </a:r>
            <a:endParaRPr lang="en-US" sz="4000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grpSp>
        <p:nvGrpSpPr>
          <p:cNvPr id="89176" name="Group 88"/>
          <p:cNvGrpSpPr>
            <a:grpSpLocks/>
          </p:cNvGrpSpPr>
          <p:nvPr/>
        </p:nvGrpSpPr>
        <p:grpSpPr bwMode="auto">
          <a:xfrm>
            <a:off x="1958975" y="1905000"/>
            <a:ext cx="5970611" cy="739775"/>
            <a:chOff x="1728" y="1680"/>
            <a:chExt cx="4560" cy="653"/>
          </a:xfrm>
        </p:grpSpPr>
        <p:sp>
          <p:nvSpPr>
            <p:cNvPr id="89150" name="AutoShape 62"/>
            <p:cNvSpPr>
              <a:spLocks noChangeArrowheads="1"/>
            </p:cNvSpPr>
            <p:nvPr/>
          </p:nvSpPr>
          <p:spPr bwMode="gray">
            <a:xfrm>
              <a:off x="2096" y="1793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51" name="AutoShape 63"/>
            <p:cNvSpPr>
              <a:spLocks noChangeArrowheads="1"/>
            </p:cNvSpPr>
            <p:nvPr/>
          </p:nvSpPr>
          <p:spPr bwMode="gray">
            <a:xfrm>
              <a:off x="1728" y="1680"/>
              <a:ext cx="662" cy="653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52" name="Text Box 64"/>
            <p:cNvSpPr txBox="1">
              <a:spLocks noChangeArrowheads="1"/>
            </p:cNvSpPr>
            <p:nvPr/>
          </p:nvSpPr>
          <p:spPr bwMode="gray">
            <a:xfrm>
              <a:off x="1923" y="1827"/>
              <a:ext cx="3920" cy="3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ru-RU" sz="2400" b="1" dirty="0" smtClean="0">
                  <a:solidFill>
                    <a:schemeClr val="bg1"/>
                  </a:solidFill>
                  <a:latin typeface="Monotype Corsiva" pitchFamily="66" charset="0"/>
                </a:rPr>
                <a:t>Понятие и цели макроэкономики</a:t>
              </a:r>
              <a:endParaRPr lang="en-US" sz="2400" b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89153" name="Text Box 65"/>
            <p:cNvSpPr txBox="1">
              <a:spLocks noChangeArrowheads="1"/>
            </p:cNvSpPr>
            <p:nvPr/>
          </p:nvSpPr>
          <p:spPr bwMode="gray">
            <a:xfrm>
              <a:off x="1919" y="1824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9175" name="Group 87"/>
          <p:cNvGrpSpPr>
            <a:grpSpLocks/>
          </p:cNvGrpSpPr>
          <p:nvPr/>
        </p:nvGrpSpPr>
        <p:grpSpPr bwMode="auto">
          <a:xfrm>
            <a:off x="1958975" y="2809875"/>
            <a:ext cx="6113488" cy="739775"/>
            <a:chOff x="1728" y="2478"/>
            <a:chExt cx="4663" cy="653"/>
          </a:xfrm>
        </p:grpSpPr>
        <p:sp>
          <p:nvSpPr>
            <p:cNvPr id="89155" name="AutoShape 67"/>
            <p:cNvSpPr>
              <a:spLocks noChangeArrowheads="1"/>
            </p:cNvSpPr>
            <p:nvPr/>
          </p:nvSpPr>
          <p:spPr bwMode="gray">
            <a:xfrm>
              <a:off x="2096" y="2591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56" name="AutoShape 68"/>
            <p:cNvSpPr>
              <a:spLocks noChangeArrowheads="1"/>
            </p:cNvSpPr>
            <p:nvPr/>
          </p:nvSpPr>
          <p:spPr bwMode="gray">
            <a:xfrm>
              <a:off x="1728" y="2478"/>
              <a:ext cx="662" cy="653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57" name="Text Box 69"/>
            <p:cNvSpPr txBox="1">
              <a:spLocks noChangeArrowheads="1"/>
            </p:cNvSpPr>
            <p:nvPr/>
          </p:nvSpPr>
          <p:spPr bwMode="gray">
            <a:xfrm>
              <a:off x="2190" y="2646"/>
              <a:ext cx="4201" cy="3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ru-RU" sz="2400" b="1" dirty="0" smtClean="0">
                  <a:solidFill>
                    <a:schemeClr val="bg1"/>
                  </a:solidFill>
                  <a:latin typeface="Monotype Corsiva" pitchFamily="66" charset="0"/>
                </a:rPr>
                <a:t>Основные макроэкономические показатели</a:t>
              </a:r>
              <a:endParaRPr lang="en-US" sz="2400" b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89170" name="Text Box 82"/>
            <p:cNvSpPr txBox="1">
              <a:spLocks noChangeArrowheads="1"/>
            </p:cNvSpPr>
            <p:nvPr/>
          </p:nvSpPr>
          <p:spPr bwMode="gray">
            <a:xfrm>
              <a:off x="1920" y="2620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9174" name="Group 86"/>
          <p:cNvGrpSpPr>
            <a:grpSpLocks/>
          </p:cNvGrpSpPr>
          <p:nvPr/>
        </p:nvGrpSpPr>
        <p:grpSpPr bwMode="auto">
          <a:xfrm>
            <a:off x="1958975" y="3714750"/>
            <a:ext cx="5970611" cy="739775"/>
            <a:chOff x="1728" y="3276"/>
            <a:chExt cx="4560" cy="653"/>
          </a:xfrm>
        </p:grpSpPr>
        <p:sp>
          <p:nvSpPr>
            <p:cNvPr id="89160" name="AutoShape 72"/>
            <p:cNvSpPr>
              <a:spLocks noChangeArrowheads="1"/>
            </p:cNvSpPr>
            <p:nvPr/>
          </p:nvSpPr>
          <p:spPr bwMode="gray">
            <a:xfrm>
              <a:off x="2096" y="3389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61" name="AutoShape 73"/>
            <p:cNvSpPr>
              <a:spLocks noChangeArrowheads="1"/>
            </p:cNvSpPr>
            <p:nvPr/>
          </p:nvSpPr>
          <p:spPr bwMode="gray">
            <a:xfrm>
              <a:off x="1728" y="3276"/>
              <a:ext cx="662" cy="653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62" name="Text Box 74"/>
            <p:cNvSpPr txBox="1">
              <a:spLocks noChangeArrowheads="1"/>
            </p:cNvSpPr>
            <p:nvPr/>
          </p:nvSpPr>
          <p:spPr bwMode="gray">
            <a:xfrm>
              <a:off x="2316" y="3442"/>
              <a:ext cx="3208" cy="3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ru-RU" sz="2400" b="1" dirty="0" smtClean="0">
                  <a:solidFill>
                    <a:schemeClr val="bg1"/>
                  </a:solidFill>
                  <a:latin typeface="Monotype Corsiva" pitchFamily="66" charset="0"/>
                </a:rPr>
                <a:t>Государственное регулирование</a:t>
              </a:r>
              <a:endParaRPr lang="en-US" sz="2400" b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89171" name="Text Box 83"/>
            <p:cNvSpPr txBox="1">
              <a:spLocks noChangeArrowheads="1"/>
            </p:cNvSpPr>
            <p:nvPr/>
          </p:nvSpPr>
          <p:spPr bwMode="gray">
            <a:xfrm>
              <a:off x="1920" y="3408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89173" name="Group 85"/>
          <p:cNvGrpSpPr>
            <a:grpSpLocks/>
          </p:cNvGrpSpPr>
          <p:nvPr/>
        </p:nvGrpSpPr>
        <p:grpSpPr bwMode="auto">
          <a:xfrm>
            <a:off x="1958975" y="4702175"/>
            <a:ext cx="5970611" cy="741363"/>
            <a:chOff x="1728" y="4147"/>
            <a:chExt cx="4560" cy="653"/>
          </a:xfrm>
        </p:grpSpPr>
        <p:sp>
          <p:nvSpPr>
            <p:cNvPr id="89165" name="AutoShape 77"/>
            <p:cNvSpPr>
              <a:spLocks noChangeArrowheads="1"/>
            </p:cNvSpPr>
            <p:nvPr/>
          </p:nvSpPr>
          <p:spPr bwMode="gray">
            <a:xfrm>
              <a:off x="2096" y="4260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66" name="AutoShape 78"/>
            <p:cNvSpPr>
              <a:spLocks noChangeArrowheads="1"/>
            </p:cNvSpPr>
            <p:nvPr/>
          </p:nvSpPr>
          <p:spPr bwMode="gray">
            <a:xfrm>
              <a:off x="1728" y="4147"/>
              <a:ext cx="662" cy="653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67" name="Text Box 79"/>
            <p:cNvSpPr txBox="1">
              <a:spLocks noChangeArrowheads="1"/>
            </p:cNvSpPr>
            <p:nvPr/>
          </p:nvSpPr>
          <p:spPr bwMode="gray">
            <a:xfrm>
              <a:off x="2316" y="4313"/>
              <a:ext cx="3310" cy="3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ru-RU" sz="2400" b="1" dirty="0" smtClean="0">
                  <a:solidFill>
                    <a:schemeClr val="bg1"/>
                  </a:solidFill>
                  <a:latin typeface="Monotype Corsiva" pitchFamily="66" charset="0"/>
                </a:rPr>
                <a:t>Макроэкономическое равновесие</a:t>
              </a:r>
              <a:endParaRPr lang="en-US" sz="2400" b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89172" name="Text Box 84"/>
            <p:cNvSpPr txBox="1">
              <a:spLocks noChangeArrowheads="1"/>
            </p:cNvSpPr>
            <p:nvPr/>
          </p:nvSpPr>
          <p:spPr bwMode="gray">
            <a:xfrm>
              <a:off x="1920" y="4272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pPr algn="ctr" defTabSz="684213" eaLnBrk="0" hangingPunct="0"/>
              <a:r>
                <a:rPr lang="en-US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24" name="Picture 6" descr="0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929198"/>
            <a:ext cx="1447800" cy="1298575"/>
          </a:xfrm>
          <a:prstGeom prst="rect">
            <a:avLst/>
          </a:prstGeom>
          <a:noFill/>
        </p:spPr>
      </p:pic>
      <p:pic>
        <p:nvPicPr>
          <p:cNvPr id="25" name="Picture 12" descr="1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28604"/>
            <a:ext cx="1600200" cy="12842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0"/>
            <a:ext cx="7392988" cy="563563"/>
          </a:xfrm>
        </p:spPr>
        <p:txBody>
          <a:bodyPr/>
          <a:lstStyle/>
          <a:p>
            <a:r>
              <a:rPr lang="ru-RU" sz="4000" dirty="0" smtClean="0">
                <a:latin typeface="Monotype Corsiva" pitchFamily="66" charset="0"/>
              </a:rPr>
              <a:t>Понятие макроэкономики</a:t>
            </a:r>
            <a:r>
              <a:rPr lang="ru-RU" dirty="0" smtClean="0"/>
              <a:t>:</a:t>
            </a:r>
            <a:endParaRPr lang="en-US" dirty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Макроэкономика – это раздел экономической теории, исследующий закономерности развития экономики в целом, или процесс воспроизводства на национальном (в масштабах страны) и мировом (группы стран) уровнях.</a:t>
            </a:r>
            <a:endParaRPr lang="en-US" sz="4000" dirty="0">
              <a:latin typeface="Monotype Corsiva" pitchFamily="66" charset="0"/>
            </a:endParaRPr>
          </a:p>
          <a:p>
            <a:endParaRPr lang="en-US" sz="3200" dirty="0"/>
          </a:p>
        </p:txBody>
      </p:sp>
      <p:pic>
        <p:nvPicPr>
          <p:cNvPr id="104452" name="Picture 4" descr="C:\Documents and Settings\Admin\Мои документы\Downloads\1240687776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286388"/>
            <a:ext cx="1524000" cy="1143000"/>
          </a:xfrm>
          <a:prstGeom prst="rect">
            <a:avLst/>
          </a:prstGeom>
          <a:noFill/>
        </p:spPr>
      </p:pic>
      <p:pic>
        <p:nvPicPr>
          <p:cNvPr id="104453" name="Picture 5" descr="C:\Documents and Settings\Admin\Мои документы\Downloads\poshat-dolla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143512"/>
            <a:ext cx="1565632" cy="116204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Объект изучения макроэкономики – процессы экономического роста; структурные сдвиги производства; формирование и использование национального богатства, ВВП, национального дохода; занятость и доходы населения; денежное обращение и инфляция; внешнеэкономические связи и международные финансовые системы.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05474" name="Picture 2" descr="C:\Documents and Settings\Admin\Мои документы\Downloads\medium_servic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572008"/>
            <a:ext cx="2925763" cy="18192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макроэкономики:</a:t>
            </a:r>
            <a:endParaRPr lang="en-US" sz="1600" dirty="0"/>
          </a:p>
        </p:txBody>
      </p:sp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785554" y="1643570"/>
            <a:ext cx="7857644" cy="3704670"/>
            <a:chOff x="481" y="1204"/>
            <a:chExt cx="5173" cy="2300"/>
          </a:xfrm>
        </p:grpSpPr>
        <p:grpSp>
          <p:nvGrpSpPr>
            <p:cNvPr id="74756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4757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58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59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60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61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62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4763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4764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4765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74766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54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67" name="AutoShape 15"/>
            <p:cNvSpPr>
              <a:spLocks noChangeArrowheads="1"/>
            </p:cNvSpPr>
            <p:nvPr/>
          </p:nvSpPr>
          <p:spPr bwMode="gray">
            <a:xfrm>
              <a:off x="528" y="1780"/>
              <a:ext cx="1152" cy="532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68" name="AutoShape 16"/>
            <p:cNvSpPr>
              <a:spLocks noChangeArrowheads="1"/>
            </p:cNvSpPr>
            <p:nvPr/>
          </p:nvSpPr>
          <p:spPr bwMode="gray">
            <a:xfrm>
              <a:off x="528" y="1292"/>
              <a:ext cx="1152" cy="51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69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54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70" name="AutoShape 18"/>
            <p:cNvSpPr>
              <a:spLocks noChangeArrowheads="1"/>
            </p:cNvSpPr>
            <p:nvPr/>
          </p:nvSpPr>
          <p:spPr bwMode="gray">
            <a:xfrm>
              <a:off x="3984" y="1736"/>
              <a:ext cx="1200" cy="568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71" name="AutoShape 19"/>
            <p:cNvSpPr>
              <a:spLocks noChangeArrowheads="1"/>
            </p:cNvSpPr>
            <p:nvPr/>
          </p:nvSpPr>
          <p:spPr bwMode="gray">
            <a:xfrm>
              <a:off x="3961" y="1204"/>
              <a:ext cx="1223" cy="561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72" name="Text Box 20"/>
            <p:cNvSpPr txBox="1">
              <a:spLocks noChangeArrowheads="1"/>
            </p:cNvSpPr>
            <p:nvPr/>
          </p:nvSpPr>
          <p:spPr bwMode="gray">
            <a:xfrm>
              <a:off x="2264" y="1924"/>
              <a:ext cx="1176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Макроэкономика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3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5782" tIns="47891" rIns="95782" bIns="47891" anchor="ctr"/>
            <a:lstStyle/>
            <a:p>
              <a:pPr algn="ctr" defTabSz="957263" eaLnBrk="0" hangingPunct="0"/>
              <a:r>
                <a:rPr lang="ru-RU" sz="1400" dirty="0" smtClean="0">
                  <a:latin typeface="+mj-lt"/>
                </a:rPr>
                <a:t>Совершенствование структуры экономики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74774" name="Text Box 22"/>
            <p:cNvSpPr txBox="1">
              <a:spLocks noChangeArrowheads="1"/>
            </p:cNvSpPr>
            <p:nvPr/>
          </p:nvSpPr>
          <p:spPr bwMode="gray">
            <a:xfrm>
              <a:off x="622" y="1425"/>
              <a:ext cx="94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Социальная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стабильность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5" name="Text Box 23"/>
            <p:cNvSpPr txBox="1">
              <a:spLocks noChangeArrowheads="1"/>
            </p:cNvSpPr>
            <p:nvPr/>
          </p:nvSpPr>
          <p:spPr bwMode="gray">
            <a:xfrm>
              <a:off x="481" y="1958"/>
              <a:ext cx="121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Стабилизация цен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6" name="Text Box 24"/>
            <p:cNvSpPr txBox="1">
              <a:spLocks noChangeArrowheads="1"/>
            </p:cNvSpPr>
            <p:nvPr/>
          </p:nvSpPr>
          <p:spPr bwMode="gray">
            <a:xfrm>
              <a:off x="528" y="2268"/>
              <a:ext cx="1171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Активные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платёжный и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внешнеторговый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баланс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7" name="Text Box 25"/>
            <p:cNvSpPr txBox="1">
              <a:spLocks noChangeArrowheads="1"/>
            </p:cNvSpPr>
            <p:nvPr/>
          </p:nvSpPr>
          <p:spPr bwMode="gray">
            <a:xfrm>
              <a:off x="4244" y="1425"/>
              <a:ext cx="73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Занятость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8" name="Text Box 26"/>
            <p:cNvSpPr txBox="1">
              <a:spLocks noChangeArrowheads="1"/>
            </p:cNvSpPr>
            <p:nvPr/>
          </p:nvSpPr>
          <p:spPr bwMode="gray">
            <a:xfrm>
              <a:off x="3914" y="1958"/>
              <a:ext cx="134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Экономический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рост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4779" name="Text Box 27"/>
            <p:cNvSpPr txBox="1">
              <a:spLocks noChangeArrowheads="1"/>
            </p:cNvSpPr>
            <p:nvPr/>
          </p:nvSpPr>
          <p:spPr bwMode="gray">
            <a:xfrm>
              <a:off x="3585" y="2357"/>
              <a:ext cx="2069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Равновесие во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взаимодействии с </a:t>
              </a:r>
            </a:p>
            <a:p>
              <a:pPr algn="ctr" defTabSz="957263" eaLnBrk="0" hangingPunct="0"/>
              <a:r>
                <a:rPr lang="ru-RU" sz="1400" b="1" dirty="0" smtClean="0">
                  <a:solidFill>
                    <a:schemeClr val="bg1"/>
                  </a:solidFill>
                </a:rPr>
                <a:t>природой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4780" name="Picture 28" descr="C:\Documents and Settings\Admin\Мои документы\Downloads\stabilnost1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929198"/>
            <a:ext cx="2055032" cy="1500174"/>
          </a:xfrm>
          <a:prstGeom prst="rect">
            <a:avLst/>
          </a:prstGeom>
          <a:noFill/>
        </p:spPr>
      </p:pic>
      <p:pic>
        <p:nvPicPr>
          <p:cNvPr id="74782" name="Picture 30" descr="C:\Documents and Settings\Admin\Мои документы\Downloads\bezrabot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68216" y="214290"/>
            <a:ext cx="1942422" cy="1285884"/>
          </a:xfrm>
          <a:prstGeom prst="rect">
            <a:avLst/>
          </a:prstGeom>
          <a:noFill/>
        </p:spPr>
      </p:pic>
      <p:pic>
        <p:nvPicPr>
          <p:cNvPr id="31" name="Picture 4" descr="0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786322"/>
            <a:ext cx="1422400" cy="12668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975"/>
            <a:ext cx="8415365" cy="731819"/>
          </a:xfrm>
        </p:spPr>
        <p:txBody>
          <a:bodyPr/>
          <a:lstStyle/>
          <a:p>
            <a:r>
              <a:rPr lang="ru-RU" sz="2800" dirty="0" smtClean="0"/>
              <a:t>Основные макроэкономические показатели:</a:t>
            </a:r>
            <a:endParaRPr lang="en-US" sz="2800" dirty="0"/>
          </a:p>
        </p:txBody>
      </p:sp>
      <p:graphicFrame>
        <p:nvGraphicFramePr>
          <p:cNvPr id="85059" name="Group 67"/>
          <p:cNvGraphicFramePr>
            <a:graphicFrameLocks noGrp="1"/>
          </p:cNvGraphicFramePr>
          <p:nvPr>
            <p:ph idx="1"/>
          </p:nvPr>
        </p:nvGraphicFramePr>
        <p:xfrm>
          <a:off x="714348" y="1285860"/>
          <a:ext cx="7662890" cy="4414448"/>
        </p:xfrm>
        <a:graphic>
          <a:graphicData uri="http://schemas.openxmlformats.org/drawingml/2006/table">
            <a:tbl>
              <a:tblPr/>
              <a:tblGrid>
                <a:gridCol w="1804974"/>
                <a:gridCol w="5857916"/>
              </a:tblGrid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Макроэкономические показатели</a:t>
                      </a:r>
                    </a:p>
                  </a:txBody>
                  <a:tcPr marL="95782" marR="95782" marT="47891" marB="47891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Определение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Валовой общий продукт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400" b="1" i="0" kern="1200" dirty="0" smtClean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Стоимость материальных благ, созданных обществом в течение определённого периода.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2564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Промежуточный продукт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Часть национального продукта, которая продолжает использоваться в экономической деятельности посредством дальнейшей переработки или перепродажи.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Валовой национальный продукт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Совокупная рыночная стоимость всего объёма продукции и услуг за год.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Внутренний валовой продукт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Совокупная годовая рыночная стоимость конечной продукции материального производства и сферы услуг страны за год.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Национальный доход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Равен величине чистого внутреннего продукта за вычетом косвенных налогов на бизнес.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pic>
        <p:nvPicPr>
          <p:cNvPr id="85060" name="Picture 68" descr="C:\Documents and Settings\Admin\Мои документы\Downloads\849208_14323985__580_no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5681663"/>
            <a:ext cx="1768475" cy="1176337"/>
          </a:xfrm>
          <a:prstGeom prst="rect">
            <a:avLst/>
          </a:prstGeom>
          <a:noFill/>
        </p:spPr>
      </p:pic>
      <p:pic>
        <p:nvPicPr>
          <p:cNvPr id="6" name="Picture 13" descr="1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597525"/>
            <a:ext cx="1524000" cy="12604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67"/>
          <p:cNvGraphicFramePr>
            <a:graphicFrameLocks/>
          </p:cNvGraphicFramePr>
          <p:nvPr/>
        </p:nvGraphicFramePr>
        <p:xfrm>
          <a:off x="785786" y="1357298"/>
          <a:ext cx="7662890" cy="4499473"/>
        </p:xfrm>
        <a:graphic>
          <a:graphicData uri="http://schemas.openxmlformats.org/drawingml/2006/table">
            <a:tbl>
              <a:tblPr/>
              <a:tblGrid>
                <a:gridCol w="1804974"/>
                <a:gridCol w="5857916"/>
              </a:tblGrid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Макроэкономические показатели</a:t>
                      </a:r>
                    </a:p>
                  </a:txBody>
                  <a:tcPr marL="95782" marR="95782" marT="47891" marB="47891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Monotype Corsiva" pitchFamily="66" charset="0"/>
                        </a:rPr>
                        <a:t>Определение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Располагаемый доход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Равен величине личного дохода за вычетом налогов на личный доход.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2564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Национальное богатство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Monotype Corsiva" pitchFamily="66" charset="0"/>
                        </a:rPr>
                        <a:t>Денежное выражение всей совокупности потребительских стоимостей, накопленных обществом за вест предшествующий период.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Чистый национальный продукт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Общий объем производства товаров и услуг, за определенный промежуток времени, которые страна произвела и потребила во всех секторах своего национального хозяйства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  <a:cs typeface="Arial" pitchFamily="34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5681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Чистое экономическое благо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Monotype Corsiva" pitchFamily="66" charset="0"/>
                        </a:rPr>
                        <a:t>Показатель величины скорректированной ВНП.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32564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notype Corsiva" pitchFamily="66" charset="0"/>
                        </a:rPr>
                        <a:t>Личный доход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Monotype Corsiva" pitchFamily="66" charset="0"/>
                        </a:rPr>
                        <a:t>Равен величине национального дохода минус вносы на соцстрах, налоги на доходы корпораций, трансфертные платежи.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5782" marR="95782" marT="47891" marB="478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pic>
        <p:nvPicPr>
          <p:cNvPr id="106498" name="Picture 2" descr="C:\Documents and Settings\Admin\Мои документы\Downloads\worldeconom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42852"/>
            <a:ext cx="984250" cy="1030287"/>
          </a:xfrm>
          <a:prstGeom prst="rect">
            <a:avLst/>
          </a:prstGeom>
          <a:noFill/>
        </p:spPr>
      </p:pic>
      <p:pic>
        <p:nvPicPr>
          <p:cNvPr id="106499" name="Picture 3" descr="C:\Documents and Settings\Admin\Мои документы\Downloads\2615612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1381118" cy="99164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Государственное регулирование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142984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Государство – институт, представляющий всё общество и обладающий правом внеэкономического вмешательства в экономические отношения.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Государственное экономическое регулирование – воздействие государства на хозяйствующие субъекты для достижения определённых социально-экономических целей путём установления правовых норм и организационных правил их поведения в процессе создания.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Глобальная стратегическая цель государственного регулирования экономики – сохранение и умножение национального богатства в интересах живущего и будущих поколений страны.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7" name="Picture 14" descr="1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429264"/>
            <a:ext cx="1600200" cy="115411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34"/>
          <p:cNvSpPr>
            <a:spLocks noChangeArrowheads="1"/>
          </p:cNvSpPr>
          <p:nvPr/>
        </p:nvSpPr>
        <p:spPr bwMode="gray">
          <a:xfrm>
            <a:off x="2713038" y="4054475"/>
            <a:ext cx="3522662" cy="2346325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34"/>
          <p:cNvSpPr>
            <a:spLocks noChangeArrowheads="1"/>
          </p:cNvSpPr>
          <p:nvPr/>
        </p:nvSpPr>
        <p:spPr bwMode="gray">
          <a:xfrm>
            <a:off x="4953000" y="1792288"/>
            <a:ext cx="3644900" cy="1839911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34"/>
          <p:cNvSpPr>
            <a:spLocks noChangeArrowheads="1"/>
          </p:cNvSpPr>
          <p:nvPr/>
        </p:nvSpPr>
        <p:spPr bwMode="gray">
          <a:xfrm>
            <a:off x="477838" y="1778000"/>
            <a:ext cx="3141662" cy="1981200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392988" cy="563563"/>
          </a:xfrm>
        </p:spPr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Субъекты государственного регулирования экономики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85926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Носители экономических интересов: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Классы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Социальные группы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Граждане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785926"/>
            <a:ext cx="38662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Выразители экономических</a:t>
            </a:r>
          </a:p>
          <a:p>
            <a:r>
              <a:rPr lang="ru-RU" sz="2400" dirty="0" smtClean="0">
                <a:latin typeface="Monotype Corsiva" pitchFamily="66" charset="0"/>
              </a:rPr>
              <a:t>интересов: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Партии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Профсоюзы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Общественные объединения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4071942"/>
            <a:ext cx="43938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Исполнители экономических</a:t>
            </a:r>
          </a:p>
          <a:p>
            <a:r>
              <a:rPr lang="ru-RU" sz="2400" dirty="0" smtClean="0">
                <a:latin typeface="Monotype Corsiva" pitchFamily="66" charset="0"/>
              </a:rPr>
              <a:t>интересов: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Государство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Monotype Corsiva" pitchFamily="66" charset="0"/>
              </a:rPr>
              <a:t>Органы и учреждения </a:t>
            </a:r>
          </a:p>
          <a:p>
            <a:r>
              <a:rPr lang="ru-RU" sz="2400" dirty="0" smtClean="0">
                <a:latin typeface="Monotype Corsiva" pitchFamily="66" charset="0"/>
              </a:rPr>
              <a:t>всех ветвей власти </a:t>
            </a:r>
          </a:p>
          <a:p>
            <a:r>
              <a:rPr lang="ru-RU" sz="2400" dirty="0" smtClean="0">
                <a:latin typeface="Monotype Corsiva" pitchFamily="66" charset="0"/>
              </a:rPr>
              <a:t>государства</a:t>
            </a:r>
            <a:endParaRPr lang="ru-RU" sz="2400" dirty="0">
              <a:latin typeface="Monotype Corsiva" pitchFamily="66" charset="0"/>
            </a:endParaRPr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 bwMode="auto">
          <a:xfrm rot="5400000">
            <a:off x="2113222" y="816313"/>
            <a:ext cx="1106657" cy="83256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1" name="Прямая со стрелкой 10"/>
          <p:cNvCxnSpPr/>
          <p:nvPr/>
        </p:nvCxnSpPr>
        <p:spPr bwMode="auto">
          <a:xfrm rot="16200000" flipH="1">
            <a:off x="5185954" y="862148"/>
            <a:ext cx="1097280" cy="7576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Прямая со стрелкой 12"/>
          <p:cNvCxnSpPr/>
          <p:nvPr/>
        </p:nvCxnSpPr>
        <p:spPr bwMode="auto">
          <a:xfrm rot="16200000" flipH="1">
            <a:off x="2455817" y="2351314"/>
            <a:ext cx="3500846" cy="261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0050" name="Picture 2" descr="C:\Documents and Settings\Admin\Мои документы\Downloads\почетные граждан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73500"/>
            <a:ext cx="2070732" cy="2527300"/>
          </a:xfrm>
          <a:prstGeom prst="rect">
            <a:avLst/>
          </a:prstGeom>
          <a:noFill/>
        </p:spPr>
      </p:pic>
      <p:pic>
        <p:nvPicPr>
          <p:cNvPr id="130051" name="Picture 3" descr="C:\Documents and Settings\Admin\Мои документы\Downloads\32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8725" y="3870325"/>
            <a:ext cx="2571750" cy="257175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9l">
  <a:themeElements>
    <a:clrScheme name="sample 3">
      <a:dk1>
        <a:srgbClr val="000066"/>
      </a:dk1>
      <a:lt1>
        <a:srgbClr val="FFFFFF"/>
      </a:lt1>
      <a:dk2>
        <a:srgbClr val="58A252"/>
      </a:dk2>
      <a:lt2>
        <a:srgbClr val="B2B2B2"/>
      </a:lt2>
      <a:accent1>
        <a:srgbClr val="0066FF"/>
      </a:accent1>
      <a:accent2>
        <a:srgbClr val="2C95A0"/>
      </a:accent2>
      <a:accent3>
        <a:srgbClr val="FFFFFF"/>
      </a:accent3>
      <a:accent4>
        <a:srgbClr val="000056"/>
      </a:accent4>
      <a:accent5>
        <a:srgbClr val="AAB8FF"/>
      </a:accent5>
      <a:accent6>
        <a:srgbClr val="278791"/>
      </a:accent6>
      <a:hlink>
        <a:srgbClr val="35BBE5"/>
      </a:hlink>
      <a:folHlink>
        <a:srgbClr val="872ECA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33CCCC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ADE2E2"/>
        </a:accent5>
        <a:accent6>
          <a:srgbClr val="008AB9"/>
        </a:accent6>
        <a:hlink>
          <a:srgbClr val="6A9EB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415CB3"/>
        </a:dk2>
        <a:lt2>
          <a:srgbClr val="B2B2B2"/>
        </a:lt2>
        <a:accent1>
          <a:srgbClr val="55AEEB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B4D3F3"/>
        </a:accent5>
        <a:accent6>
          <a:srgbClr val="E78A2D"/>
        </a:accent6>
        <a:hlink>
          <a:srgbClr val="4D7AB5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0066FF"/>
        </a:accent1>
        <a:accent2>
          <a:srgbClr val="2C95A0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78791"/>
        </a:accent6>
        <a:hlink>
          <a:srgbClr val="35BBE5"/>
        </a:hlink>
        <a:folHlink>
          <a:srgbClr val="872E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cdb2004c019l</Template>
  <TotalTime>259</TotalTime>
  <Words>1325</Words>
  <Application>Microsoft Office PowerPoint</Application>
  <PresentationFormat>Екран (4:3)</PresentationFormat>
  <Paragraphs>191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cdb2004c019l</vt:lpstr>
      <vt:lpstr>Макроэкономика</vt:lpstr>
      <vt:lpstr>Содержание:</vt:lpstr>
      <vt:lpstr>Понятие макроэкономики:</vt:lpstr>
      <vt:lpstr>Презентація PowerPoint</vt:lpstr>
      <vt:lpstr>Цели макроэкономики:</vt:lpstr>
      <vt:lpstr>Основные макроэкономические показатели:</vt:lpstr>
      <vt:lpstr>Презентація PowerPoint</vt:lpstr>
      <vt:lpstr>Государственное регулирование:</vt:lpstr>
      <vt:lpstr>Субъекты государственного регулирования экономики</vt:lpstr>
      <vt:lpstr>Объекты государственного регулирования макроэкономики:</vt:lpstr>
      <vt:lpstr>Экономические функции государства:</vt:lpstr>
      <vt:lpstr>Макроэкономическое равновесие:</vt:lpstr>
      <vt:lpstr>Типы экономического равновесия:</vt:lpstr>
      <vt:lpstr>Модели макроэкономического равновесия:</vt:lpstr>
      <vt:lpstr>Список использованной литературы: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Макроэкономика</dc:title>
  <dc:creator>Admin</dc:creator>
  <cp:lastModifiedBy>LEGION</cp:lastModifiedBy>
  <cp:revision>27</cp:revision>
  <dcterms:created xsi:type="dcterms:W3CDTF">2011-12-09T20:55:35Z</dcterms:created>
  <dcterms:modified xsi:type="dcterms:W3CDTF">2014-11-10T09:10:58Z</dcterms:modified>
</cp:coreProperties>
</file>