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8" r:id="rId3"/>
    <p:sldId id="259" r:id="rId4"/>
    <p:sldId id="261" r:id="rId5"/>
    <p:sldId id="269" r:id="rId6"/>
    <p:sldId id="270" r:id="rId7"/>
    <p:sldId id="271" r:id="rId8"/>
    <p:sldId id="272" r:id="rId9"/>
    <p:sldId id="273" r:id="rId10"/>
    <p:sldId id="275" r:id="rId11"/>
    <p:sldId id="276" r:id="rId12"/>
    <p:sldId id="274" r:id="rId13"/>
    <p:sldId id="277" r:id="rId14"/>
    <p:sldId id="278" r:id="rId15"/>
    <p:sldId id="279" r:id="rId16"/>
    <p:sldId id="280" r:id="rId17"/>
    <p:sldId id="281" r:id="rId18"/>
    <p:sldId id="25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41582" autoAdjust="0"/>
  </p:normalViewPr>
  <p:slideViewPr>
    <p:cSldViewPr>
      <p:cViewPr>
        <p:scale>
          <a:sx n="66" d="100"/>
          <a:sy n="66" d="100"/>
        </p:scale>
        <p:origin x="-1818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10D45-7D4C-42B1-B7F8-F9BF67E44E2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84756-B601-44BF-97DB-C946CD4B4B86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527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715D04-3C79-4694-8187-E8A918C1996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A4CEC7-2BC5-4DBA-BA1D-7C06E25850F4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642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Презентация на тему:</a:t>
            </a:r>
            <a:br>
              <a:rPr lang="ru-RU" dirty="0" smtClean="0"/>
            </a:br>
            <a:r>
              <a:rPr lang="ru-RU" dirty="0" smtClean="0"/>
              <a:t>«Артикуляционная гимнастика»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Презентацию подготовила: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учитель-логопед 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Манжосина</a:t>
            </a:r>
            <a:r>
              <a:rPr lang="ru-RU" dirty="0" smtClean="0">
                <a:solidFill>
                  <a:schemeClr val="tx1"/>
                </a:solidFill>
              </a:rPr>
              <a:t> Наталья </a:t>
            </a:r>
            <a:r>
              <a:rPr lang="ru-RU" dirty="0" err="1" smtClean="0">
                <a:solidFill>
                  <a:schemeClr val="tx1"/>
                </a:solidFill>
              </a:rPr>
              <a:t>Зурабовна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детский сад № 102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г. Калининград.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4CEC7-2BC5-4DBA-BA1D-7C06E25850F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118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12.</a:t>
            </a:r>
          </a:p>
          <a:p>
            <a:r>
              <a:rPr lang="ru-RU" dirty="0" smtClean="0"/>
              <a:t>«Пароход гудит»</a:t>
            </a:r>
          </a:p>
          <a:p>
            <a:r>
              <a:rPr lang="ru-RU" dirty="0" smtClean="0"/>
              <a:t>-Губы в улыбке</a:t>
            </a:r>
          </a:p>
          <a:p>
            <a:r>
              <a:rPr lang="ru-RU" dirty="0" smtClean="0"/>
              <a:t>-Открыть рот</a:t>
            </a:r>
          </a:p>
          <a:p>
            <a:r>
              <a:rPr lang="ru-RU" dirty="0" smtClean="0"/>
              <a:t>-С напряжением произнести долгое «ы-ы-ы…»</a:t>
            </a:r>
          </a:p>
          <a:p>
            <a:r>
              <a:rPr lang="ru-RU" dirty="0" smtClean="0"/>
              <a:t>13.</a:t>
            </a:r>
          </a:p>
          <a:p>
            <a:r>
              <a:rPr lang="ru-RU" dirty="0" smtClean="0"/>
              <a:t>«Слоник пьет»</a:t>
            </a:r>
          </a:p>
          <a:p>
            <a:r>
              <a:rPr lang="ru-RU" dirty="0" smtClean="0"/>
              <a:t>-Вытянув вперед губы трубочкой, образовать «хоботок слоника».</a:t>
            </a:r>
          </a:p>
          <a:p>
            <a:r>
              <a:rPr lang="ru-RU" dirty="0" smtClean="0"/>
              <a:t>«Набирать водичку»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4CEC7-2BC5-4DBA-BA1D-7C06E25850F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4288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14.</a:t>
            </a:r>
            <a:br>
              <a:rPr lang="ru-RU" sz="1200" dirty="0" smtClean="0"/>
            </a:br>
            <a:r>
              <a:rPr lang="ru-RU" sz="1200" dirty="0" smtClean="0"/>
              <a:t>«Индюки болтают»</a:t>
            </a:r>
            <a:br>
              <a:rPr lang="ru-RU" sz="1200" dirty="0" smtClean="0"/>
            </a:br>
            <a:r>
              <a:rPr lang="ru-RU" sz="1200" dirty="0" smtClean="0"/>
              <a:t>-Языком быстро  двигать по верхней губе </a:t>
            </a:r>
            <a:br>
              <a:rPr lang="ru-RU" sz="1200" dirty="0" smtClean="0"/>
            </a:br>
            <a:r>
              <a:rPr lang="ru-RU" sz="1200" dirty="0" smtClean="0"/>
              <a:t>«</a:t>
            </a:r>
            <a:r>
              <a:rPr lang="ru-RU" sz="1200" dirty="0" err="1" smtClean="0"/>
              <a:t>бл-бл-бл-бл</a:t>
            </a:r>
            <a:r>
              <a:rPr lang="ru-RU" sz="1200" dirty="0" smtClean="0"/>
              <a:t>»</a:t>
            </a:r>
          </a:p>
          <a:p>
            <a:r>
              <a:rPr lang="ru-RU" dirty="0" smtClean="0"/>
              <a:t>15.</a:t>
            </a:r>
          </a:p>
          <a:p>
            <a:r>
              <a:rPr lang="ru-RU" dirty="0" smtClean="0"/>
              <a:t>«Орешки»</a:t>
            </a:r>
          </a:p>
          <a:p>
            <a:r>
              <a:rPr lang="ru-RU" dirty="0" smtClean="0"/>
              <a:t>-Рот закрыт</a:t>
            </a:r>
          </a:p>
          <a:p>
            <a:r>
              <a:rPr lang="ru-RU" dirty="0" smtClean="0"/>
              <a:t>-Кончик языка с напряжением поочередно упирается в щеки</a:t>
            </a:r>
          </a:p>
          <a:p>
            <a:r>
              <a:rPr lang="ru-RU" dirty="0" smtClean="0"/>
              <a:t>-На щеках образуются твердые шарики- «орешки»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4CEC7-2BC5-4DBA-BA1D-7C06E25850F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16.</a:t>
            </a:r>
          </a:p>
          <a:p>
            <a:r>
              <a:rPr lang="ru-RU" dirty="0" smtClean="0"/>
              <a:t>«Качели»</a:t>
            </a:r>
          </a:p>
          <a:p>
            <a:r>
              <a:rPr lang="ru-RU" dirty="0" smtClean="0"/>
              <a:t>-Улыбнуться</a:t>
            </a:r>
          </a:p>
          <a:p>
            <a:r>
              <a:rPr lang="ru-RU" dirty="0" smtClean="0"/>
              <a:t>-Открыть рот</a:t>
            </a:r>
          </a:p>
          <a:p>
            <a:r>
              <a:rPr lang="ru-RU" dirty="0" smtClean="0"/>
              <a:t>-Кончик языка за верхние зубы</a:t>
            </a:r>
          </a:p>
          <a:p>
            <a:r>
              <a:rPr lang="ru-RU" dirty="0" smtClean="0"/>
              <a:t>-Кончик зыка за нижние зубы</a:t>
            </a:r>
          </a:p>
          <a:p>
            <a:r>
              <a:rPr lang="ru-RU" dirty="0" smtClean="0"/>
              <a:t>17.</a:t>
            </a:r>
          </a:p>
          <a:p>
            <a:r>
              <a:rPr lang="ru-RU" dirty="0" smtClean="0"/>
              <a:t>«Часики»</a:t>
            </a:r>
          </a:p>
          <a:p>
            <a:r>
              <a:rPr lang="ru-RU" dirty="0" smtClean="0"/>
              <a:t>-Улыбнуться, открыть рот</a:t>
            </a:r>
          </a:p>
          <a:p>
            <a:r>
              <a:rPr lang="ru-RU" dirty="0" smtClean="0"/>
              <a:t>-Кончик языка (как часовую стрелку)</a:t>
            </a:r>
          </a:p>
          <a:p>
            <a:r>
              <a:rPr lang="ru-RU" dirty="0" smtClean="0"/>
              <a:t>переводить из одного уголка рта в другой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4CEC7-2BC5-4DBA-BA1D-7C06E25850F4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6947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18.</a:t>
            </a:r>
          </a:p>
          <a:p>
            <a:r>
              <a:rPr lang="ru-RU" dirty="0" smtClean="0"/>
              <a:t>«Блинчик»</a:t>
            </a:r>
          </a:p>
          <a:p>
            <a:r>
              <a:rPr lang="ru-RU" dirty="0" smtClean="0"/>
              <a:t>-Улыбнуться</a:t>
            </a:r>
          </a:p>
          <a:p>
            <a:r>
              <a:rPr lang="ru-RU" dirty="0" smtClean="0"/>
              <a:t>-Приоткрыть рот</a:t>
            </a:r>
          </a:p>
          <a:p>
            <a:r>
              <a:rPr lang="ru-RU" dirty="0" smtClean="0"/>
              <a:t>-Положить широкий язык на нижнюю губу</a:t>
            </a:r>
          </a:p>
          <a:p>
            <a:r>
              <a:rPr lang="ru-RU" dirty="0" smtClean="0"/>
              <a:t>19.</a:t>
            </a:r>
          </a:p>
          <a:p>
            <a:r>
              <a:rPr lang="ru-RU" dirty="0" smtClean="0"/>
              <a:t>«Вкусное варенье»</a:t>
            </a:r>
          </a:p>
          <a:p>
            <a:r>
              <a:rPr lang="ru-RU" dirty="0" smtClean="0"/>
              <a:t>-Улыбнуться</a:t>
            </a:r>
          </a:p>
          <a:p>
            <a:r>
              <a:rPr lang="ru-RU" dirty="0" smtClean="0"/>
              <a:t>-Открыть рот</a:t>
            </a:r>
          </a:p>
          <a:p>
            <a:r>
              <a:rPr lang="ru-RU" dirty="0" smtClean="0"/>
              <a:t>-Широким язычком в форме «чашечки» облизать верхнюю губу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4CEC7-2BC5-4DBA-BA1D-7C06E25850F4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1749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20.</a:t>
            </a:r>
          </a:p>
          <a:p>
            <a:r>
              <a:rPr lang="ru-RU" dirty="0" smtClean="0"/>
              <a:t>«Шарик»</a:t>
            </a:r>
          </a:p>
          <a:p>
            <a:r>
              <a:rPr lang="ru-RU" dirty="0" smtClean="0"/>
              <a:t>-Надуть щеки</a:t>
            </a:r>
          </a:p>
          <a:p>
            <a:r>
              <a:rPr lang="ru-RU" dirty="0" smtClean="0"/>
              <a:t>-Сдуть щеки</a:t>
            </a:r>
          </a:p>
          <a:p>
            <a:r>
              <a:rPr lang="ru-RU" dirty="0" smtClean="0"/>
              <a:t>21.</a:t>
            </a:r>
          </a:p>
          <a:p>
            <a:r>
              <a:rPr lang="ru-RU" dirty="0" smtClean="0"/>
              <a:t>«Гармошка»</a:t>
            </a:r>
          </a:p>
          <a:p>
            <a:r>
              <a:rPr lang="ru-RU" dirty="0" smtClean="0"/>
              <a:t>-Улыбнуться</a:t>
            </a:r>
          </a:p>
          <a:p>
            <a:r>
              <a:rPr lang="ru-RU" dirty="0" smtClean="0"/>
              <a:t>-Сделать «грибочек» (т.е. присосать широкий язык к нёбу)</a:t>
            </a:r>
          </a:p>
          <a:p>
            <a:r>
              <a:rPr lang="ru-RU" dirty="0" smtClean="0"/>
              <a:t>-Не отрывая языка, открывать и закрывать рот (зубы не смыкать)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4CEC7-2BC5-4DBA-BA1D-7C06E25850F4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3466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22.</a:t>
            </a:r>
          </a:p>
          <a:p>
            <a:r>
              <a:rPr lang="ru-RU" dirty="0" smtClean="0"/>
              <a:t>«Барабанщик»</a:t>
            </a:r>
          </a:p>
          <a:p>
            <a:r>
              <a:rPr lang="ru-RU" dirty="0" smtClean="0"/>
              <a:t>-Улыбнуться</a:t>
            </a:r>
          </a:p>
          <a:p>
            <a:r>
              <a:rPr lang="ru-RU" dirty="0" smtClean="0"/>
              <a:t>-Открыть рот</a:t>
            </a:r>
          </a:p>
          <a:p>
            <a:r>
              <a:rPr lang="ru-RU" dirty="0" smtClean="0"/>
              <a:t>-Кончик языка за верхними зубами : «дэ-дэ-дэ»</a:t>
            </a:r>
          </a:p>
          <a:p>
            <a:r>
              <a:rPr lang="ru-RU" dirty="0" smtClean="0"/>
              <a:t>23.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Парашютик</a:t>
            </a:r>
            <a:r>
              <a:rPr lang="ru-RU" dirty="0" smtClean="0"/>
              <a:t>»</a:t>
            </a:r>
          </a:p>
          <a:p>
            <a:r>
              <a:rPr lang="ru-RU" dirty="0" smtClean="0"/>
              <a:t>-На кончик носа положить ватку</a:t>
            </a:r>
          </a:p>
          <a:p>
            <a:r>
              <a:rPr lang="ru-RU" dirty="0" smtClean="0"/>
              <a:t>-Широким языком в форме «</a:t>
            </a:r>
            <a:r>
              <a:rPr lang="ru-RU" dirty="0" err="1" smtClean="0"/>
              <a:t>чащечки</a:t>
            </a:r>
            <a:r>
              <a:rPr lang="ru-RU" dirty="0" smtClean="0"/>
              <a:t>», прижатым к верхней губе, сдуть ватку с носа вверх.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4CEC7-2BC5-4DBA-BA1D-7C06E25850F4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0038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24.</a:t>
            </a:r>
          </a:p>
          <a:p>
            <a:r>
              <a:rPr lang="ru-RU" dirty="0" smtClean="0"/>
              <a:t>«Загнать мяч в ворота»</a:t>
            </a:r>
          </a:p>
          <a:p>
            <a:r>
              <a:rPr lang="ru-RU" dirty="0" smtClean="0"/>
              <a:t>-«Вытолкнуть» широкий язык между губами </a:t>
            </a:r>
          </a:p>
          <a:p>
            <a:r>
              <a:rPr lang="ru-RU" dirty="0" smtClean="0"/>
              <a:t>(словно загоняешь мяч в ворота)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4CEC7-2BC5-4DBA-BA1D-7C06E25850F4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2779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Авторская работа с использованием картинок с сайта: </a:t>
            </a:r>
            <a:r>
              <a:rPr lang="en-US" dirty="0" smtClean="0"/>
              <a:t>www.google.ru</a:t>
            </a: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4CEC7-2BC5-4DBA-BA1D-7C06E25850F4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09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Что такое артикуляционная гимнастика?</a:t>
            </a:r>
          </a:p>
          <a:p>
            <a:r>
              <a:rPr lang="ru-RU" dirty="0" smtClean="0"/>
              <a:t>Гимнастика для рук, ног- дело нам привычное и знакомое.</a:t>
            </a:r>
          </a:p>
          <a:p>
            <a:r>
              <a:rPr lang="ru-RU" dirty="0" smtClean="0"/>
              <a:t>Понятно ведь, для чего мы тренируем мышцы- чтобы они стали сильными, ловкими, подвижными.</a:t>
            </a:r>
          </a:p>
          <a:p>
            <a:r>
              <a:rPr lang="ru-RU" dirty="0" smtClean="0"/>
              <a:t>А вот зачем язык тренировать, ведь он и так «без костей»?</a:t>
            </a:r>
          </a:p>
          <a:p>
            <a:r>
              <a:rPr lang="ru-RU" dirty="0" smtClean="0"/>
              <a:t>Оказывается, язык- главная мышца органов речи. И для него, как и для всякой мышцы, гимнастика просто необходима. Ведь язык должен быть достаточно хорошо развит, чтобы выполнять тонкие целенаправленные движения, именуемые звукопроизношением. Недостатки произношения отягощают эмоционально-психическое состояние ребенка, мешают ему развиваться и общаться со сверстниками.</a:t>
            </a:r>
          </a:p>
          <a:p>
            <a:r>
              <a:rPr lang="ru-RU" dirty="0" smtClean="0"/>
              <a:t>Чтобы эта проблема не возникала у ребенка в дальнейшем, стоит начать заниматься артикуляционной гимнастикой как можно раньше.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4CEC7-2BC5-4DBA-BA1D-7C06E25850F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463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Детям двух, трех, четырех лет артикуляционная гимнастика поможет быстрее «поставить» правильное звукопроизношение.</a:t>
            </a:r>
          </a:p>
          <a:p>
            <a:r>
              <a:rPr lang="ru-RU" sz="1200" dirty="0" smtClean="0"/>
              <a:t>Дети пяти, шести лет и далее смогут при помощи артикуляционной гимнастики во многом преодолеть уже сложившиеся нарушения произношения.</a:t>
            </a:r>
          </a:p>
          <a:p>
            <a:endParaRPr lang="ru-RU" sz="1200" dirty="0" smtClean="0"/>
          </a:p>
          <a:p>
            <a:r>
              <a:rPr lang="ru-RU" sz="1200" dirty="0" smtClean="0"/>
              <a:t>Поначалу артикуляционную гимнастику необходимо выполнять перед зеркалом. </a:t>
            </a:r>
          </a:p>
          <a:p>
            <a:r>
              <a:rPr lang="ru-RU" sz="1200" dirty="0" smtClean="0"/>
              <a:t>Будьте терпеливы, ласковы и спокойны, и все получится.</a:t>
            </a:r>
          </a:p>
          <a:p>
            <a:r>
              <a:rPr lang="ru-RU" sz="1200" dirty="0" smtClean="0"/>
              <a:t>Занимайтесь с ребенком ежедневно по 5-7 минут.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4CEC7-2BC5-4DBA-BA1D-7C06E25850F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206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Начнем выполнять артикуляционную гимнастику:</a:t>
            </a:r>
          </a:p>
          <a:p>
            <a:r>
              <a:rPr lang="ru-RU" sz="1200" dirty="0" smtClean="0"/>
              <a:t>1.</a:t>
            </a:r>
          </a:p>
          <a:p>
            <a:r>
              <a:rPr lang="ru-RU" sz="1200" dirty="0" smtClean="0"/>
              <a:t>«Окошко»</a:t>
            </a:r>
          </a:p>
          <a:p>
            <a:r>
              <a:rPr lang="ru-RU" sz="1200" dirty="0" smtClean="0"/>
              <a:t>-Широко открыть рот – «жарко»</a:t>
            </a:r>
          </a:p>
          <a:p>
            <a:r>
              <a:rPr lang="ru-RU" sz="1200" dirty="0" smtClean="0"/>
              <a:t>-Закрыть рот – «холодно»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4CEC7-2BC5-4DBA-BA1D-7C06E25850F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742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2.</a:t>
            </a:r>
          </a:p>
          <a:p>
            <a:r>
              <a:rPr lang="ru-RU" dirty="0" smtClean="0"/>
              <a:t>«Чистим зубки»</a:t>
            </a:r>
          </a:p>
          <a:p>
            <a:r>
              <a:rPr lang="ru-RU" dirty="0" smtClean="0"/>
              <a:t>-Улыбнуться, открыть рот</a:t>
            </a:r>
          </a:p>
          <a:p>
            <a:r>
              <a:rPr lang="ru-RU" dirty="0" smtClean="0"/>
              <a:t>-Кончиком языка с внутренней стороны «почистить» поочередно нижние и верхние зубы.</a:t>
            </a:r>
          </a:p>
          <a:p>
            <a:r>
              <a:rPr lang="ru-RU" dirty="0" smtClean="0"/>
              <a:t>3.</a:t>
            </a:r>
          </a:p>
          <a:p>
            <a:r>
              <a:rPr lang="ru-RU" dirty="0" smtClean="0"/>
              <a:t>«Месим тесто»</a:t>
            </a:r>
          </a:p>
          <a:p>
            <a:r>
              <a:rPr lang="ru-RU" dirty="0" smtClean="0"/>
              <a:t>-Улыбнуться</a:t>
            </a:r>
          </a:p>
          <a:p>
            <a:r>
              <a:rPr lang="ru-RU" dirty="0" smtClean="0"/>
              <a:t>-Пошлепать языком между губами 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пя-пя-пя-пя-пя</a:t>
            </a:r>
            <a:r>
              <a:rPr lang="ru-RU" dirty="0" smtClean="0"/>
              <a:t>»</a:t>
            </a:r>
          </a:p>
          <a:p>
            <a:r>
              <a:rPr lang="ru-RU" dirty="0" smtClean="0"/>
              <a:t>-Покусать кончик языка зубками</a:t>
            </a:r>
          </a:p>
          <a:p>
            <a:r>
              <a:rPr lang="ru-RU" dirty="0" smtClean="0"/>
              <a:t>(Чередовать эти два движения)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4CEC7-2BC5-4DBA-BA1D-7C06E25850F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810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4.</a:t>
            </a:r>
          </a:p>
          <a:p>
            <a:r>
              <a:rPr lang="ru-RU" dirty="0" smtClean="0"/>
              <a:t>«Чашечка»</a:t>
            </a:r>
          </a:p>
          <a:p>
            <a:r>
              <a:rPr lang="ru-RU" dirty="0" smtClean="0"/>
              <a:t>-Улыбнуться</a:t>
            </a:r>
          </a:p>
          <a:p>
            <a:r>
              <a:rPr lang="ru-RU" dirty="0" smtClean="0"/>
              <a:t>-Широко открыть рот</a:t>
            </a:r>
          </a:p>
          <a:p>
            <a:r>
              <a:rPr lang="ru-RU" dirty="0" smtClean="0"/>
              <a:t>-Высунуть широкий язык </a:t>
            </a:r>
          </a:p>
          <a:p>
            <a:r>
              <a:rPr lang="ru-RU" dirty="0" smtClean="0"/>
              <a:t>-Придать ему форму </a:t>
            </a:r>
          </a:p>
          <a:p>
            <a:r>
              <a:rPr lang="ru-RU" dirty="0" smtClean="0"/>
              <a:t>«чашечки»</a:t>
            </a:r>
          </a:p>
          <a:p>
            <a:r>
              <a:rPr lang="ru-RU" dirty="0" smtClean="0"/>
              <a:t>5.</a:t>
            </a:r>
          </a:p>
          <a:p>
            <a:r>
              <a:rPr lang="ru-RU" dirty="0" smtClean="0"/>
              <a:t>«Дудочка»</a:t>
            </a:r>
          </a:p>
          <a:p>
            <a:r>
              <a:rPr lang="ru-RU" dirty="0" smtClean="0"/>
              <a:t>-С напряжением вытянуть губы</a:t>
            </a:r>
          </a:p>
          <a:p>
            <a:r>
              <a:rPr lang="ru-RU" dirty="0" smtClean="0"/>
              <a:t>(зубы сомкнуты)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4CEC7-2BC5-4DBA-BA1D-7C06E25850F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2191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6.</a:t>
            </a:r>
          </a:p>
          <a:p>
            <a:r>
              <a:rPr lang="ru-RU" dirty="0" smtClean="0"/>
              <a:t>«Заборчик»</a:t>
            </a:r>
          </a:p>
          <a:p>
            <a:r>
              <a:rPr lang="ru-RU" dirty="0" smtClean="0"/>
              <a:t>-Улыбнуться, с напряжением обнажив сомкнутые зубы</a:t>
            </a:r>
          </a:p>
          <a:p>
            <a:r>
              <a:rPr lang="ru-RU" dirty="0" smtClean="0"/>
              <a:t>7.</a:t>
            </a:r>
          </a:p>
          <a:p>
            <a:r>
              <a:rPr lang="ru-RU" dirty="0" smtClean="0"/>
              <a:t>«Маляр»</a:t>
            </a:r>
          </a:p>
          <a:p>
            <a:r>
              <a:rPr lang="ru-RU" dirty="0" smtClean="0"/>
              <a:t>-Губы в улыбке</a:t>
            </a:r>
          </a:p>
          <a:p>
            <a:r>
              <a:rPr lang="ru-RU" dirty="0" smtClean="0"/>
              <a:t>-Приоткрыть рот</a:t>
            </a:r>
          </a:p>
          <a:p>
            <a:r>
              <a:rPr lang="ru-RU" dirty="0" smtClean="0"/>
              <a:t>-Кончиком языка «покрасить» (погладить) нёбо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4CEC7-2BC5-4DBA-BA1D-7C06E25850F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245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8.</a:t>
            </a:r>
          </a:p>
          <a:p>
            <a:r>
              <a:rPr lang="ru-RU" dirty="0" smtClean="0"/>
              <a:t>«Грибочек»</a:t>
            </a:r>
          </a:p>
          <a:p>
            <a:r>
              <a:rPr lang="ru-RU" dirty="0" smtClean="0"/>
              <a:t>-Улыбнуться</a:t>
            </a:r>
          </a:p>
          <a:p>
            <a:r>
              <a:rPr lang="ru-RU" dirty="0" smtClean="0"/>
              <a:t>-</a:t>
            </a:r>
            <a:r>
              <a:rPr lang="ru-RU" dirty="0" err="1" smtClean="0"/>
              <a:t>Покоцать</a:t>
            </a:r>
            <a:r>
              <a:rPr lang="ru-RU" dirty="0" smtClean="0"/>
              <a:t> языком, (будто едешь на лошадке)</a:t>
            </a:r>
          </a:p>
          <a:p>
            <a:r>
              <a:rPr lang="ru-RU" dirty="0" smtClean="0"/>
              <a:t>-Присосать к небу широкий язык</a:t>
            </a:r>
          </a:p>
          <a:p>
            <a:r>
              <a:rPr lang="ru-RU" dirty="0" smtClean="0"/>
              <a:t>9.</a:t>
            </a:r>
          </a:p>
          <a:p>
            <a:r>
              <a:rPr lang="ru-RU" dirty="0" smtClean="0"/>
              <a:t>«Киска»</a:t>
            </a:r>
          </a:p>
          <a:p>
            <a:r>
              <a:rPr lang="ru-RU" dirty="0" smtClean="0"/>
              <a:t>-Губы в улыбке, рот открыт</a:t>
            </a:r>
          </a:p>
          <a:p>
            <a:r>
              <a:rPr lang="ru-RU" dirty="0" smtClean="0"/>
              <a:t>-Кончик языка упирается в нижние зубы</a:t>
            </a:r>
          </a:p>
          <a:p>
            <a:r>
              <a:rPr lang="ru-RU" dirty="0" smtClean="0"/>
              <a:t>-Выгнуть язык горкой, упираясь кончиком языка в нижние зубы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4CEC7-2BC5-4DBA-BA1D-7C06E25850F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7599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10.</a:t>
            </a:r>
          </a:p>
          <a:p>
            <a:r>
              <a:rPr lang="ru-RU" dirty="0" smtClean="0"/>
              <a:t>«Поймаем мышку»</a:t>
            </a:r>
          </a:p>
          <a:p>
            <a:r>
              <a:rPr lang="ru-RU" dirty="0" smtClean="0"/>
              <a:t>-Губы в улыбке</a:t>
            </a:r>
          </a:p>
          <a:p>
            <a:r>
              <a:rPr lang="ru-RU" dirty="0" smtClean="0"/>
              <a:t>-Произнести «а-а» и прикусить широкий кончик языка </a:t>
            </a:r>
          </a:p>
          <a:p>
            <a:r>
              <a:rPr lang="ru-RU" dirty="0" smtClean="0"/>
              <a:t>( поймали мышку за хвостик)</a:t>
            </a:r>
          </a:p>
          <a:p>
            <a:r>
              <a:rPr lang="ru-RU" dirty="0" smtClean="0"/>
              <a:t>11.</a:t>
            </a:r>
          </a:p>
          <a:p>
            <a:r>
              <a:rPr lang="ru-RU" dirty="0" smtClean="0"/>
              <a:t>«Лошадка»</a:t>
            </a:r>
          </a:p>
          <a:p>
            <a:r>
              <a:rPr lang="ru-RU" dirty="0" smtClean="0"/>
              <a:t>-Вытянуть губы</a:t>
            </a:r>
          </a:p>
          <a:p>
            <a:r>
              <a:rPr lang="ru-RU" dirty="0" smtClean="0"/>
              <a:t>-Приоткрыть рот</a:t>
            </a:r>
          </a:p>
          <a:p>
            <a:r>
              <a:rPr lang="ru-RU" dirty="0" smtClean="0"/>
              <a:t>-</a:t>
            </a:r>
            <a:r>
              <a:rPr lang="ru-RU" dirty="0" err="1" smtClean="0"/>
              <a:t>Покоцать</a:t>
            </a:r>
            <a:r>
              <a:rPr lang="ru-RU" dirty="0" smtClean="0"/>
              <a:t> узким «языком»</a:t>
            </a:r>
          </a:p>
          <a:p>
            <a:r>
              <a:rPr lang="ru-RU" dirty="0" smtClean="0"/>
              <a:t>(как цокают копытами лошадки)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4CEC7-2BC5-4DBA-BA1D-7C06E25850F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548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Горизонтальный свиток 7"/>
          <p:cNvSpPr/>
          <p:nvPr userDrawn="1"/>
        </p:nvSpPr>
        <p:spPr>
          <a:xfrm>
            <a:off x="2483768" y="1052736"/>
            <a:ext cx="5976664" cy="3312368"/>
          </a:xfrm>
          <a:prstGeom prst="horizontalScroll">
            <a:avLst/>
          </a:prstGeom>
          <a:solidFill>
            <a:schemeClr val="accent6">
              <a:lumMod val="75000"/>
              <a:alpha val="79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34" y="2562934"/>
            <a:ext cx="2488081" cy="24482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A8D1-2FDC-4821-B50B-9B3B91EF40CB}" type="datetime1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28AE-6865-41AC-B7C2-7BD33D448568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117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9EEE0-D6A3-4CF7-A7B7-821FE54FC10E}" type="datetime1">
              <a:rPr lang="ru-RU" smtClean="0"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28AE-6865-41AC-B7C2-7BD33D448568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98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9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9D7EE-E553-410F-BA2A-6837FF9F551B}" type="datetime1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328AE-6865-41AC-B7C2-7BD33D448568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219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488" y="1571613"/>
            <a:ext cx="5600712" cy="2286016"/>
          </a:xfrm>
        </p:spPr>
        <p:txBody>
          <a:bodyPr/>
          <a:lstStyle/>
          <a:p>
            <a:r>
              <a:rPr lang="ru-RU" dirty="0" smtClean="0"/>
              <a:t>Презентация на тему:</a:t>
            </a:r>
            <a:br>
              <a:rPr lang="ru-RU" dirty="0" smtClean="0"/>
            </a:br>
            <a:r>
              <a:rPr lang="ru-RU" dirty="0" smtClean="0"/>
              <a:t>«Артикуляционная гимнастика»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429132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Презентацию подготовила: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учитель-логопед 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Манжосина</a:t>
            </a:r>
            <a:r>
              <a:rPr lang="ru-RU" dirty="0" smtClean="0">
                <a:solidFill>
                  <a:schemeClr val="tx1"/>
                </a:solidFill>
              </a:rPr>
              <a:t> Наталья </a:t>
            </a:r>
            <a:r>
              <a:rPr lang="ru-RU" dirty="0" err="1" smtClean="0">
                <a:solidFill>
                  <a:schemeClr val="tx1"/>
                </a:solidFill>
              </a:rPr>
              <a:t>Зурабовна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детский сад № 102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г. Калининград.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04364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2643206" cy="2558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357166"/>
            <a:ext cx="3069769" cy="251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214678" y="357166"/>
            <a:ext cx="22860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12.</a:t>
            </a:r>
          </a:p>
          <a:p>
            <a:r>
              <a:rPr lang="ru-RU" dirty="0" smtClean="0"/>
              <a:t>«Пароход гудит»</a:t>
            </a:r>
          </a:p>
          <a:p>
            <a:r>
              <a:rPr lang="ru-RU" dirty="0" smtClean="0"/>
              <a:t>-Губы в улыбке</a:t>
            </a:r>
          </a:p>
          <a:p>
            <a:r>
              <a:rPr lang="ru-RU" dirty="0" smtClean="0"/>
              <a:t>-Открыть рот</a:t>
            </a:r>
          </a:p>
          <a:p>
            <a:r>
              <a:rPr lang="ru-RU" dirty="0" smtClean="0"/>
              <a:t>-С напряжением произнести долгое «</a:t>
            </a:r>
            <a:r>
              <a:rPr lang="ru-RU" dirty="0" err="1" smtClean="0"/>
              <a:t>ы-ы-ы</a:t>
            </a:r>
            <a:r>
              <a:rPr lang="ru-RU" dirty="0" smtClean="0"/>
              <a:t>…»</a:t>
            </a:r>
            <a:endParaRPr lang="ru-RU" dirty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929066"/>
            <a:ext cx="2700355" cy="270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66401" y="4000504"/>
            <a:ext cx="3237915" cy="2639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214678" y="3857628"/>
            <a:ext cx="22860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13.</a:t>
            </a:r>
          </a:p>
          <a:p>
            <a:r>
              <a:rPr lang="ru-RU" dirty="0" smtClean="0"/>
              <a:t>«Слоник пьет»</a:t>
            </a:r>
          </a:p>
          <a:p>
            <a:r>
              <a:rPr lang="ru-RU" dirty="0" smtClean="0"/>
              <a:t>-Вытянув вперед губы трубочкой, образовать «хоботок слоника».</a:t>
            </a:r>
          </a:p>
          <a:p>
            <a:r>
              <a:rPr lang="ru-RU" dirty="0" smtClean="0"/>
              <a:t>«Набирать водичку»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357166"/>
            <a:ext cx="2500330" cy="2286016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14.</a:t>
            </a:r>
            <a:br>
              <a:rPr lang="ru-RU" sz="1800" dirty="0" smtClean="0"/>
            </a:br>
            <a:r>
              <a:rPr lang="ru-RU" sz="1800" dirty="0" smtClean="0"/>
              <a:t>«Индюки болтают»</a:t>
            </a:r>
            <a:br>
              <a:rPr lang="ru-RU" sz="1800" dirty="0" smtClean="0"/>
            </a:br>
            <a:r>
              <a:rPr lang="ru-RU" sz="1800" dirty="0" smtClean="0"/>
              <a:t>-Языком быстро  двигать по верхней губе </a:t>
            </a:r>
            <a:br>
              <a:rPr lang="ru-RU" sz="1800" dirty="0" smtClean="0"/>
            </a:br>
            <a:r>
              <a:rPr lang="ru-RU" sz="1800" dirty="0" smtClean="0"/>
              <a:t>«</a:t>
            </a:r>
            <a:r>
              <a:rPr lang="ru-RU" sz="1800" dirty="0" err="1" smtClean="0"/>
              <a:t>бл-бл-бл-бл</a:t>
            </a:r>
            <a:r>
              <a:rPr lang="ru-RU" sz="1800" dirty="0" smtClean="0"/>
              <a:t>»</a:t>
            </a:r>
            <a:endParaRPr lang="ru-RU" sz="1800" dirty="0"/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2500330" cy="2243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428604"/>
            <a:ext cx="2626869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V="1">
            <a:off x="428596" y="4000504"/>
            <a:ext cx="2500330" cy="260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4286256"/>
            <a:ext cx="2799448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3214678" y="3995678"/>
            <a:ext cx="25717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15.</a:t>
            </a:r>
          </a:p>
          <a:p>
            <a:r>
              <a:rPr lang="ru-RU" dirty="0" smtClean="0"/>
              <a:t>«Орешки»</a:t>
            </a:r>
          </a:p>
          <a:p>
            <a:r>
              <a:rPr lang="ru-RU" dirty="0" smtClean="0"/>
              <a:t>-Рот закрыт</a:t>
            </a:r>
          </a:p>
          <a:p>
            <a:r>
              <a:rPr lang="ru-RU" dirty="0" smtClean="0"/>
              <a:t>-Кончик языка с напряжением поочередно упирается в щеки</a:t>
            </a:r>
          </a:p>
          <a:p>
            <a:r>
              <a:rPr lang="ru-RU" dirty="0" smtClean="0"/>
              <a:t>-На щеках образуются твердые шарики- «орешки»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7" y="278718"/>
            <a:ext cx="2643207" cy="2224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61493" y="270483"/>
            <a:ext cx="2696787" cy="2301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116168"/>
            <a:ext cx="2643206" cy="2517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7" y="4198771"/>
            <a:ext cx="2831276" cy="2444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214678" y="285728"/>
            <a:ext cx="27860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16.</a:t>
            </a:r>
          </a:p>
          <a:p>
            <a:r>
              <a:rPr lang="ru-RU" dirty="0" smtClean="0"/>
              <a:t>«Качели»</a:t>
            </a:r>
          </a:p>
          <a:p>
            <a:r>
              <a:rPr lang="ru-RU" dirty="0" smtClean="0"/>
              <a:t>-Улыбнуться</a:t>
            </a:r>
          </a:p>
          <a:p>
            <a:r>
              <a:rPr lang="ru-RU" dirty="0" smtClean="0"/>
              <a:t>-Открыть рот</a:t>
            </a:r>
          </a:p>
          <a:p>
            <a:r>
              <a:rPr lang="ru-RU" dirty="0" smtClean="0"/>
              <a:t>-Кончик языка за верхние зубы</a:t>
            </a:r>
          </a:p>
          <a:p>
            <a:r>
              <a:rPr lang="ru-RU" dirty="0" smtClean="0"/>
              <a:t>-Кончик зыка за нижние зубы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14678" y="4143380"/>
            <a:ext cx="27860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17.</a:t>
            </a:r>
          </a:p>
          <a:p>
            <a:r>
              <a:rPr lang="ru-RU" dirty="0" smtClean="0"/>
              <a:t>«Часики»</a:t>
            </a:r>
          </a:p>
          <a:p>
            <a:r>
              <a:rPr lang="ru-RU" dirty="0" smtClean="0"/>
              <a:t>-Улыбнуться, открыть рот</a:t>
            </a:r>
          </a:p>
          <a:p>
            <a:r>
              <a:rPr lang="ru-RU" dirty="0" smtClean="0"/>
              <a:t>-Кончик языка (как часовую стрелку)</a:t>
            </a:r>
          </a:p>
          <a:p>
            <a:r>
              <a:rPr lang="ru-RU" dirty="0" smtClean="0"/>
              <a:t>переводить из одного уголка рта в другой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00042"/>
            <a:ext cx="1970100" cy="2038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357166"/>
            <a:ext cx="2500330" cy="2043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714612" y="500042"/>
            <a:ext cx="30003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18.</a:t>
            </a:r>
          </a:p>
          <a:p>
            <a:r>
              <a:rPr lang="ru-RU" dirty="0" smtClean="0"/>
              <a:t>«Блинчик»</a:t>
            </a:r>
          </a:p>
          <a:p>
            <a:r>
              <a:rPr lang="ru-RU" dirty="0" smtClean="0"/>
              <a:t>-Улыбнуться</a:t>
            </a:r>
          </a:p>
          <a:p>
            <a:r>
              <a:rPr lang="ru-RU" dirty="0" smtClean="0"/>
              <a:t>-Приоткрыть рот</a:t>
            </a:r>
          </a:p>
          <a:p>
            <a:r>
              <a:rPr lang="ru-RU" dirty="0" smtClean="0"/>
              <a:t>-Положить широкий язык на нижнюю губу</a:t>
            </a:r>
            <a:endParaRPr lang="ru-RU" dirty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4343976"/>
            <a:ext cx="2071702" cy="2204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4429132"/>
            <a:ext cx="267052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786050" y="4357694"/>
            <a:ext cx="32861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19.</a:t>
            </a:r>
          </a:p>
          <a:p>
            <a:r>
              <a:rPr lang="ru-RU" dirty="0" smtClean="0"/>
              <a:t>«Вкусное варенье»</a:t>
            </a:r>
          </a:p>
          <a:p>
            <a:r>
              <a:rPr lang="ru-RU" dirty="0" smtClean="0"/>
              <a:t>-Улыбнуться</a:t>
            </a:r>
          </a:p>
          <a:p>
            <a:r>
              <a:rPr lang="ru-RU" dirty="0" smtClean="0"/>
              <a:t>-Открыть рот</a:t>
            </a:r>
          </a:p>
          <a:p>
            <a:r>
              <a:rPr lang="ru-RU" dirty="0" smtClean="0"/>
              <a:t>-Широким язычком в форме «чашечки» облизать верхнюю губу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2197114" cy="2179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285728"/>
            <a:ext cx="2643206" cy="2184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4357694"/>
            <a:ext cx="2357454" cy="2263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1522" y="4500570"/>
            <a:ext cx="2532793" cy="2128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714612" y="214290"/>
            <a:ext cx="3286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20.</a:t>
            </a:r>
          </a:p>
          <a:p>
            <a:r>
              <a:rPr lang="ru-RU" dirty="0" smtClean="0"/>
              <a:t>«Шарик»</a:t>
            </a:r>
          </a:p>
          <a:p>
            <a:r>
              <a:rPr lang="ru-RU" dirty="0" smtClean="0"/>
              <a:t>-Надуть щеки</a:t>
            </a:r>
          </a:p>
          <a:p>
            <a:r>
              <a:rPr lang="ru-RU" dirty="0" smtClean="0"/>
              <a:t>-Сдуть щеки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928926" y="4357694"/>
            <a:ext cx="32861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21.</a:t>
            </a:r>
          </a:p>
          <a:p>
            <a:r>
              <a:rPr lang="ru-RU" dirty="0" smtClean="0"/>
              <a:t>«Гармошка»</a:t>
            </a:r>
          </a:p>
          <a:p>
            <a:r>
              <a:rPr lang="ru-RU" dirty="0" smtClean="0"/>
              <a:t>-Улыбнуться</a:t>
            </a:r>
          </a:p>
          <a:p>
            <a:r>
              <a:rPr lang="ru-RU" dirty="0" smtClean="0"/>
              <a:t>-Сделать «грибочек» (т.е. присосать широкий язык к нёбу)</a:t>
            </a:r>
          </a:p>
          <a:p>
            <a:r>
              <a:rPr lang="ru-RU" dirty="0" smtClean="0"/>
              <a:t>-Не отрывая языка, открывать и закрывать рот (зубы не смыкать)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2214578" cy="2109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357166"/>
            <a:ext cx="2428892" cy="2075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429132"/>
            <a:ext cx="2214578" cy="2196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4429132"/>
            <a:ext cx="273968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714612" y="285728"/>
            <a:ext cx="34290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22.</a:t>
            </a:r>
          </a:p>
          <a:p>
            <a:r>
              <a:rPr lang="ru-RU" dirty="0" smtClean="0"/>
              <a:t>«Барабанщик»</a:t>
            </a:r>
          </a:p>
          <a:p>
            <a:r>
              <a:rPr lang="ru-RU" dirty="0" smtClean="0"/>
              <a:t>-Улыбнуться</a:t>
            </a:r>
          </a:p>
          <a:p>
            <a:r>
              <a:rPr lang="ru-RU" dirty="0" smtClean="0"/>
              <a:t>-Открыть рот</a:t>
            </a:r>
          </a:p>
          <a:p>
            <a:r>
              <a:rPr lang="ru-RU" dirty="0" smtClean="0"/>
              <a:t>-Кончик языка за верхними зубами : «</a:t>
            </a:r>
            <a:r>
              <a:rPr lang="ru-RU" dirty="0" err="1" smtClean="0"/>
              <a:t>дэ-дэ-дэ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714612" y="4429132"/>
            <a:ext cx="31432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23.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Парашютик</a:t>
            </a:r>
            <a:r>
              <a:rPr lang="ru-RU" dirty="0" smtClean="0"/>
              <a:t>»</a:t>
            </a:r>
          </a:p>
          <a:p>
            <a:r>
              <a:rPr lang="ru-RU" dirty="0" smtClean="0"/>
              <a:t>-На кончик носа положить ватку</a:t>
            </a:r>
          </a:p>
          <a:p>
            <a:r>
              <a:rPr lang="ru-RU" dirty="0" smtClean="0"/>
              <a:t>-Широким языком в форме «</a:t>
            </a:r>
            <a:r>
              <a:rPr lang="ru-RU" dirty="0" err="1" smtClean="0"/>
              <a:t>чащечки</a:t>
            </a:r>
            <a:r>
              <a:rPr lang="ru-RU" dirty="0" smtClean="0"/>
              <a:t>», прижатым к верхней губе, сдуть ватку с носа вверх.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00174"/>
            <a:ext cx="2328878" cy="2428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1500174"/>
            <a:ext cx="3049035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000364" y="1500174"/>
            <a:ext cx="2571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24.</a:t>
            </a:r>
          </a:p>
          <a:p>
            <a:r>
              <a:rPr lang="ru-RU" dirty="0" smtClean="0"/>
              <a:t>«Загнать мяч в ворота»</a:t>
            </a:r>
          </a:p>
          <a:p>
            <a:r>
              <a:rPr lang="ru-RU" dirty="0" smtClean="0"/>
              <a:t>-«Вытолкнуть» широкий язык между губами </a:t>
            </a:r>
          </a:p>
          <a:p>
            <a:r>
              <a:rPr lang="ru-RU" dirty="0" smtClean="0"/>
              <a:t>(словно загоняешь мяч в ворота)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1281009707_trulyal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60710"/>
            <a:ext cx="8715436" cy="6483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472" y="5286388"/>
            <a:ext cx="79296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Спасибо за просмотр!</a:t>
            </a:r>
            <a:endParaRPr lang="ru-RU" sz="6000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Авторская работа с использованием картинок с сайта: </a:t>
            </a:r>
            <a:r>
              <a:rPr lang="en-US" dirty="0" smtClean="0"/>
              <a:t>www.google.ru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72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артикуляционная гимнастика?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1785926"/>
            <a:ext cx="82868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Гимнастика для рук, ног- дело нам привычное и знакомое.</a:t>
            </a:r>
          </a:p>
          <a:p>
            <a:r>
              <a:rPr lang="ru-RU" dirty="0" smtClean="0"/>
              <a:t>Понятно ведь, для чего мы тренируем мышцы- чтобы они стали сильными, ловкими, подвижными.</a:t>
            </a:r>
          </a:p>
          <a:p>
            <a:r>
              <a:rPr lang="ru-RU" dirty="0" smtClean="0"/>
              <a:t>А вот зачем язык тренировать, ведь он и так «без костей»?</a:t>
            </a:r>
          </a:p>
          <a:p>
            <a:r>
              <a:rPr lang="ru-RU" dirty="0" smtClean="0"/>
              <a:t>Оказывается, язык- главная мышца органов речи. И для него, как и для всякой мышцы, гимнастика просто необходима. Ведь язык должен быть достаточно хорошо развит, чтобы выполнять тонкие целенаправленные движения, именуемые звукопроизношением. Недостатки произношения отягощают эмоционально-психическое состояние ребенка, мешают ему развиваться и общаться со сверстниками.</a:t>
            </a:r>
          </a:p>
          <a:p>
            <a:r>
              <a:rPr lang="ru-RU" dirty="0" smtClean="0"/>
              <a:t>Чтобы эта проблема не возникала у ребенка в дальнейшем, стоит начать заниматься артикуляционной гимнастикой как можно раньше.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714356"/>
            <a:ext cx="821537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Детям двух, трех, четырех лет артикуляционная гимнастика поможет быстрее «поставить» правильное звукопроизношение.</a:t>
            </a:r>
          </a:p>
          <a:p>
            <a:r>
              <a:rPr lang="ru-RU" sz="2800" dirty="0" smtClean="0"/>
              <a:t>Дети пяти, шести лет и далее смогут при помощи артикуляционной гимнастики во многом преодолеть уже сложившиеся нарушения произношения.</a:t>
            </a:r>
          </a:p>
          <a:p>
            <a:endParaRPr lang="ru-RU" sz="2800" dirty="0" smtClean="0"/>
          </a:p>
          <a:p>
            <a:r>
              <a:rPr lang="ru-RU" sz="2800" dirty="0" smtClean="0"/>
              <a:t>Поначалу артикуляционную гимнастику необходимо выполнять перед зеркалом. </a:t>
            </a:r>
          </a:p>
          <a:p>
            <a:r>
              <a:rPr lang="ru-RU" sz="2800" dirty="0" smtClean="0"/>
              <a:t>Будьте терпеливы, ласковы и спокойны, и все получится.</a:t>
            </a:r>
          </a:p>
          <a:p>
            <a:r>
              <a:rPr lang="ru-RU" sz="2800" dirty="0" smtClean="0"/>
              <a:t>Занимайтесь с ребенком ежедневно по 5-7 минут. </a:t>
            </a:r>
            <a:endParaRPr lang="ru-RU" sz="28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Начнем выполнять артикуляционную гимнастику: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714488"/>
            <a:ext cx="1909775" cy="189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928926" y="1714488"/>
            <a:ext cx="25003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1.</a:t>
            </a:r>
          </a:p>
          <a:p>
            <a:r>
              <a:rPr lang="ru-RU" sz="2000" dirty="0" smtClean="0"/>
              <a:t>«Окошко»</a:t>
            </a:r>
          </a:p>
          <a:p>
            <a:r>
              <a:rPr lang="ru-RU" sz="2000" dirty="0" smtClean="0"/>
              <a:t>-Широко открыть рот – «жарко»</a:t>
            </a:r>
          </a:p>
          <a:p>
            <a:r>
              <a:rPr lang="ru-RU" sz="2000" dirty="0" smtClean="0"/>
              <a:t>-Закрыть рот – «холодно»</a:t>
            </a:r>
            <a:endParaRPr lang="ru-RU" sz="2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1785926"/>
            <a:ext cx="2206937" cy="1795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642918"/>
            <a:ext cx="2554304" cy="2492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143240" y="642918"/>
            <a:ext cx="27860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</a:t>
            </a:r>
          </a:p>
          <a:p>
            <a:r>
              <a:rPr lang="ru-RU" dirty="0" smtClean="0"/>
              <a:t>«Чистим зубки»</a:t>
            </a:r>
          </a:p>
          <a:p>
            <a:r>
              <a:rPr lang="ru-RU" dirty="0" smtClean="0"/>
              <a:t>-Улыбнуться, открыть рот</a:t>
            </a:r>
          </a:p>
          <a:p>
            <a:r>
              <a:rPr lang="ru-RU" dirty="0" smtClean="0"/>
              <a:t>-Кончиком языка с внутренней стороны «почистить» поочередно нижние и верхние зубы.</a:t>
            </a:r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642918"/>
            <a:ext cx="296690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4071942"/>
            <a:ext cx="2571768" cy="2550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071802" y="3571876"/>
            <a:ext cx="292895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</a:t>
            </a:r>
          </a:p>
          <a:p>
            <a:r>
              <a:rPr lang="ru-RU" dirty="0" smtClean="0"/>
              <a:t>«Месим тесто»</a:t>
            </a:r>
          </a:p>
          <a:p>
            <a:r>
              <a:rPr lang="ru-RU" dirty="0" smtClean="0"/>
              <a:t>-Улыбнуться</a:t>
            </a:r>
          </a:p>
          <a:p>
            <a:r>
              <a:rPr lang="ru-RU" dirty="0" smtClean="0"/>
              <a:t>-Пошлепать языком между губами 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пя-пя-пя-пя-пя</a:t>
            </a:r>
            <a:r>
              <a:rPr lang="ru-RU" dirty="0" smtClean="0"/>
              <a:t>»</a:t>
            </a:r>
          </a:p>
          <a:p>
            <a:r>
              <a:rPr lang="ru-RU" dirty="0" smtClean="0"/>
              <a:t>-Покусать кончик языка зубками</a:t>
            </a:r>
          </a:p>
          <a:p>
            <a:r>
              <a:rPr lang="ru-RU" dirty="0" smtClean="0"/>
              <a:t>(Чередовать эти два движения)</a:t>
            </a:r>
            <a:endParaRPr lang="ru-RU" dirty="0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66" y="4071942"/>
            <a:ext cx="307183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2571768" cy="251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071941"/>
            <a:ext cx="2571768" cy="2551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428604"/>
            <a:ext cx="3154108" cy="2513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3929066"/>
            <a:ext cx="3114695" cy="263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214678" y="500042"/>
            <a:ext cx="275428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</a:t>
            </a:r>
          </a:p>
          <a:p>
            <a:r>
              <a:rPr lang="ru-RU" dirty="0" smtClean="0"/>
              <a:t>«Чашечка»</a:t>
            </a:r>
          </a:p>
          <a:p>
            <a:r>
              <a:rPr lang="ru-RU" dirty="0" smtClean="0"/>
              <a:t>-Улыбнуться</a:t>
            </a:r>
          </a:p>
          <a:p>
            <a:r>
              <a:rPr lang="ru-RU" dirty="0" smtClean="0"/>
              <a:t>-Широко открыть рот</a:t>
            </a:r>
          </a:p>
          <a:p>
            <a:r>
              <a:rPr lang="ru-RU" dirty="0" smtClean="0"/>
              <a:t>-Высунуть широкий язык </a:t>
            </a:r>
          </a:p>
          <a:p>
            <a:r>
              <a:rPr lang="ru-RU" dirty="0" smtClean="0"/>
              <a:t>-Придать ему форму </a:t>
            </a:r>
          </a:p>
          <a:p>
            <a:r>
              <a:rPr lang="ru-RU" dirty="0" smtClean="0"/>
              <a:t>«чашечки»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57554" y="4214818"/>
            <a:ext cx="18573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5.</a:t>
            </a:r>
          </a:p>
          <a:p>
            <a:r>
              <a:rPr lang="ru-RU" dirty="0" smtClean="0"/>
              <a:t>«Дудочка»</a:t>
            </a:r>
          </a:p>
          <a:p>
            <a:r>
              <a:rPr lang="ru-RU" dirty="0" smtClean="0"/>
              <a:t>-С напряжением вытянуть губы</a:t>
            </a:r>
          </a:p>
          <a:p>
            <a:r>
              <a:rPr lang="ru-RU" dirty="0" smtClean="0"/>
              <a:t>(зубы сомкнуты)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2481279" cy="2440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357166"/>
            <a:ext cx="2727251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000364" y="357166"/>
            <a:ext cx="2571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6.</a:t>
            </a:r>
          </a:p>
          <a:p>
            <a:r>
              <a:rPr lang="ru-RU" dirty="0" smtClean="0"/>
              <a:t>«Заборчик»</a:t>
            </a:r>
          </a:p>
          <a:p>
            <a:r>
              <a:rPr lang="ru-RU" dirty="0" smtClean="0"/>
              <a:t>-Улыбнуться, с напряжением обнажив сомкнутые зубы</a:t>
            </a:r>
            <a:endParaRPr lang="ru-RU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071942"/>
            <a:ext cx="2571768" cy="255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4214818"/>
            <a:ext cx="2832118" cy="2356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180015" y="4236770"/>
            <a:ext cx="24288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7.</a:t>
            </a:r>
          </a:p>
          <a:p>
            <a:r>
              <a:rPr lang="ru-RU" dirty="0" smtClean="0"/>
              <a:t>«Маляр»</a:t>
            </a:r>
          </a:p>
          <a:p>
            <a:r>
              <a:rPr lang="ru-RU" dirty="0" smtClean="0"/>
              <a:t>-Губы в улыбке</a:t>
            </a:r>
          </a:p>
          <a:p>
            <a:r>
              <a:rPr lang="ru-RU" dirty="0" smtClean="0"/>
              <a:t>-Приоткрыть рот</a:t>
            </a:r>
          </a:p>
          <a:p>
            <a:r>
              <a:rPr lang="ru-RU" dirty="0" smtClean="0"/>
              <a:t>-Кончиком языка «покрасить» (погладить) нёбо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8604"/>
            <a:ext cx="2643206" cy="2621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571480"/>
            <a:ext cx="306162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000504"/>
            <a:ext cx="2643206" cy="2621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4071942"/>
            <a:ext cx="3071834" cy="25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214678" y="571480"/>
            <a:ext cx="20717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8.</a:t>
            </a:r>
          </a:p>
          <a:p>
            <a:r>
              <a:rPr lang="ru-RU" dirty="0" smtClean="0"/>
              <a:t>«Грибочек»</a:t>
            </a:r>
          </a:p>
          <a:p>
            <a:r>
              <a:rPr lang="ru-RU" dirty="0" smtClean="0"/>
              <a:t>-Улыбнуться</a:t>
            </a:r>
          </a:p>
          <a:p>
            <a:r>
              <a:rPr lang="ru-RU" dirty="0" smtClean="0"/>
              <a:t>-</a:t>
            </a:r>
            <a:r>
              <a:rPr lang="ru-RU" dirty="0" err="1" smtClean="0"/>
              <a:t>Покоцать</a:t>
            </a:r>
            <a:r>
              <a:rPr lang="ru-RU" dirty="0" smtClean="0"/>
              <a:t> языком, (будто едешь на лошадке)</a:t>
            </a:r>
          </a:p>
          <a:p>
            <a:r>
              <a:rPr lang="ru-RU" dirty="0" smtClean="0"/>
              <a:t>-Присосать к небу широкий язык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14678" y="3995678"/>
            <a:ext cx="23574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9.</a:t>
            </a:r>
          </a:p>
          <a:p>
            <a:r>
              <a:rPr lang="ru-RU" dirty="0" smtClean="0"/>
              <a:t>«Киска»</a:t>
            </a:r>
          </a:p>
          <a:p>
            <a:r>
              <a:rPr lang="ru-RU" dirty="0" smtClean="0"/>
              <a:t>-Губы в улыбке, рот открыт</a:t>
            </a:r>
          </a:p>
          <a:p>
            <a:r>
              <a:rPr lang="ru-RU" dirty="0" smtClean="0"/>
              <a:t>-Кончик языка упирается в нижние зубы</a:t>
            </a:r>
          </a:p>
          <a:p>
            <a:r>
              <a:rPr lang="ru-RU" dirty="0" smtClean="0"/>
              <a:t>-Выгнуть язык горкой, упираясь кончиком языка в нижние зубы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2286016" cy="21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285728"/>
            <a:ext cx="2580487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274462"/>
            <a:ext cx="2357454" cy="2320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4429132"/>
            <a:ext cx="260538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786050" y="428604"/>
            <a:ext cx="33575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10.</a:t>
            </a:r>
          </a:p>
          <a:p>
            <a:r>
              <a:rPr lang="ru-RU" dirty="0" smtClean="0"/>
              <a:t>«Поймаем мышку»</a:t>
            </a:r>
          </a:p>
          <a:p>
            <a:r>
              <a:rPr lang="ru-RU" dirty="0" smtClean="0"/>
              <a:t>-Губы в улыбке</a:t>
            </a:r>
          </a:p>
          <a:p>
            <a:r>
              <a:rPr lang="ru-RU" dirty="0" smtClean="0"/>
              <a:t>-Произнести «а-а» и прикусить широкий кончик языка </a:t>
            </a:r>
          </a:p>
          <a:p>
            <a:r>
              <a:rPr lang="ru-RU" dirty="0" smtClean="0"/>
              <a:t>( поймали мышку за хвостик)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786050" y="4286256"/>
            <a:ext cx="32861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11.</a:t>
            </a:r>
          </a:p>
          <a:p>
            <a:r>
              <a:rPr lang="ru-RU" dirty="0" smtClean="0"/>
              <a:t>«Лошадка»</a:t>
            </a:r>
          </a:p>
          <a:p>
            <a:r>
              <a:rPr lang="ru-RU" dirty="0" smtClean="0"/>
              <a:t>-Вытянуть губы</a:t>
            </a:r>
          </a:p>
          <a:p>
            <a:r>
              <a:rPr lang="ru-RU" dirty="0" smtClean="0"/>
              <a:t>-Приоткрыть рот</a:t>
            </a:r>
          </a:p>
          <a:p>
            <a:r>
              <a:rPr lang="ru-RU" dirty="0" smtClean="0"/>
              <a:t>-</a:t>
            </a:r>
            <a:r>
              <a:rPr lang="ru-RU" dirty="0" err="1" smtClean="0"/>
              <a:t>Покоцать</a:t>
            </a:r>
            <a:r>
              <a:rPr lang="ru-RU" dirty="0" smtClean="0"/>
              <a:t> узким «языком»</a:t>
            </a:r>
          </a:p>
          <a:p>
            <a:r>
              <a:rPr lang="ru-RU" dirty="0" smtClean="0"/>
              <a:t>(как цокают копытами лошадки)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1460</Words>
  <Application>Microsoft Office PowerPoint</Application>
  <PresentationFormat>Екран (4:3)</PresentationFormat>
  <Paragraphs>296</Paragraphs>
  <Slides>18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19" baseType="lpstr">
      <vt:lpstr>Тема Office</vt:lpstr>
      <vt:lpstr>Презентация на тему: «Артикуляционная гимнастика»</vt:lpstr>
      <vt:lpstr>Что такое артикуляционная гимнастика?</vt:lpstr>
      <vt:lpstr>Презентація PowerPoint</vt:lpstr>
      <vt:lpstr>Начнем выполнять артикуляционную гимнастику: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14. «Индюки болтают» -Языком быстро  двигать по верхней губе  «бл-бл-бл-бл»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Авторская работа с использованием картинок с сайта: www.google.ru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</dc:creator>
  <cp:lastModifiedBy>LEGION</cp:lastModifiedBy>
  <cp:revision>31</cp:revision>
  <dcterms:created xsi:type="dcterms:W3CDTF">2012-07-06T14:37:40Z</dcterms:created>
  <dcterms:modified xsi:type="dcterms:W3CDTF">2015-01-27T13:35:14Z</dcterms:modified>
</cp:coreProperties>
</file>