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1"/>
  </p:notesMasterIdLst>
  <p:handoutMasterIdLst>
    <p:handoutMasterId r:id="rId12"/>
  </p:handout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3672" autoAdjust="0"/>
  </p:normalViewPr>
  <p:slideViewPr>
    <p:cSldViewPr>
      <p:cViewPr>
        <p:scale>
          <a:sx n="107" d="100"/>
          <a:sy n="107" d="100"/>
        </p:scale>
        <p:origin x="-618" y="18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algn="r"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algn="r" hangingPunct="0">
              <a:defRPr sz="1400"/>
            </a:pPr>
            <a:fld id="{931F54C9-BD14-4C88-B791-FD89654EE1EA}" type="slidenum">
              <a:t>‹№›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69208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5D9D65B-090D-4462-9505-48F285C61051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35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 sz="12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Franklin Gothic Medium" pitchFamily="18"/>
                <a:cs typeface="Mangal" pitchFamily="2"/>
              </a:rPr>
              <a:t>СОЦИАЛЬНО-ЛИЧНОСТНОЕ  РАЗВИТИЕ ДОШКОЛЬНИКОВ</a:t>
            </a:r>
          </a:p>
          <a:p>
            <a:pPr marL="0" lvl="0" indent="0" hangingPunct="1">
              <a:spcAft>
                <a:spcPts val="0"/>
              </a:spcAft>
              <a:buNone/>
            </a:pPr>
            <a:endParaRPr lang="ru-RU" sz="900" b="1" dirty="0" smtClean="0">
              <a:latin typeface="Franklin Gothic Medium" pitchFamily="18"/>
              <a:cs typeface="Mangal" pitchFamily="2"/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/>
            <a:fld id="{0A6255BE-E86F-4F7E-952B-7EF9B5F3EA3A}" type="slidenum">
              <a:t>2</a:t>
            </a:fld>
            <a:endParaRPr lang="ru-RU">
              <a:solidFill>
                <a:srgbClr val="000000"/>
              </a:solidFill>
              <a:latin typeface="Arial" pitchFamily="18"/>
              <a:ea typeface="+mn-ea" pitchFamily="2"/>
              <a:cs typeface="Arial" pitchFamily="2"/>
            </a:endParaRPr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 dirty="0" smtClean="0">
              <a:ln>
                <a:noFill/>
              </a:ln>
              <a:solidFill>
                <a:srgbClr val="C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523227"/>
                </a:solidFill>
                <a:latin typeface="Franklin Gothic Book" pitchFamily="18"/>
                <a:ea typeface="Microsoft YaHei" pitchFamily="2"/>
                <a:cs typeface="Times New Roman" pitchFamily="18"/>
              </a:rPr>
              <a:t>СОДЕРЖАНИЕ   ДОШКОЛЬНОГО  ОБРАЗОВАНИЯ (ФГТ)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lvl="0" algn="ctr" hangingPunct="1">
              <a:buNone/>
            </a:pPr>
            <a:r>
              <a:rPr lang="ru-RU" dirty="0" smtClean="0">
                <a:solidFill>
                  <a:srgbClr val="7030A0"/>
                </a:solidFill>
              </a:rPr>
              <a:t>Социализация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dirty="0" smtClean="0">
                <a:latin typeface="Franklin Gothic Book" pitchFamily="18"/>
              </a:rPr>
              <a:t>Термин </a:t>
            </a:r>
            <a:r>
              <a:rPr lang="ru-RU" b="1" dirty="0" smtClean="0">
                <a:solidFill>
                  <a:srgbClr val="C00000"/>
                </a:solidFill>
                <a:latin typeface="Franklin Gothic Book" pitchFamily="18"/>
              </a:rPr>
              <a:t>«социализация»</a:t>
            </a:r>
            <a:r>
              <a:rPr lang="ru-RU" dirty="0" smtClean="0">
                <a:solidFill>
                  <a:srgbClr val="C00000"/>
                </a:solidFill>
                <a:latin typeface="Franklin Gothic Book" pitchFamily="18"/>
              </a:rPr>
              <a:t> </a:t>
            </a:r>
            <a:r>
              <a:rPr lang="ru-RU" dirty="0" smtClean="0">
                <a:latin typeface="Franklin Gothic Book" pitchFamily="18"/>
              </a:rPr>
              <a:t>происходит от латинского слова </a:t>
            </a:r>
            <a:r>
              <a:rPr lang="ru-RU" b="1" i="1" dirty="0" err="1" smtClean="0">
                <a:solidFill>
                  <a:srgbClr val="C00000"/>
                </a:solidFill>
                <a:latin typeface="Franklin Gothic Book" pitchFamily="18"/>
              </a:rPr>
              <a:t>socialis</a:t>
            </a:r>
            <a:r>
              <a:rPr lang="ru-RU" b="1" i="1" dirty="0" smtClean="0">
                <a:solidFill>
                  <a:srgbClr val="C00000"/>
                </a:solidFill>
                <a:latin typeface="Franklin Gothic Book" pitchFamily="18"/>
              </a:rPr>
              <a:t> </a:t>
            </a:r>
            <a:r>
              <a:rPr lang="ru-RU" dirty="0" smtClean="0">
                <a:latin typeface="Franklin Gothic Book" pitchFamily="18"/>
              </a:rPr>
              <a:t>— </a:t>
            </a:r>
            <a:r>
              <a:rPr lang="ru-RU" b="1" i="1" dirty="0" smtClean="0">
                <a:latin typeface="Franklin Gothic Book" pitchFamily="18"/>
              </a:rPr>
              <a:t>общественный</a:t>
            </a:r>
            <a:r>
              <a:rPr lang="ru-RU" dirty="0" smtClean="0">
                <a:latin typeface="Franklin Gothic Book" pitchFamily="18"/>
              </a:rPr>
              <a:t>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ru-RU" dirty="0" smtClean="0">
              <a:latin typeface="Franklin Gothic Book" pitchFamily="18"/>
            </a:endParaRP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 smtClean="0">
                <a:solidFill>
                  <a:srgbClr val="C00000"/>
                </a:solidFill>
                <a:latin typeface="Franklin Gothic Book" pitchFamily="18"/>
              </a:rPr>
              <a:t>Социализация</a:t>
            </a:r>
            <a:r>
              <a:rPr lang="ru-RU" b="1" i="1" dirty="0" smtClean="0">
                <a:latin typeface="Franklin Gothic Book" pitchFamily="18"/>
              </a:rPr>
              <a:t> (в психологии) – процесс «вживания» в социум, представляющий из себя процесс овладения и присвоения социальных норм и правил поведения.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lvl="0">
              <a:buNone/>
            </a:pPr>
            <a:r>
              <a:rPr lang="ru-RU" sz="1800" b="1" dirty="0" smtClean="0">
                <a:solidFill>
                  <a:srgbClr val="990000"/>
                </a:solidFill>
              </a:rPr>
              <a:t>Главная цель </a:t>
            </a:r>
            <a:r>
              <a:rPr lang="ru-RU" sz="2000" b="1" dirty="0" smtClean="0">
                <a:solidFill>
                  <a:srgbClr val="C00000"/>
                </a:solidFill>
              </a:rPr>
              <a:t>социализации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— становление основ    ценностного отношения к элементам социальной культуры: </a:t>
            </a:r>
            <a:br>
              <a:rPr lang="ru-RU" sz="1600" dirty="0" smtClean="0"/>
            </a:br>
            <a:endParaRPr lang="ru-RU" sz="1600" dirty="0" smtClean="0"/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dirty="0" smtClean="0">
                <a:latin typeface="Franklin Gothic Book" pitchFamily="18"/>
              </a:rPr>
              <a:t>-</a:t>
            </a:r>
            <a:r>
              <a:rPr lang="ru-RU" dirty="0" smtClean="0">
                <a:latin typeface="Franklin Gothic Book" pitchFamily="18"/>
              </a:rPr>
              <a:t> </a:t>
            </a:r>
            <a:r>
              <a:rPr lang="ru-RU" b="1" i="1" dirty="0" smtClean="0">
                <a:latin typeface="Franklin Gothic Book" pitchFamily="18"/>
              </a:rPr>
              <a:t>толерантного отношения к людям разных национальностей</a:t>
            </a:r>
            <a:r>
              <a:rPr lang="ru-RU" dirty="0" smtClean="0">
                <a:latin typeface="Franklin Gothic Book" pitchFamily="18"/>
              </a:rPr>
              <a:t> (то, что ранее относилось к задачам интернационального воспитания),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dirty="0" smtClean="0">
                <a:latin typeface="Franklin Gothic Book" pitchFamily="18"/>
              </a:rPr>
              <a:t>- </a:t>
            </a:r>
            <a:r>
              <a:rPr lang="ru-RU" dirty="0" smtClean="0">
                <a:latin typeface="Franklin Gothic Book" pitchFamily="18"/>
              </a:rPr>
              <a:t> </a:t>
            </a:r>
            <a:r>
              <a:rPr lang="ru-RU" b="1" i="1" dirty="0" smtClean="0">
                <a:solidFill>
                  <a:srgbClr val="007635"/>
                </a:solidFill>
                <a:latin typeface="Franklin Gothic Book" pitchFamily="18"/>
              </a:rPr>
              <a:t>возрастным и гендерным ценностям</a:t>
            </a:r>
            <a:r>
              <a:rPr lang="ru-RU" i="1" dirty="0" smtClean="0">
                <a:solidFill>
                  <a:srgbClr val="007635"/>
                </a:solidFill>
                <a:latin typeface="Franklin Gothic Book" pitchFamily="18"/>
              </a:rPr>
              <a:t>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 smtClean="0">
                <a:latin typeface="Franklin Gothic Book" pitchFamily="18"/>
              </a:rPr>
              <a:t>-  бережного и уважительного  отношения  к собственным этническим ценностям и достояниям истории,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 smtClean="0">
                <a:latin typeface="Franklin Gothic Book" pitchFamily="18"/>
              </a:rPr>
              <a:t>- </a:t>
            </a:r>
            <a:r>
              <a:rPr lang="ru-RU" b="1" i="1" dirty="0" smtClean="0">
                <a:solidFill>
                  <a:srgbClr val="007635"/>
                </a:solidFill>
                <a:latin typeface="Franklin Gothic Book" pitchFamily="18"/>
              </a:rPr>
              <a:t>гуманного отношения к людям, природе, окружающему миру.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Самостоятельно выполняет культурно-гигиенические навыки,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процедуры и соблюдает правила здорового образа жизни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Физически развитый, овладевший основными культурно-гигиеническими навыками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Проявляет интерес к страноведческим знаниям, национальностям людей. Задаёт вопросы о России, её общественном устройстве, других странах и народах мира, их особенностях. Задаёт вопросы морального содержания. Инициирует общение и совместную со взрослыми и сверстниками деятельность. Организует сюжетно-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ролевые, театрализованные, режиссёрские игры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Любознательный, активный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Эмоционально реагирует на окружающую действительность.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Сочувствует, сопереживает, </a:t>
            </a:r>
            <a:r>
              <a:rPr lang="ru-RU" sz="2000" b="0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сорадуется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Испытывает гордость за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достижения отдельных россиян и России в целом, любовь к «малой»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 «большой» Родине.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Эмоционально отзывчивый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инициирует общение в корректной форме;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достигает успеха в установлении контактов со взрослыми и детьми в различных видах деятельности и общении;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участвует в коллективных играх и занятиях,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соблюдает элементарные моральные нормы и правила поведения;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оказывает помощь другому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средствами общения и способами взаимодействия со взрослыми и сверстниками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положительно относится к требованиям соблюдения моральных норм и правил поведения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без напоминания выполняет процессы самообслуживания, самостоятельно контролирует и оценивает качество результата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соблюдает элементарные правила безопасного поведения в стандартных опасных ситуациях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Способный управлять своим поведением и планировать свои действия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устанавливает конструктивные ролевые и реальные социальные взаимоотношения со взрослыми и детьми;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умеет планировать свою и общую (коллективную) работу; отбирает более эффективные способы действий.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 </a:t>
            </a: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Способный решать интеллектуальные и личностные задачи (проблемы), адекватные возрасту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216000" marR="0" lvl="0" indent="-21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положительно оценивает себя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Имеет представление о некоторых видах опасных ситуаций  способах поведения в них, оказания самопомощи и помощи другому человеку. Имеет представление о различных видах труда взрослых,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Имеющий первичные представления о себе, семье, обществе государстве, мире и природе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способен воспринимать и удерживать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составную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инструкцию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к выполнению познавательной и исследовательской задачи, к выбору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способа её выполнения,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описывать процесс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выполнения задания,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проводить его самоанализ, давать самооценку результатов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Умеет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действовать по собственному плану.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универсальными предпосылками учебной деятельност</a:t>
            </a:r>
            <a:r>
              <a:rPr lang="ru-RU" sz="2000" b="1" i="1" u="none" strike="noStrike" kern="1200" spc="0" dirty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2000" b="1" i="0" u="none" strike="noStrike" kern="1200" spc="0" dirty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endParaRPr lang="ru-RU" sz="2000" b="1" i="0" u="none" strike="noStrike" kern="1200" spc="0" dirty="0" smtClean="0">
              <a:ln>
                <a:noFill/>
              </a:ln>
              <a:solidFill>
                <a:srgbClr val="624139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владеет всеми видами детского труда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(самообслуживание, хозяйственно-бытовой труд, труд в природе). Избирательно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освоил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некоторые виды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ручного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труда в соответствии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 собственными 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гендерными и индивидуальными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потребностями и возможностями</a:t>
            </a:r>
          </a:p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i="0" u="none" strike="noStrike" kern="1200" spc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1800" b="1" i="0" u="none" strike="noStrike" kern="1200" spc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r>
              <a:rPr lang="ru-RU" sz="2000" b="1" i="0" u="none" strike="noStrike" kern="1200" spc="0" smtClean="0">
                <a:ln>
                  <a:noFill/>
                </a:ln>
                <a:solidFill>
                  <a:srgbClr val="603A14"/>
                </a:solidFill>
                <a:latin typeface="Franklin Gothic Book" pitchFamily="18"/>
                <a:ea typeface="Microsoft YaHei" pitchFamily="2"/>
                <a:cs typeface="Times New Roman" pitchFamily="18"/>
              </a:rPr>
              <a:t> </a:t>
            </a:r>
            <a:r>
              <a:rPr lang="ru-RU" sz="2000" b="1" i="1" u="none" strike="noStrike" kern="1200" spc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необходимыми умениями и навыками</a:t>
            </a:r>
            <a:r>
              <a:rPr lang="ru-RU" sz="2000" b="1" i="0" u="none" strike="noStrike" kern="1200" spc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2000" b="1" i="0" u="none" strike="noStrike" kern="1200" spc="0" smtClean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r>
              <a:rPr lang="ru-RU" sz="2000" b="1" i="1" u="none" strike="noStrike" kern="1200" spc="0" smtClean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 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636C0B2-8415-4FC3-A7E3-9DED86944D90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A08D1D-2FD8-47EB-BFCB-FD258B0A2B85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6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3EDC759-1EDC-4A98-91A4-DEA7659EA80F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AC8A24-AE83-420C-8185-4B7DB7E742D0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41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53B358C-C231-40DA-ADF6-D629F0EF0254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7890A7-9777-4A06-83D2-7BE2FF0858F7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7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B16468F-3C90-4028-9BA6-199A09998DA4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1C8765-9216-4F36-9F7B-9820870F89CF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6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908B03C-462D-49FD-9AC3-EDE4FA8BD4E6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D74E09-160F-4BE1-9364-59E9507177A6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0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00522A1-BBB5-4147-B325-75FBA81BAA3D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B11F58-90FA-46AE-85C7-893C1B0BE839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08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FF18998-BC66-46CB-B53A-FB3CE6F44EC4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35E75F-403C-4488-88AE-7BBB5F6C586A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1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310DBE4-6907-4EFE-A12D-F3077534435B}" type="datetime1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3BC89-CD8F-43C9-B4B1-185E21AD790A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3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DD1538-C85C-4817-AD84-96D0D95E8C79}" type="datetime1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4B04A5-FA89-40CC-8BC7-8B79678A4B57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4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2D82675-A4CC-42E3-A1D6-A7B03D61FC1C}" type="datetime1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782396-C9E5-4730-8EF9-18572144E8C6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26898D0-F795-4FE7-A77D-99F2F7D47159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E3803D-5543-4630-94F8-E2B9C9A3294D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80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2516FDC-2E33-4934-80CA-D304D00C6BF6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B431B2-CEC4-4281-A460-6CB6DF6CC9B2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1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0B46719-64A3-4F2F-958F-EE423DE806DE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8C69E39-CBE3-4B08-B400-8E0B4A28022C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6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CFB3E6B-0743-407C-BFB9-0B9FFA69213C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EE41E9B-3517-4176-930F-1EF05DB14E07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2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1700" cy="5622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2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A020490-7025-4158-8594-2176D24647F0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C8049D-4A34-491B-AF6B-01F1DCFBA2F1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5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B6DAEC-11AF-4E39-99FB-89BAD14CE6FD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062D44-52BD-4211-BF31-79B1FB0DE454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3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36CF25E-8988-4DE1-87FA-9BE4747E8EA0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0E044D-2AC4-49CF-8D86-0E2797C1441C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69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D2885E1-B2B4-4B50-8693-A48AA2BF500E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E9EC48-D532-48A8-95EE-895CC1B1F26A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6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956D24-90AE-46E8-853C-80BAEBE5621E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D7D219-9F26-44E4-B73D-0CC5CBB8B9B3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3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2E5D312-7F3C-43BB-9374-3F8899F7AA4A}" type="datetime1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3B079A-E9E6-49E2-8743-6F3F034E17BD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24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EEEBCF-CF7E-4C7A-A549-E16BDBF25C0E}" type="datetime1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224513-5FDB-4E7D-8B20-7C87C826DCC0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8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5C4FAC3-1750-4490-BD00-6D1E28BF18AC}" type="datetime1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0E05B6-35B3-4E6B-93E4-AB146C1CC0C9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9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F6A56C9-CC8C-456C-BCDF-F30FCE95D294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B12726-A52B-44E9-AB65-8E3E25336638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1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7442FE3-75C6-4148-AC49-AB60790CB76F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13CF1C-B330-4BE4-BCD6-964B4B3ADDD1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0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5EE2D75-88DE-4980-822A-34C3C1603E14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F56392-378A-4146-9E87-A56B672999F5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EC50CB3-4D7F-45AB-BFD0-016491C08225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23889EA-F809-4C17-ABC1-42ACEFE5B04F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1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6725" y="457200"/>
            <a:ext cx="2171700" cy="5673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457200"/>
            <a:ext cx="6362700" cy="5673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AE0EFDC-43DC-48BB-BAF8-36EBE9882816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43272D-6293-4A9A-A303-11D2E97087A8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65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AFAAD0F-F909-43CC-8D7D-75369D8E1B1E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3FAD61-DB97-41CE-9778-21E26D9F20F6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54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3D3270F-D338-4132-B223-4FD971C77714}" type="datetime1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2A0913-C1F1-4A9A-AEC0-887546BCC798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85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4F4572C-B1B8-4AB2-8031-B16B45814E0D}" type="datetime1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6486D-F707-4661-9AED-76375512C0C0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5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F4C141-573D-4D45-B771-413609A144CC}" type="datetime1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C38123-4FC9-4A02-A788-A2EE97714792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1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BE17403-A446-4ACF-8008-0A0C21453523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C66658C-24BE-4B19-B7A2-F36DBE09AFC4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1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98C3C77-7C2F-47E3-8266-9ED0DBF6F289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9A8B17-1C5F-48DF-8C86-8145AC0BCCE5}" type="slidenum"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67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ая соединительная линия 8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Дата 2"/>
          <p:cNvSpPr txBox="1">
            <a:spLocks noGrp="1"/>
          </p:cNvSpPr>
          <p:nvPr>
            <p:ph type="dt" sz="half" idx="2"/>
          </p:nvPr>
        </p:nvSpPr>
        <p:spPr>
          <a:xfrm>
            <a:off x="6477119" y="76320"/>
            <a:ext cx="251424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2F2C2A2-5266-45E9-B0A7-9AFEEE13B005}" type="datetime1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23"/>
          <p:cNvSpPr txBox="1">
            <a:spLocks noGrp="1"/>
          </p:cNvSpPr>
          <p:nvPr>
            <p:ph type="ftr" sz="quarter" idx="3"/>
          </p:nvPr>
        </p:nvSpPr>
        <p:spPr>
          <a:xfrm>
            <a:off x="3124079" y="76320"/>
            <a:ext cx="335232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7119"/>
            <a:ext cx="761759" cy="2440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4B5D729-8AB8-45FF-ADD9-C3A79F828AAA}" type="slidenum">
              <a:t>‹№›</a:t>
            </a:fld>
            <a:endParaRPr lang="ru-RU"/>
          </a:p>
        </p:txBody>
      </p:sp>
      <p:sp>
        <p:nvSpPr>
          <p:cNvPr id="8" name="Заголовок 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hangingPunct="0">
        <a:tabLst/>
        <a:defRPr lang="ru-RU" sz="36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4E3B30"/>
          </a:solidFill>
          <a:latin typeface="Franklin Gothic Book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ая соединительная линия 8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Заголовок 21"/>
          <p:cNvSpPr txBox="1"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6" name="Содержимое 26"/>
          <p:cNvSpPr txBox="1">
            <a:spLocks noGrp="1"/>
          </p:cNvSpPr>
          <p:nvPr>
            <p:ph type="body" idx="1"/>
          </p:nvPr>
        </p:nvSpPr>
        <p:spPr>
          <a:xfrm>
            <a:off x="304920" y="1554119"/>
            <a:ext cx="8686440" cy="4525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24"/>
          <p:cNvSpPr txBox="1">
            <a:spLocks noGrp="1"/>
          </p:cNvSpPr>
          <p:nvPr>
            <p:ph type="dt" sz="half" idx="2"/>
          </p:nvPr>
        </p:nvSpPr>
        <p:spPr>
          <a:xfrm>
            <a:off x="6477119" y="76320"/>
            <a:ext cx="251424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15B488F-87D5-4088-8B02-64D9244EE2DD}" type="datetime1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18"/>
          <p:cNvSpPr txBox="1">
            <a:spLocks noGrp="1"/>
          </p:cNvSpPr>
          <p:nvPr>
            <p:ph type="ftr" sz="quarter" idx="3"/>
          </p:nvPr>
        </p:nvSpPr>
        <p:spPr>
          <a:xfrm>
            <a:off x="3581279" y="76320"/>
            <a:ext cx="289512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15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3879"/>
            <a:ext cx="758520" cy="2473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79989B7-0D75-498D-9189-B924600273AD}" type="slidenum"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ru-RU" sz="3600" b="0" i="0" u="none" strike="noStrike" kern="1200" spc="0">
          <a:ln>
            <a:noFill/>
          </a:ln>
          <a:solidFill>
            <a:srgbClr val="4E3B30"/>
          </a:solidFill>
          <a:latin typeface="Franklin Gothic Medium" pitchFamily="18"/>
          <a:ea typeface="Microsoft YaHei" pitchFamily="2"/>
          <a:cs typeface="Ari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1pPr>
      <a:lvl2pPr lvl="1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2pPr>
      <a:lvl3pPr lvl="2" rtl="0">
        <a:buSzPct val="75000"/>
        <a:buFont typeface="StarSymbol"/>
        <a:buChar char="–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3pPr>
      <a:lvl4pPr lvl="3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4pPr>
      <a:lvl5pPr lvl="4" rtl="0">
        <a:buSzPct val="75000"/>
        <a:buFont typeface="StarSymbol"/>
        <a:buChar char="–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5pPr>
      <a:lvl6pPr lvl="5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6pPr>
      <a:lvl7pPr lvl="6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7pPr>
      <a:lvl8pPr lvl="7" rt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8pPr>
      <a:lvl9pPr marL="0" marR="0" lvl="0" indent="0" algn="l" rtl="0" hangingPunct="0">
        <a:spcBef>
          <a:spcPts val="638"/>
        </a:spcBef>
        <a:spcAft>
          <a:spcPts val="0"/>
        </a:spcAft>
        <a:buClr>
          <a:srgbClr val="F0A22E"/>
        </a:buClr>
        <a:buSzPct val="70000"/>
        <a:buFont typeface="Wingdings 2" pitchFamily="16"/>
        <a:buChar char="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ая соединительная линия 8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Заголовок 29"/>
          <p:cNvSpPr txBox="1">
            <a:spLocks noGrp="1"/>
          </p:cNvSpPr>
          <p:nvPr>
            <p:ph type="title"/>
          </p:nvPr>
        </p:nvSpPr>
        <p:spPr>
          <a:xfrm>
            <a:off x="301680" y="457200"/>
            <a:ext cx="8686440" cy="8409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6" name="Дата 10"/>
          <p:cNvSpPr txBox="1">
            <a:spLocks noGrp="1"/>
          </p:cNvSpPr>
          <p:nvPr>
            <p:ph type="dt" sz="half" idx="2"/>
          </p:nvPr>
        </p:nvSpPr>
        <p:spPr>
          <a:xfrm>
            <a:off x="6477119" y="76320"/>
            <a:ext cx="251424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13A3677-42D9-43D1-9F45-8F36DA8A27C2}" type="datetime1">
              <a:rPr lang="ru-RU" smtClean="0"/>
              <a:t>27.01.2015</a:t>
            </a:fld>
            <a:endParaRPr lang="ru-RU"/>
          </a:p>
        </p:txBody>
      </p:sp>
      <p:sp>
        <p:nvSpPr>
          <p:cNvPr id="7" name="Нижний колонтитул 27"/>
          <p:cNvSpPr txBox="1">
            <a:spLocks noGrp="1"/>
          </p:cNvSpPr>
          <p:nvPr>
            <p:ph type="ftr" sz="quarter" idx="3"/>
          </p:nvPr>
        </p:nvSpPr>
        <p:spPr>
          <a:xfrm>
            <a:off x="3124079" y="76320"/>
            <a:ext cx="335232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4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7119"/>
            <a:ext cx="761759" cy="2440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4699489-DD77-4ECE-8C9C-A53B903CF52D}" type="slidenum">
              <a:t>‹№›</a:t>
            </a:fld>
            <a:endParaRPr lang="ru-RU"/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dt="0"/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ru-RU" sz="3600" b="0" i="0" u="none" strike="noStrike" kern="1200" spc="0">
          <a:ln>
            <a:noFill/>
          </a:ln>
          <a:solidFill>
            <a:srgbClr val="4E3B30"/>
          </a:solidFill>
          <a:latin typeface="Franklin Gothic Medium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4E3B30"/>
          </a:solidFill>
          <a:latin typeface="Franklin Gothic Book" pitchFamily="18"/>
          <a:ea typeface="Microsoft YaHei" pitchFamily="2"/>
          <a:cs typeface="Ari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wmf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285840" y="3143159"/>
            <a:ext cx="8457840" cy="271116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ru-RU" sz="5400" b="1" dirty="0">
                <a:solidFill>
                  <a:srgbClr val="00B050"/>
                </a:solidFill>
                <a:latin typeface="Franklin Gothic Medium" pitchFamily="18"/>
                <a:cs typeface="Mangal" pitchFamily="2"/>
              </a:rPr>
              <a:t>СОЦИАЛЬНО-ЛИЧНОСТНОЕ  РАЗВИТИЕ ДОШКОЛЬНИКОВ</a:t>
            </a:r>
          </a:p>
          <a:p>
            <a:pPr marL="0" lvl="0" indent="0" hangingPunct="1">
              <a:spcAft>
                <a:spcPts val="0"/>
              </a:spcAft>
              <a:buNone/>
            </a:pPr>
            <a:endParaRPr lang="ru-RU" sz="2000" b="1" dirty="0">
              <a:latin typeface="Franklin Gothic Medium" pitchFamily="18"/>
              <a:cs typeface="Mangal" pitchFamily="2"/>
            </a:endParaRP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3857400" cy="3156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rot="1664400">
            <a:off x="5028620" y="147749"/>
            <a:ext cx="3728520" cy="25808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3"/>
          <p:cNvSpPr/>
          <p:nvPr/>
        </p:nvSpPr>
        <p:spPr>
          <a:xfrm>
            <a:off x="4572000" y="928800"/>
            <a:ext cx="4214520" cy="24998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2AC76"/>
          </a:solid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Скругленный прямоугольник 4"/>
          <p:cNvSpPr/>
          <p:nvPr/>
        </p:nvSpPr>
        <p:spPr>
          <a:xfrm>
            <a:off x="357120" y="857159"/>
            <a:ext cx="3928680" cy="24998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6C782"/>
          </a:solid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Скругленный прямоугольник 5"/>
          <p:cNvSpPr/>
          <p:nvPr/>
        </p:nvSpPr>
        <p:spPr>
          <a:xfrm>
            <a:off x="285840" y="3714840"/>
            <a:ext cx="4071600" cy="2285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C7154"/>
          </a:solid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Скругленный прямоугольник 6"/>
          <p:cNvSpPr/>
          <p:nvPr/>
        </p:nvSpPr>
        <p:spPr>
          <a:xfrm>
            <a:off x="4714920" y="3714840"/>
            <a:ext cx="4142879" cy="2285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Блок-схема: ИЛИ 7"/>
          <p:cNvSpPr/>
          <p:nvPr/>
        </p:nvSpPr>
        <p:spPr>
          <a:xfrm>
            <a:off x="2000160" y="2000160"/>
            <a:ext cx="4928760" cy="3071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0"/>
              <a:gd name="f10" fmla="+- 0 0 360"/>
              <a:gd name="f11" fmla="val 10800"/>
              <a:gd name="f12" fmla="*/ f3 1 21600"/>
              <a:gd name="f13" fmla="*/ f4 1 21600"/>
              <a:gd name="f14" fmla="*/ 0 f7 1"/>
              <a:gd name="f15" fmla="*/ f9 f0 1"/>
              <a:gd name="f16" fmla="*/ f10 f0 1"/>
              <a:gd name="f17" fmla="*/ 3100 f12 1"/>
              <a:gd name="f18" fmla="*/ 18500 f12 1"/>
              <a:gd name="f19" fmla="*/ 18500 f13 1"/>
              <a:gd name="f20" fmla="*/ 3100 f13 1"/>
              <a:gd name="f21" fmla="*/ f14 1 f2"/>
              <a:gd name="f22" fmla="*/ f15 1 f2"/>
              <a:gd name="f23" fmla="*/ f16 1 f2"/>
              <a:gd name="f24" fmla="*/ 10800 f12 1"/>
              <a:gd name="f25" fmla="*/ 0 f13 1"/>
              <a:gd name="f26" fmla="*/ 3163 f12 1"/>
              <a:gd name="f27" fmla="*/ 3163 f13 1"/>
              <a:gd name="f28" fmla="*/ 0 f12 1"/>
              <a:gd name="f29" fmla="*/ 10800 f13 1"/>
              <a:gd name="f30" fmla="*/ 18437 f13 1"/>
              <a:gd name="f31" fmla="*/ 21600 f13 1"/>
              <a:gd name="f32" fmla="*/ 18437 f12 1"/>
              <a:gd name="f33" fmla="*/ 21600 f12 1"/>
              <a:gd name="f34" fmla="+- 0 0 f21"/>
              <a:gd name="f35" fmla="+- f22 0 f1"/>
              <a:gd name="f36" fmla="+- f23 0 f1"/>
              <a:gd name="f37" fmla="*/ f34 f0 1"/>
              <a:gd name="f38" fmla="+- f36 0 f35"/>
              <a:gd name="f39" fmla="*/ f37 1 f7"/>
              <a:gd name="f40" fmla="+- f39 0 f1"/>
              <a:gd name="f41" fmla="cos 1 f40"/>
              <a:gd name="f42" fmla="sin 1 f40"/>
              <a:gd name="f43" fmla="+- 0 0 f41"/>
              <a:gd name="f44" fmla="+- 0 0 f42"/>
              <a:gd name="f45" fmla="*/ 10800 f43 1"/>
              <a:gd name="f46" fmla="*/ 10800 f44 1"/>
              <a:gd name="f47" fmla="*/ f45 f45 1"/>
              <a:gd name="f48" fmla="*/ f46 f46 1"/>
              <a:gd name="f49" fmla="+- f47 f48 0"/>
              <a:gd name="f50" fmla="sqrt f49"/>
              <a:gd name="f51" fmla="*/ f8 1 f50"/>
              <a:gd name="f52" fmla="*/ f43 f51 1"/>
              <a:gd name="f53" fmla="*/ f44 f51 1"/>
              <a:gd name="f54" fmla="+- 10800 0 f52"/>
              <a:gd name="f55" fmla="+- 10800 0 f53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5">
                <a:pos x="f24" y="f25"/>
              </a:cxn>
              <a:cxn ang="f35">
                <a:pos x="f26" y="f27"/>
              </a:cxn>
              <a:cxn ang="f35">
                <a:pos x="f28" y="f29"/>
              </a:cxn>
              <a:cxn ang="f35">
                <a:pos x="f26" y="f30"/>
              </a:cxn>
              <a:cxn ang="f35">
                <a:pos x="f24" y="f31"/>
              </a:cxn>
              <a:cxn ang="f35">
                <a:pos x="f32" y="f30"/>
              </a:cxn>
              <a:cxn ang="f35">
                <a:pos x="f33" y="f29"/>
              </a:cxn>
              <a:cxn ang="f35">
                <a:pos x="f32" y="f27"/>
              </a:cxn>
            </a:cxnLst>
            <a:rect l="f17" t="f20" r="f18" b="f19"/>
            <a:pathLst>
              <a:path w="21600" h="21600">
                <a:moveTo>
                  <a:pt x="f54" y="f55"/>
                </a:moveTo>
                <a:arcTo wR="f11" hR="f11" stAng="f35" swAng="f38"/>
                <a:close/>
              </a:path>
              <a:path w="21600" h="21600">
                <a:moveTo>
                  <a:pt x="f5" y="f11"/>
                </a:moveTo>
                <a:lnTo>
                  <a:pt x="f6" y="f11"/>
                </a:lnTo>
              </a:path>
              <a:path w="21600" h="21600">
                <a:moveTo>
                  <a:pt x="f11" y="f5"/>
                </a:moveTo>
                <a:lnTo>
                  <a:pt x="f11" y="f6"/>
                </a:lnTo>
              </a:path>
            </a:pathLst>
          </a:custGeom>
          <a:solidFill>
            <a:srgbClr val="EEE0DB"/>
          </a:solid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Прямоугольник 8"/>
          <p:cNvSpPr/>
          <p:nvPr/>
        </p:nvSpPr>
        <p:spPr>
          <a:xfrm>
            <a:off x="3000240" y="2571839"/>
            <a:ext cx="1285560" cy="842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EE0DB"/>
          </a:solidFill>
          <a:ln w="25560">
            <a:solidFill>
              <a:srgbClr val="EEE0DB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523227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Физическое развитие</a:t>
            </a:r>
          </a:p>
        </p:txBody>
      </p:sp>
      <p:sp>
        <p:nvSpPr>
          <p:cNvPr id="8" name="Прямоугольник 9"/>
          <p:cNvSpPr/>
          <p:nvPr/>
        </p:nvSpPr>
        <p:spPr>
          <a:xfrm>
            <a:off x="4572000" y="2714760"/>
            <a:ext cx="1642680" cy="69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EE0DB"/>
          </a:solidFill>
          <a:ln w="25560">
            <a:solidFill>
              <a:srgbClr val="EEE0DB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6C4C2C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Познавательно-речевое развитие</a:t>
            </a:r>
          </a:p>
        </p:txBody>
      </p:sp>
      <p:sp>
        <p:nvSpPr>
          <p:cNvPr id="9" name="Прямоугольник 10"/>
          <p:cNvSpPr/>
          <p:nvPr/>
        </p:nvSpPr>
        <p:spPr>
          <a:xfrm>
            <a:off x="2857680" y="3643199"/>
            <a:ext cx="1642680" cy="785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EE0DB"/>
          </a:solidFill>
          <a:ln w="25560">
            <a:solidFill>
              <a:srgbClr val="EEE0DB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Художественно-эстетическое развитие</a:t>
            </a:r>
          </a:p>
        </p:txBody>
      </p:sp>
      <p:sp>
        <p:nvSpPr>
          <p:cNvPr id="10" name="Прямоугольник 11"/>
          <p:cNvSpPr/>
          <p:nvPr/>
        </p:nvSpPr>
        <p:spPr>
          <a:xfrm>
            <a:off x="4643280" y="3714840"/>
            <a:ext cx="1571399" cy="785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EE0DB"/>
          </a:solidFill>
          <a:ln w="25560">
            <a:solidFill>
              <a:srgbClr val="EEE0DB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Социально-личностное развитие</a:t>
            </a:r>
          </a:p>
        </p:txBody>
      </p:sp>
      <p:sp>
        <p:nvSpPr>
          <p:cNvPr id="11" name="Прямоугольник 12"/>
          <p:cNvSpPr/>
          <p:nvPr/>
        </p:nvSpPr>
        <p:spPr>
          <a:xfrm>
            <a:off x="571680" y="1500119"/>
            <a:ext cx="2785680" cy="642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CECD5"/>
          </a:solidFill>
          <a:ln w="25560">
            <a:solidFill>
              <a:srgbClr val="FCECD5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523227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«Физическая культура»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523227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«Здоровье»</a:t>
            </a:r>
          </a:p>
        </p:txBody>
      </p:sp>
      <p:sp>
        <p:nvSpPr>
          <p:cNvPr id="12" name="Прямоугольник 13"/>
          <p:cNvSpPr/>
          <p:nvPr/>
        </p:nvSpPr>
        <p:spPr>
          <a:xfrm>
            <a:off x="6156360" y="1341360"/>
            <a:ext cx="2214360" cy="1374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9DAAB"/>
          </a:solidFill>
          <a:ln w="25560">
            <a:solidFill>
              <a:srgbClr val="F9DAAB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>
              <a:ln>
                <a:noFill/>
              </a:ln>
              <a:solidFill>
                <a:srgbClr val="632523"/>
              </a:solidFill>
              <a:latin typeface="Franklin Gothic Book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>
              <a:ln>
                <a:noFill/>
              </a:ln>
              <a:solidFill>
                <a:srgbClr val="632523"/>
              </a:solidFill>
              <a:latin typeface="Franklin Gothic Book" pitchFamily="18"/>
              <a:ea typeface="Microsoft YaHei" pitchFamily="2"/>
              <a:cs typeface="Times New Roman" pitchFamily="18"/>
            </a:endParaRPr>
          </a:p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«Коммуникация»</a:t>
            </a:r>
          </a:p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«Чтение детям художественной литературы»</a:t>
            </a:r>
          </a:p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«Познание»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>
              <a:ln>
                <a:noFill/>
              </a:ln>
              <a:solidFill>
                <a:srgbClr val="632523"/>
              </a:solidFill>
              <a:latin typeface="Franklin Gothic Book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13" name="Прямоугольник 14"/>
          <p:cNvSpPr/>
          <p:nvPr/>
        </p:nvSpPr>
        <p:spPr>
          <a:xfrm>
            <a:off x="684359" y="4724280"/>
            <a:ext cx="2128320" cy="1049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9D5C7"/>
          </a:solidFill>
          <a:ln w="25560">
            <a:solidFill>
              <a:srgbClr val="D9D5C7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1" i="0" u="none" strike="noStrike" kern="1200" spc="0">
              <a:ln>
                <a:noFill/>
              </a:ln>
              <a:solidFill>
                <a:srgbClr val="632523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«Музыка»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«Художественное творчество»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</a:t>
            </a:r>
          </a:p>
        </p:txBody>
      </p:sp>
      <p:sp>
        <p:nvSpPr>
          <p:cNvPr id="14" name="Прямоугольник 15"/>
          <p:cNvSpPr/>
          <p:nvPr/>
        </p:nvSpPr>
        <p:spPr>
          <a:xfrm>
            <a:off x="6500880" y="4508640"/>
            <a:ext cx="2142720" cy="11919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7D6C5"/>
          </a:solidFill>
          <a:ln w="25560">
            <a:solidFill>
              <a:srgbClr val="E7D6C5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1" i="0" u="none" strike="noStrike" kern="1200" spc="0">
              <a:ln>
                <a:noFill/>
              </a:ln>
              <a:solidFill>
                <a:srgbClr val="632523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1" i="0" u="none" strike="noStrike" kern="1200" spc="0">
              <a:ln>
                <a:noFill/>
              </a:ln>
              <a:solidFill>
                <a:srgbClr val="632523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«Социализация»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«Труд»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«Безопасность»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>
              <a:ln>
                <a:noFill/>
              </a:ln>
              <a:solidFill>
                <a:srgbClr val="632523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>
              <a:ln>
                <a:noFill/>
              </a:ln>
              <a:solidFill>
                <a:srgbClr val="632523"/>
              </a:solidFill>
              <a:latin typeface="Franklin Gothic Book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632523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14280" y="2286000"/>
            <a:ext cx="856800" cy="71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14960" y="1214280"/>
            <a:ext cx="713880" cy="73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9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000999" y="2571839"/>
            <a:ext cx="642600" cy="61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28760" y="4021200"/>
            <a:ext cx="213840" cy="69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5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786280" y="5000760"/>
            <a:ext cx="653760" cy="60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715080" y="3857759"/>
            <a:ext cx="1642680" cy="3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3131999" y="5084640"/>
            <a:ext cx="499680" cy="58392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5"/>
          <p:cNvSpPr/>
          <p:nvPr/>
        </p:nvSpPr>
        <p:spPr>
          <a:xfrm>
            <a:off x="1785960" y="428760"/>
            <a:ext cx="3214440" cy="369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Box 26"/>
          <p:cNvSpPr/>
          <p:nvPr/>
        </p:nvSpPr>
        <p:spPr>
          <a:xfrm>
            <a:off x="857159" y="0"/>
            <a:ext cx="7714800" cy="118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 dirty="0">
              <a:ln>
                <a:noFill/>
              </a:ln>
              <a:solidFill>
                <a:srgbClr val="C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 dirty="0">
                <a:ln>
                  <a:noFill/>
                </a:ln>
                <a:solidFill>
                  <a:srgbClr val="523227"/>
                </a:solidFill>
                <a:latin typeface="Franklin Gothic Book" pitchFamily="18"/>
                <a:ea typeface="Microsoft YaHei" pitchFamily="2"/>
                <a:cs typeface="Times New Roman" pitchFamily="18"/>
              </a:rPr>
              <a:t>СОДЕРЖАНИЕ   ДОШКОЛЬНОГО  ОБРАЗОВАНИЯ (ФГТ)</a:t>
            </a:r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оциализация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ru-RU" dirty="0">
                <a:solidFill>
                  <a:srgbClr val="7030A0"/>
                </a:solidFill>
              </a:rPr>
              <a:t>Социализация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dirty="0">
                <a:latin typeface="Franklin Gothic Book" pitchFamily="18"/>
              </a:rPr>
              <a:t>Термин </a:t>
            </a:r>
            <a:r>
              <a:rPr lang="ru-RU" b="1" dirty="0">
                <a:solidFill>
                  <a:srgbClr val="C00000"/>
                </a:solidFill>
                <a:latin typeface="Franklin Gothic Book" pitchFamily="18"/>
              </a:rPr>
              <a:t>«социализация»</a:t>
            </a:r>
            <a:r>
              <a:rPr lang="ru-RU" dirty="0">
                <a:solidFill>
                  <a:srgbClr val="C00000"/>
                </a:solidFill>
                <a:latin typeface="Franklin Gothic Book" pitchFamily="18"/>
              </a:rPr>
              <a:t> </a:t>
            </a:r>
            <a:r>
              <a:rPr lang="ru-RU" dirty="0">
                <a:latin typeface="Franklin Gothic Book" pitchFamily="18"/>
              </a:rPr>
              <a:t>происходит от латинского слова </a:t>
            </a:r>
            <a:r>
              <a:rPr lang="ru-RU" b="1" i="1" dirty="0" err="1">
                <a:solidFill>
                  <a:srgbClr val="C00000"/>
                </a:solidFill>
                <a:latin typeface="Franklin Gothic Book" pitchFamily="18"/>
              </a:rPr>
              <a:t>socialis</a:t>
            </a:r>
            <a:r>
              <a:rPr lang="ru-RU" b="1" i="1" dirty="0">
                <a:solidFill>
                  <a:srgbClr val="C00000"/>
                </a:solidFill>
                <a:latin typeface="Franklin Gothic Book" pitchFamily="18"/>
              </a:rPr>
              <a:t> </a:t>
            </a:r>
            <a:r>
              <a:rPr lang="ru-RU" dirty="0">
                <a:latin typeface="Franklin Gothic Book" pitchFamily="18"/>
              </a:rPr>
              <a:t>— </a:t>
            </a:r>
            <a:r>
              <a:rPr lang="ru-RU" b="1" i="1" dirty="0">
                <a:latin typeface="Franklin Gothic Book" pitchFamily="18"/>
              </a:rPr>
              <a:t>общественный</a:t>
            </a:r>
            <a:r>
              <a:rPr lang="ru-RU" dirty="0">
                <a:latin typeface="Franklin Gothic Book" pitchFamily="18"/>
              </a:rPr>
              <a:t>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ru-RU" dirty="0">
              <a:latin typeface="Franklin Gothic Book" pitchFamily="18"/>
            </a:endParaRP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>
                <a:solidFill>
                  <a:srgbClr val="C00000"/>
                </a:solidFill>
                <a:latin typeface="Franklin Gothic Book" pitchFamily="18"/>
              </a:rPr>
              <a:t>Социализация</a:t>
            </a:r>
            <a:r>
              <a:rPr lang="ru-RU" b="1" i="1" dirty="0">
                <a:latin typeface="Franklin Gothic Book" pitchFamily="18"/>
              </a:rPr>
              <a:t> (в психологии) – процесс «вживания» в социум, представляющий из себя процесс овладения и присвоения социальных норм и правил поведения.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1640" y="836640"/>
            <a:ext cx="8614440" cy="9356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700" b="1" dirty="0">
                <a:solidFill>
                  <a:srgbClr val="990000"/>
                </a:solidFill>
              </a:rPr>
              <a:t>Главная цель </a:t>
            </a:r>
            <a:r>
              <a:rPr lang="ru-RU" sz="3100" b="1" dirty="0">
                <a:solidFill>
                  <a:srgbClr val="C00000"/>
                </a:solidFill>
              </a:rPr>
              <a:t>социализации</a:t>
            </a:r>
            <a:r>
              <a:rPr lang="ru-RU" sz="31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— становление основ    ценностного отношения к элементам социальной культуры: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251640" y="1988999"/>
            <a:ext cx="8686440" cy="4525560"/>
          </a:xfrm>
        </p:spPr>
        <p:txBody>
          <a:bodyPr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dirty="0">
                <a:latin typeface="Franklin Gothic Book" pitchFamily="18"/>
              </a:rPr>
              <a:t>-</a:t>
            </a:r>
            <a:r>
              <a:rPr lang="ru-RU" dirty="0">
                <a:latin typeface="Franklin Gothic Book" pitchFamily="18"/>
              </a:rPr>
              <a:t> </a:t>
            </a:r>
            <a:r>
              <a:rPr lang="ru-RU" b="1" i="1" dirty="0">
                <a:latin typeface="Franklin Gothic Book" pitchFamily="18"/>
              </a:rPr>
              <a:t>толерантного отношения к людям разных национальностей</a:t>
            </a:r>
            <a:r>
              <a:rPr lang="ru-RU" dirty="0">
                <a:latin typeface="Franklin Gothic Book" pitchFamily="18"/>
              </a:rPr>
              <a:t> (то, что ранее относилось к задачам интернационального воспитания),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dirty="0">
                <a:latin typeface="Franklin Gothic Book" pitchFamily="18"/>
              </a:rPr>
              <a:t>- </a:t>
            </a:r>
            <a:r>
              <a:rPr lang="ru-RU" dirty="0">
                <a:latin typeface="Franklin Gothic Book" pitchFamily="18"/>
              </a:rPr>
              <a:t> </a:t>
            </a:r>
            <a:r>
              <a:rPr lang="ru-RU" b="1" i="1" dirty="0">
                <a:solidFill>
                  <a:srgbClr val="007635"/>
                </a:solidFill>
                <a:latin typeface="Franklin Gothic Book" pitchFamily="18"/>
              </a:rPr>
              <a:t>возрастным и гендерным ценностям</a:t>
            </a:r>
            <a:r>
              <a:rPr lang="ru-RU" i="1" dirty="0">
                <a:solidFill>
                  <a:srgbClr val="007635"/>
                </a:solidFill>
                <a:latin typeface="Franklin Gothic Book" pitchFamily="18"/>
              </a:rPr>
              <a:t>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>
                <a:latin typeface="Franklin Gothic Book" pitchFamily="18"/>
              </a:rPr>
              <a:t>-  бережного и уважительного  отношения  к собственным этническим ценностям и достояниям истории,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 pitchFamily="16"/>
              <a:buChar char=""/>
            </a:pPr>
            <a:r>
              <a:rPr lang="ru-RU" b="1" i="1" dirty="0">
                <a:latin typeface="Franklin Gothic Book" pitchFamily="18"/>
              </a:rPr>
              <a:t>- </a:t>
            </a:r>
            <a:r>
              <a:rPr lang="ru-RU" b="1" i="1" dirty="0">
                <a:solidFill>
                  <a:srgbClr val="007635"/>
                </a:solidFill>
                <a:latin typeface="Franklin Gothic Book" pitchFamily="18"/>
              </a:rPr>
              <a:t>гуманного отношения к людям, природе, окружающему миру.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/>
          <p:nvPr/>
        </p:nvSpPr>
        <p:spPr>
          <a:xfrm>
            <a:off x="5652000" y="260640"/>
            <a:ext cx="3096000" cy="172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 w="0">
            <a:solidFill>
              <a:srgbClr val="6C4C2C"/>
            </a:solidFill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Физически развитый, овладевший основными культурно-гигиеническими навыками</a:t>
            </a:r>
          </a:p>
        </p:txBody>
      </p:sp>
      <p:sp>
        <p:nvSpPr>
          <p:cNvPr id="3" name="Прямоугольник 7"/>
          <p:cNvSpPr/>
          <p:nvPr/>
        </p:nvSpPr>
        <p:spPr>
          <a:xfrm>
            <a:off x="5724000" y="2204999"/>
            <a:ext cx="3168000" cy="1655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 w="0">
            <a:solidFill>
              <a:srgbClr val="523227"/>
            </a:solidFill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Любознательный, активный</a:t>
            </a:r>
          </a:p>
        </p:txBody>
      </p:sp>
      <p:sp>
        <p:nvSpPr>
          <p:cNvPr id="4" name="Прямоугольник 8"/>
          <p:cNvSpPr/>
          <p:nvPr/>
        </p:nvSpPr>
        <p:spPr>
          <a:xfrm>
            <a:off x="5796000" y="4581000"/>
            <a:ext cx="3168000" cy="194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 w="0">
            <a:solidFill>
              <a:srgbClr val="6C4C2C"/>
            </a:solidFill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Эмоционально отзывчивый</a:t>
            </a:r>
          </a:p>
        </p:txBody>
      </p:sp>
      <p:sp>
        <p:nvSpPr>
          <p:cNvPr id="5" name="Пятиугольник 9"/>
          <p:cNvSpPr/>
          <p:nvPr/>
        </p:nvSpPr>
        <p:spPr>
          <a:xfrm>
            <a:off x="467640" y="332640"/>
            <a:ext cx="5184360" cy="115164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C8A4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Самостоятельно выполняет культурно-гигиенические навыки,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процедуры и соблюдает правила здорового образа жизни</a:t>
            </a:r>
          </a:p>
        </p:txBody>
      </p:sp>
      <p:sp>
        <p:nvSpPr>
          <p:cNvPr id="6" name="Пятиугольник 12"/>
          <p:cNvSpPr/>
          <p:nvPr/>
        </p:nvSpPr>
        <p:spPr>
          <a:xfrm>
            <a:off x="395640" y="1844999"/>
            <a:ext cx="5184360" cy="216000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C8A4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Проявляет интерес к страноведческим знаниям, национальностям людей. Задаёт вопросы о России, её общественном устройстве, других странах и народах мира, их особенностях. Задаёт вопросы морального содержания. Инициирует общение и совместную со взрослыми и сверстниками деятельность. Организует сюжетно-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ролевые, театрализованные, режиссёрские игры</a:t>
            </a:r>
          </a:p>
        </p:txBody>
      </p:sp>
      <p:sp>
        <p:nvSpPr>
          <p:cNvPr id="7" name="Пятиугольник 13"/>
          <p:cNvSpPr/>
          <p:nvPr/>
        </p:nvSpPr>
        <p:spPr>
          <a:xfrm>
            <a:off x="395640" y="4221000"/>
            <a:ext cx="5184360" cy="2348639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F5E3D1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Эмоционально реагирует на окружающую действительность.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Сочувствует, сопереживает, </a:t>
            </a:r>
            <a:r>
              <a:rPr lang="ru-RU" sz="18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сорадуется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Испытывает гордость за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достижения отдельных россиян и России в целом, любовь к «малой»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 «большой» Родине.</a:t>
            </a: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6012000" y="2349000"/>
            <a:ext cx="2951999" cy="2015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Способный управлять своим поведением и планировать свои действия</a:t>
            </a:r>
          </a:p>
        </p:txBody>
      </p:sp>
      <p:sp>
        <p:nvSpPr>
          <p:cNvPr id="3" name="Прямоугольник 4"/>
          <p:cNvSpPr/>
          <p:nvPr/>
        </p:nvSpPr>
        <p:spPr>
          <a:xfrm>
            <a:off x="5940000" y="4581000"/>
            <a:ext cx="2951999" cy="208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 </a:t>
            </a:r>
            <a:r>
              <a:rPr lang="ru-RU" sz="20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Способный решать интеллектуальные и личностные задачи (проблемы), адекватные возрасту</a:t>
            </a:r>
          </a:p>
        </p:txBody>
      </p:sp>
      <p:sp>
        <p:nvSpPr>
          <p:cNvPr id="4" name="Прямоугольник 5"/>
          <p:cNvSpPr/>
          <p:nvPr/>
        </p:nvSpPr>
        <p:spPr>
          <a:xfrm>
            <a:off x="5940000" y="188640"/>
            <a:ext cx="2951999" cy="185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средствами общения и способами взаимодействия со взрослыми и сверстниками</a:t>
            </a:r>
          </a:p>
        </p:txBody>
      </p:sp>
      <p:sp>
        <p:nvSpPr>
          <p:cNvPr id="5" name="Пятиугольник 10"/>
          <p:cNvSpPr/>
          <p:nvPr/>
        </p:nvSpPr>
        <p:spPr>
          <a:xfrm>
            <a:off x="467640" y="188640"/>
            <a:ext cx="5400360" cy="216000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инициирует общение в корректной форме;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достигает успеха в установлении контактов со взрослыми и детьми в различных видах деятельности и общении;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участвует в коллективных играх и занятиях,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соблюдает элементарные моральные нормы и правила поведения;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оказывает помощь другому</a:t>
            </a:r>
          </a:p>
        </p:txBody>
      </p:sp>
      <p:sp>
        <p:nvSpPr>
          <p:cNvPr id="6" name="Пятиугольник 11"/>
          <p:cNvSpPr/>
          <p:nvPr/>
        </p:nvSpPr>
        <p:spPr>
          <a:xfrm>
            <a:off x="395640" y="2493000"/>
            <a:ext cx="5507640" cy="230400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положительно относится к требованиям соблюдения моральных норм и правил поведения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без напоминания выполняет процессы самообслуживания, самостоятельно контролирует и оценивает качество результата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соблюдает элементарные правила безопасного поведения в стандартных опасных ситуациях</a:t>
            </a:r>
          </a:p>
        </p:txBody>
      </p:sp>
      <p:sp>
        <p:nvSpPr>
          <p:cNvPr id="7" name="Пятиугольник 12"/>
          <p:cNvSpPr/>
          <p:nvPr/>
        </p:nvSpPr>
        <p:spPr>
          <a:xfrm>
            <a:off x="467640" y="5013000"/>
            <a:ext cx="5328360" cy="158364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устанавливает конструктивные ролевые и реальные социальные взаимоотношения со взрослыми и детьми;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умеет планировать свою и общую (коллективную) работу; отбирает более эффективные способы действий.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1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5364000" y="188640"/>
            <a:ext cx="3240000" cy="208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Имеющий первичные представления о себе, семье, обществе государстве, мире и природе</a:t>
            </a:r>
          </a:p>
        </p:txBody>
      </p:sp>
      <p:sp>
        <p:nvSpPr>
          <p:cNvPr id="3" name="Прямоугольник 4"/>
          <p:cNvSpPr/>
          <p:nvPr/>
        </p:nvSpPr>
        <p:spPr>
          <a:xfrm>
            <a:off x="5508000" y="2493000"/>
            <a:ext cx="3240000" cy="2015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универсальными предпосылками учебной деятельност</a:t>
            </a:r>
            <a:r>
              <a:rPr lang="ru-RU" sz="2400" b="1" i="1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</a:t>
            </a:r>
            <a:r>
              <a:rPr lang="ru-RU" sz="2400" b="1" i="0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2400" b="1" i="0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endParaRPr lang="ru-RU" sz="2400" b="1" i="0" u="none" strike="noStrike" kern="1200" spc="0" dirty="0">
              <a:ln>
                <a:noFill/>
              </a:ln>
              <a:solidFill>
                <a:srgbClr val="624139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4" name="Прямоугольник 5"/>
          <p:cNvSpPr/>
          <p:nvPr/>
        </p:nvSpPr>
        <p:spPr>
          <a:xfrm>
            <a:off x="5508000" y="4653000"/>
            <a:ext cx="3240000" cy="194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BC1A7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2000" b="1" i="0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r>
              <a:rPr lang="ru-RU" sz="2400" b="1" i="0" u="none" strike="noStrike" kern="1200" spc="0" dirty="0">
                <a:ln>
                  <a:noFill/>
                </a:ln>
                <a:solidFill>
                  <a:srgbClr val="603A14"/>
                </a:solidFill>
                <a:latin typeface="Franklin Gothic Book" pitchFamily="18"/>
                <a:ea typeface="Microsoft YaHei" pitchFamily="2"/>
                <a:cs typeface="Times New Roman" pitchFamily="18"/>
              </a:rPr>
              <a:t> </a:t>
            </a:r>
            <a:r>
              <a:rPr lang="ru-RU" sz="24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Овладевший необходимыми умениями и навыками</a:t>
            </a:r>
            <a:r>
              <a:rPr lang="ru-RU" sz="2400" b="1" i="0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/>
            </a:r>
            <a:br>
              <a:rPr lang="ru-RU" sz="2400" b="1" i="0" u="none" strike="noStrike" kern="1200" spc="0" dirty="0">
                <a:ln>
                  <a:noFill/>
                </a:ln>
                <a:solidFill>
                  <a:srgbClr val="C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</a:br>
            <a:r>
              <a:rPr lang="ru-RU" sz="2400" b="1" i="1" u="none" strike="noStrike" kern="1200" spc="0" dirty="0">
                <a:ln>
                  <a:noFill/>
                </a:ln>
                <a:solidFill>
                  <a:srgbClr val="624139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 </a:t>
            </a:r>
          </a:p>
        </p:txBody>
      </p:sp>
      <p:sp>
        <p:nvSpPr>
          <p:cNvPr id="5" name="Пятиугольник 6"/>
          <p:cNvSpPr/>
          <p:nvPr/>
        </p:nvSpPr>
        <p:spPr>
          <a:xfrm>
            <a:off x="179640" y="0"/>
            <a:ext cx="4968360" cy="208800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положительно оценивает себя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Имеет представление о некоторых видах опасных ситуаций  способах поведения в них, оказания самопомощи и помощи другому человеку. Имеет представление о различных видах труда взрослых,</a:t>
            </a:r>
          </a:p>
        </p:txBody>
      </p:sp>
      <p:sp>
        <p:nvSpPr>
          <p:cNvPr id="6" name="Пятиугольник 7"/>
          <p:cNvSpPr/>
          <p:nvPr/>
        </p:nvSpPr>
        <p:spPr>
          <a:xfrm>
            <a:off x="179640" y="2276999"/>
            <a:ext cx="5256360" cy="2088000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способен воспринимать и удерживать </a:t>
            </a: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составную </a:t>
            </a:r>
            <a:r>
              <a:rPr lang="ru-RU" sz="16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инструкцию</a:t>
            </a: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к выполнению познавательной и исследовательской задачи, к выбору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способа её выполнения, </a:t>
            </a:r>
            <a:r>
              <a:rPr lang="ru-RU" sz="16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описывать процесс </a:t>
            </a: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выполнения задания, </a:t>
            </a:r>
            <a:r>
              <a:rPr lang="ru-RU" sz="16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проводить его самоанализ, давать самооценку результатов</a:t>
            </a: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. Умеет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действовать по собственному плану.</a:t>
            </a:r>
          </a:p>
        </p:txBody>
      </p:sp>
      <p:sp>
        <p:nvSpPr>
          <p:cNvPr id="7" name="Пятиугольник 8"/>
          <p:cNvSpPr/>
          <p:nvPr/>
        </p:nvSpPr>
        <p:spPr>
          <a:xfrm>
            <a:off x="251640" y="4653000"/>
            <a:ext cx="5256360" cy="2204639"/>
          </a:xfrm>
          <a:custGeom>
            <a:avLst>
              <a:gd name="f0" fmla="val 16200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ECEAE3"/>
          </a:solidFill>
          <a:ln>
            <a:noFill/>
            <a:prstDash val="solid"/>
          </a:ln>
        </p:spPr>
        <p:txBody>
          <a:bodyPr vert="horz" wrap="square" lIns="76320" tIns="38160" rIns="76320" bIns="38160" anchor="ctr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владеет всеми видами детского труда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(самообслуживание, хозяйственно-бытовой труд, труд в природе). Избирательно </a:t>
            </a: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освоил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некоторые виды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ручного </a:t>
            </a: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труда в соответствии 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 собственными </a:t>
            </a: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гендерными и индивидуальными 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потребностями и возможностями</a:t>
            </a: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b6652d3b296e2bef2ea4439903af838d2a205d"/>
</p:tagLst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794</Words>
  <Application>Microsoft Office PowerPoint</Application>
  <PresentationFormat>Екран (4:3)</PresentationFormat>
  <Paragraphs>124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слайдів</vt:lpstr>
      </vt:variant>
      <vt:variant>
        <vt:i4>7</vt:i4>
      </vt:variant>
    </vt:vector>
  </HeadingPairs>
  <TitlesOfParts>
    <vt:vector size="10" baseType="lpstr">
      <vt:lpstr>Обычный</vt:lpstr>
      <vt:lpstr>Обычный 1</vt:lpstr>
      <vt:lpstr>Обычный 2</vt:lpstr>
      <vt:lpstr>Презентація PowerPoint</vt:lpstr>
      <vt:lpstr>Презентація PowerPoint</vt:lpstr>
      <vt:lpstr>Социализация </vt:lpstr>
      <vt:lpstr>Главная цель социализации — становление основ    ценностного отношения к элементам социальной культуры:  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LEGION</cp:lastModifiedBy>
  <cp:revision>6</cp:revision>
  <dcterms:modified xsi:type="dcterms:W3CDTF">2015-01-27T13:39:40Z</dcterms:modified>
</cp:coreProperties>
</file>