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3" r:id="rId16"/>
    <p:sldId id="272" r:id="rId17"/>
    <p:sldId id="270" r:id="rId18"/>
    <p:sldId id="271" r:id="rId19"/>
    <p:sldId id="274" r:id="rId20"/>
    <p:sldId id="276" r:id="rId21"/>
    <p:sldId id="275" r:id="rId22"/>
    <p:sldId id="279" r:id="rId23"/>
    <p:sldId id="278" r:id="rId24"/>
    <p:sldId id="277" r:id="rId25"/>
    <p:sldId id="280" r:id="rId26"/>
    <p:sldId id="282" r:id="rId27"/>
    <p:sldId id="283" r:id="rId28"/>
    <p:sldId id="285" r:id="rId29"/>
    <p:sldId id="284" r:id="rId30"/>
    <p:sldId id="286" r:id="rId31"/>
    <p:sldId id="288" r:id="rId32"/>
    <p:sldId id="287" r:id="rId33"/>
    <p:sldId id="290" r:id="rId34"/>
    <p:sldId id="291" r:id="rId35"/>
    <p:sldId id="293" r:id="rId36"/>
    <p:sldId id="289" r:id="rId37"/>
    <p:sldId id="292" r:id="rId38"/>
    <p:sldId id="29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9999"/>
    <a:srgbClr val="FF7C80"/>
    <a:srgbClr val="006699"/>
    <a:srgbClr val="006666"/>
    <a:srgbClr val="006600"/>
    <a:srgbClr val="009900"/>
    <a:srgbClr val="009999"/>
    <a:srgbClr val="008080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469" autoAdjust="0"/>
  </p:normalViewPr>
  <p:slideViewPr>
    <p:cSldViewPr>
      <p:cViewPr varScale="1">
        <p:scale>
          <a:sx n="71" d="100"/>
          <a:sy n="71" d="100"/>
        </p:scale>
        <p:origin x="-16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3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D66D6-A0FE-4C9B-9BF9-6DF6313BC5AE}" type="datetimeFigureOut">
              <a:rPr lang="uk-UA" smtClean="0"/>
              <a:t>28.01.2015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7E404D-A7E4-4B71-9E3C-B747D31D6B5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3388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Право и закон </a:t>
            </a:r>
            <a:endParaRPr lang="ru-RU" sz="12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3024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660033"/>
                </a:solidFill>
                <a:latin typeface="Monotype Corsiva" pitchFamily="66" charset="0"/>
              </a:rPr>
              <a:t>Позитивное право 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— </a:t>
            </a:r>
            <a:r>
              <a:rPr lang="ru-RU" sz="1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право, существующее в государстве,   т. е. система нормативных актов. </a:t>
            </a:r>
          </a:p>
          <a:p>
            <a:pPr>
              <a:buNone/>
            </a:pPr>
            <a:r>
              <a:rPr lang="ru-RU" sz="12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Позитивное право не всегда является справедливым, и в идеале оно должно соответствовать естественному праву. Законы должны соответствовать праву, служить благу общества.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3069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Сторонники естественно-правовой теории отождествляют право с моралью и утверждают, что право должно соответствовать морали, так как основой права являются справедливость, равенство и свобода.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126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Личности мало прав, ей надобно обеспечение и воспитание, чтобы воспользоваться ими.</a:t>
            </a:r>
          </a:p>
          <a:p>
            <a:pPr algn="r">
              <a:buNone/>
            </a:pPr>
            <a:r>
              <a:rPr lang="ru-RU" sz="1200" b="1" dirty="0" smtClean="0">
                <a:latin typeface="Monotype Corsiva" pitchFamily="66" charset="0"/>
              </a:rPr>
              <a:t> </a:t>
            </a:r>
            <a:r>
              <a:rPr lang="ru-RU" sz="105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Александр Герцен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9039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Monotype Corsiva" pitchFamily="66" charset="0"/>
              </a:rPr>
              <a:t>Право — это все то, что истинно и справедливо.</a:t>
            </a:r>
          </a:p>
          <a:p>
            <a:pPr algn="r">
              <a:buNone/>
            </a:pPr>
            <a:r>
              <a:rPr lang="ru-RU" sz="1200" dirty="0" smtClean="0">
                <a:latin typeface="Monotype Corsiva" pitchFamily="66" charset="0"/>
              </a:rPr>
              <a:t> </a:t>
            </a:r>
            <a:r>
              <a:rPr lang="ru-RU" sz="1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Виктор Гюго</a:t>
            </a:r>
            <a:endParaRPr lang="ru-RU" sz="1200" dirty="0" smtClean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62914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Не находящий в законах морали – негодяй; считающий законы высшей моралью – подлец.</a:t>
            </a:r>
          </a:p>
          <a:p>
            <a:pPr algn="r">
              <a:buNone/>
            </a:pPr>
            <a:r>
              <a:rPr lang="ru-RU" sz="1200" dirty="0" smtClean="0">
                <a:latin typeface="Monotype Corsiva" pitchFamily="66" charset="0"/>
              </a:rPr>
              <a:t> </a:t>
            </a:r>
            <a:r>
              <a:rPr lang="ru-RU" sz="12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Алеев</a:t>
            </a:r>
            <a:r>
              <a:rPr lang="ru-RU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Равиль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2039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Monotype Corsiva" pitchFamily="66" charset="0"/>
              </a:rPr>
              <a:t>Создавайте лишь немного законов, но следите за тем, чтобы они соблюдались. </a:t>
            </a:r>
          </a:p>
          <a:p>
            <a:pPr algn="r">
              <a:buNone/>
            </a:pPr>
            <a:r>
              <a:rPr lang="ru-RU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Дж Локк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7710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dirty="0" smtClean="0">
                <a:latin typeface="Monotype Corsiva" pitchFamily="66" charset="0"/>
              </a:rPr>
              <a:t>	Излишние законы ослабляют законы необходимые.</a:t>
            </a:r>
          </a:p>
          <a:p>
            <a:pPr algn="r">
              <a:buNone/>
            </a:pPr>
            <a:r>
              <a:rPr lang="ru-RU" sz="1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Шарль Монтескье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6570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Социологическая теорию права</a:t>
            </a:r>
            <a:endParaRPr lang="ru-RU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возникла в XX в. в Европе. Данная теория называется теорией «живого» права. Ее представителями являются Эрлих, Муромцев, Жени.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31264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Право в социологической теории воплощается не в естественных правах и законах, а в реализации законов.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 понятие права включаются такие документы, как судебные решения, приговоры и договоры.</a:t>
            </a:r>
            <a:endParaRPr lang="ru-RU" sz="1200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08164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	</a:t>
            </a:r>
            <a:r>
              <a:rPr lang="ru-RU" sz="12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 — юридические действия, юридическая практика, правопорядок, применение законов. 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Право — реализованное поведение субъектов правоотношений (физических и юридических лиц).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022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теории государства и права выделяют несколько теорий права, а именно: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1)естественно-правовую теорию права;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2)социологическую теорию права;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3)историческую теорию права;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4)психологическую теорию права;</a:t>
            </a:r>
          </a:p>
          <a:p>
            <a:pPr>
              <a:buNone/>
            </a:pP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нормативистскую</a:t>
            </a:r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теорию права.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3238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Только в процессе юридической практики закон наполняется реальным содержанием, следовательно, субъектами правотворчества являются судьи.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6223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b="1" dirty="0" smtClean="0">
                <a:latin typeface="Monotype Corsiva" pitchFamily="66" charset="0"/>
              </a:rPr>
              <a:t>Если по данному поводу нет закона, то он появится.</a:t>
            </a:r>
          </a:p>
          <a:p>
            <a:pPr algn="r">
              <a:buNone/>
            </a:pPr>
            <a:r>
              <a:rPr lang="ru-RU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Гейтс Билл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7975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Monotype Corsiva" pitchFamily="66" charset="0"/>
              </a:rPr>
              <a:t>Правосудие — право наиболее хитрого. </a:t>
            </a:r>
          </a:p>
          <a:p>
            <a:pPr algn="r">
              <a:buNone/>
            </a:pPr>
            <a:r>
              <a:rPr lang="ru-RU" sz="12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Жозеф </a:t>
            </a:r>
            <a:r>
              <a:rPr lang="ru-RU" sz="12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Жубер</a:t>
            </a:r>
            <a:endParaRPr lang="ru-RU" sz="1200" dirty="0" smtClean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684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Чтобы поступать справедливо, нужно знать очень немного, но чтобы с полным основанием творить несправедливость, нужно основательно изучить право. </a:t>
            </a:r>
          </a:p>
          <a:p>
            <a:pPr algn="r">
              <a:buNone/>
            </a:pPr>
            <a:r>
              <a:rPr lang="ru-RU" sz="12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Георг Лихтенберг</a:t>
            </a:r>
            <a:endParaRPr lang="ru-RU" sz="1200" dirty="0" smtClean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669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b="1" dirty="0" smtClean="0">
                <a:latin typeface="Monotype Corsiva" pitchFamily="66" charset="0"/>
              </a:rPr>
              <a:t>Для меня не важно, на чьей стороне сила; важно то, на чьей стороне право.</a:t>
            </a:r>
          </a:p>
          <a:p>
            <a:pPr algn="r">
              <a:buNone/>
            </a:pPr>
            <a:r>
              <a:rPr lang="ru-RU" sz="12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Виктор Гюго</a:t>
            </a:r>
            <a:endParaRPr lang="ru-RU" sz="1200" dirty="0" smtClean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15630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>
                <a:latin typeface="Monotype Corsiva" pitchFamily="66" charset="0"/>
              </a:rPr>
              <a:t>За закон народ должен биться, как за городскую стену.</a:t>
            </a:r>
          </a:p>
          <a:p>
            <a:pPr algn="r">
              <a:buNone/>
            </a:pPr>
            <a:r>
              <a:rPr lang="ru-RU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Гераклит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99812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>
                <a:latin typeface="Monotype Corsiva" pitchFamily="66" charset="0"/>
                <a:cs typeface="Times New Roman" pitchFamily="18" charset="0"/>
              </a:rPr>
              <a:t>Историческая теория права</a:t>
            </a:r>
            <a:endParaRPr lang="ru-RU" sz="16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Представители исторической теории определяют право как историческое явление, которое не устанавливается договором. Право отождествляется с правовыми обычаями, а законы являются производными от обычного права.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09387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Сторонники исторической теории отрицали естественные права человека и считали рабство оправданным явлением.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36139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Monotype Corsiva" pitchFamily="66" charset="0"/>
              </a:rPr>
              <a:t>Закон не может делать людей свободными: сами люди должны делать закон свободным.</a:t>
            </a:r>
          </a:p>
          <a:p>
            <a:pPr algn="r">
              <a:buNone/>
            </a:pPr>
            <a:r>
              <a:rPr lang="ru-RU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Генри </a:t>
            </a:r>
            <a:r>
              <a:rPr lang="ru-RU" sz="12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Дейвид</a:t>
            </a:r>
            <a:r>
              <a:rPr lang="ru-RU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Торо</a:t>
            </a:r>
          </a:p>
          <a:p>
            <a:pPr algn="r"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07005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dirty="0" smtClean="0">
                <a:latin typeface="Monotype Corsiva" pitchFamily="66" charset="0"/>
              </a:rPr>
              <a:t>Не может быть справедливым закон, который предписывает человеку, не имеющему ничего, уважать другого, у которого есть все.</a:t>
            </a:r>
          </a:p>
          <a:p>
            <a:pPr algn="r">
              <a:buNone/>
            </a:pPr>
            <a:r>
              <a:rPr lang="ru-RU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Альфонс де Сад</a:t>
            </a:r>
            <a:endParaRPr lang="ru-RU" sz="12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795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Естественно-правовая теория права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Естественно-правовая теория права появилась в Древней Греции, Древнем Риме и завершилась в XVII—XVIII вв. Ее представителями являются Гоббс, Локк, Руссо, Радищев, Монтескье.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Представители теории противопоставляют две системы права: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1)естественное право;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2)позитивное право.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68884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latin typeface="Monotype Corsiva" pitchFamily="66" charset="0"/>
              </a:rPr>
              <a:t>Психологическая теория права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возникла в XX в. Представителями данной теории являются Росс,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Петрожицкий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Психологическая теория исходит из того, что психика людей является фактором, определяющим развитие общества, в том числе мораль, право, государство. 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Понятие и сущность права сторонники теории выводят не из деятельности законодателя, а из психологических закономерностей.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23686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Правовые переживания делятся на: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1)позитивные права, которые исходят от государства;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2)интуитивные права, которые являются регулятором поведения людей, т. е. действительным правом.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54226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Нормативистская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теория права</a:t>
            </a:r>
            <a:endParaRPr lang="ru-RU" sz="2400" dirty="0" smtClean="0">
              <a:solidFill>
                <a:schemeClr val="accent6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Возникла в XX в. Представителями этой теории являются </a:t>
            </a:r>
            <a:r>
              <a:rPr lang="ru-RU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Кельзен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Новгородцев и др.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Она определяет право как систему норм права. Во главе этой системы находится основная норма, принятая законодателем, которая является суверенной. Остальные нормы черпают законность из норм большей </a:t>
            </a:r>
            <a:r>
              <a:rPr lang="ru-RU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юрисдической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силы. И наконец, основу системы составляют индивидуальные акты (решения судов, договоры, предписания), которые должны соответствовать основной норме права.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30108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Закон не гарантирует обеда, хотя гарантирует обеденный перерыв.</a:t>
            </a:r>
          </a:p>
          <a:p>
            <a:pPr algn="r">
              <a:buNone/>
            </a:pPr>
            <a:r>
              <a:rPr lang="ru-RU" sz="1100" dirty="0" err="1" smtClean="0">
                <a:solidFill>
                  <a:srgbClr val="FF9999"/>
                </a:solidFill>
                <a:latin typeface="Monotype Corsiva" pitchFamily="66" charset="0"/>
              </a:rPr>
              <a:t>Брудзиньский</a:t>
            </a:r>
            <a:r>
              <a:rPr lang="ru-RU" sz="1100" dirty="0" smtClean="0">
                <a:solidFill>
                  <a:srgbClr val="FF9999"/>
                </a:solidFill>
                <a:latin typeface="Monotype Corsiva" pitchFamily="66" charset="0"/>
              </a:rPr>
              <a:t> </a:t>
            </a:r>
            <a:r>
              <a:rPr lang="ru-RU" sz="1100" dirty="0" err="1" smtClean="0">
                <a:solidFill>
                  <a:srgbClr val="FF9999"/>
                </a:solidFill>
                <a:latin typeface="Monotype Corsiva" pitchFamily="66" charset="0"/>
              </a:rPr>
              <a:t>Веслав</a:t>
            </a:r>
            <a:endParaRPr lang="ru-RU" sz="1100" dirty="0" smtClean="0">
              <a:solidFill>
                <a:srgbClr val="FF9999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3320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>
                <a:latin typeface="Monotype Corsiva" pitchFamily="66" charset="0"/>
              </a:rPr>
              <a:t>И бесправие может быть кодифицированным.</a:t>
            </a:r>
          </a:p>
          <a:p>
            <a:pPr algn="r">
              <a:buNone/>
            </a:pPr>
            <a:r>
              <a:rPr lang="ru-RU" sz="1050" dirty="0" err="1" smtClean="0">
                <a:solidFill>
                  <a:srgbClr val="FF9999"/>
                </a:solidFill>
                <a:latin typeface="Monotype Corsiva" pitchFamily="66" charset="0"/>
              </a:rPr>
              <a:t>Лец</a:t>
            </a:r>
            <a:r>
              <a:rPr lang="ru-RU" sz="1050" dirty="0" smtClean="0">
                <a:solidFill>
                  <a:srgbClr val="FF9999"/>
                </a:solidFill>
                <a:latin typeface="Monotype Corsiva" pitchFamily="66" charset="0"/>
              </a:rPr>
              <a:t> Станислав Ежи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52152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200" dirty="0" smtClean="0">
                <a:latin typeface="Monotype Corsiva" pitchFamily="66" charset="0"/>
              </a:rPr>
              <a:t/>
            </a:r>
            <a:br>
              <a:rPr lang="ru-RU" sz="1200" dirty="0" smtClean="0">
                <a:latin typeface="Monotype Corsiva" pitchFamily="66" charset="0"/>
              </a:rPr>
            </a:br>
            <a:r>
              <a:rPr lang="ru-RU" sz="1200" dirty="0" smtClean="0">
                <a:latin typeface="Monotype Corsiva" pitchFamily="66" charset="0"/>
              </a:rPr>
              <a:t>Люди путают законы с правами.</a:t>
            </a:r>
          </a:p>
          <a:p>
            <a:pPr algn="r">
              <a:buNone/>
            </a:pPr>
            <a:r>
              <a:rPr lang="ru-RU" sz="1100" dirty="0" err="1" smtClean="0">
                <a:solidFill>
                  <a:srgbClr val="FF9999"/>
                </a:solidFill>
                <a:latin typeface="Monotype Corsiva" pitchFamily="66" charset="0"/>
              </a:rPr>
              <a:t>Лец</a:t>
            </a:r>
            <a:r>
              <a:rPr lang="ru-RU" sz="1100" dirty="0" smtClean="0">
                <a:solidFill>
                  <a:srgbClr val="FF9999"/>
                </a:solidFill>
                <a:latin typeface="Monotype Corsiva" pitchFamily="66" charset="0"/>
              </a:rPr>
              <a:t> Станислав Ежи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48391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1" dirty="0" smtClean="0">
                <a:latin typeface="Monotype Corsiva" pitchFamily="66" charset="0"/>
              </a:rPr>
              <a:t>Прав не тот, кто прав, а тот, у кого больше прав.</a:t>
            </a:r>
          </a:p>
          <a:p>
            <a:pPr algn="r">
              <a:buNone/>
            </a:pPr>
            <a:r>
              <a:rPr lang="ru-RU" sz="1050" dirty="0" smtClean="0">
                <a:solidFill>
                  <a:srgbClr val="FF9999"/>
                </a:solidFill>
                <a:latin typeface="Monotype Corsiva" pitchFamily="66" charset="0"/>
              </a:rPr>
              <a:t>Неизвестный автор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12048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>
                <a:latin typeface="Monotype Corsiva" pitchFamily="66" charset="0"/>
              </a:rPr>
              <a:t>Высшее право часто есть высшее зло.</a:t>
            </a:r>
          </a:p>
          <a:p>
            <a:pPr algn="r">
              <a:buNone/>
            </a:pPr>
            <a:r>
              <a:rPr lang="ru-RU" sz="1200" dirty="0" err="1" smtClean="0">
                <a:solidFill>
                  <a:srgbClr val="FF9999"/>
                </a:solidFill>
                <a:latin typeface="Monotype Corsiva" pitchFamily="66" charset="0"/>
              </a:rPr>
              <a:t>Теренций</a:t>
            </a:r>
            <a:endParaRPr lang="ru-RU" sz="1200" dirty="0" smtClean="0">
              <a:solidFill>
                <a:srgbClr val="FF9999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04096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Закон – на улице натянутый канат,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Чтоб останавливать прохожих средь дороги,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Иль их сворачивать назад,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Или им путать ноги.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Но что ж? Напрасный труд! Никто назад нейдет!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Никто и подождать не хочет!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Кто ростом мал – тот вниз проскочит,</a:t>
            </a:r>
            <a:br>
              <a:rPr lang="ru-RU" sz="1200" b="1" dirty="0" smtClean="0">
                <a:latin typeface="Monotype Corsiva" pitchFamily="66" charset="0"/>
              </a:rPr>
            </a:br>
            <a:r>
              <a:rPr lang="ru-RU" sz="1200" b="1" dirty="0" smtClean="0">
                <a:latin typeface="Monotype Corsiva" pitchFamily="66" charset="0"/>
              </a:rPr>
              <a:t>А кто велик – перешагнет</a:t>
            </a:r>
            <a:r>
              <a:rPr lang="ru-RU" dirty="0" smtClean="0"/>
              <a:t>.</a:t>
            </a:r>
          </a:p>
          <a:p>
            <a:pPr algn="r">
              <a:buNone/>
            </a:pPr>
            <a:r>
              <a:rPr lang="ru-RU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Жуковский Василий Андреевич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5940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Естественные права человека возникают и принадлежат человеку с момента его рождения, они носят неотчуждаемый характер.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3584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200" dirty="0" smtClean="0"/>
              <a:t>К ним относятся </a:t>
            </a:r>
            <a:r>
              <a:rPr lang="ru-RU" sz="1200" b="1" dirty="0" smtClean="0"/>
              <a:t>право на жизнь, свободу, собственность, семью.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876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Вся деятельность государства и общества должна строиться на основе естественных прав и свобод человека, а их источником является человеческая сущность.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6629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Право на глупость — одна из гарантий свободного развития личности.</a:t>
            </a:r>
          </a:p>
          <a:p>
            <a:pPr algn="r">
              <a:buNone/>
            </a:pPr>
            <a:r>
              <a:rPr lang="ru-RU" sz="1200" b="1" dirty="0" smtClean="0">
                <a:latin typeface="Monotype Corsiva" pitchFamily="66" charset="0"/>
              </a:rPr>
              <a:t> </a:t>
            </a:r>
            <a:r>
              <a:rPr lang="ru-RU" sz="1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Марк Твен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0901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Право на счастье составляет самое неотъемлемое право человека. </a:t>
            </a:r>
          </a:p>
          <a:p>
            <a:pPr algn="r">
              <a:buNone/>
            </a:pPr>
            <a:r>
              <a:rPr lang="ru-RU" sz="1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Константин Ушинский</a:t>
            </a:r>
            <a:endParaRPr lang="ru-RU" sz="12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9800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9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latin typeface="Monotype Corsiva" pitchFamily="66" charset="0"/>
              </a:rPr>
              <a:t>Право жить и быть счастливым — пустой призрак для человека, не имеющего средств к тому. </a:t>
            </a:r>
          </a:p>
          <a:p>
            <a:pPr algn="r">
              <a:buNone/>
            </a:pPr>
            <a:r>
              <a:rPr lang="ru-RU" sz="12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Николай Чернышевский</a:t>
            </a:r>
            <a:endParaRPr lang="ru-RU" sz="1200" dirty="0" smtClean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E404D-A7E4-4B71-9E3C-B747D31D6B5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9042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7CFB-98C1-4338-852B-19EF321AF8D7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038F-9B61-42E4-BABE-A12174BC2CC6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D2FC-2091-4830-A997-8C982443814E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D20C-5460-4C55-A5B8-DAB7642CF26E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EC8D-4BA8-4694-94A5-AD43BC96739A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B400-4333-4F12-A4D8-EFD6D51A6BA4}" type="datetime1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62FCE-C847-4360-A6CA-F2C878BF4FCA}" type="datetime1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3DD6A-9D8E-4469-A27B-041073031D56}" type="datetime1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CBE8-5B77-4DB8-B383-D5A4248B18C9}" type="datetime1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61DE-8E99-4E1B-A397-193142F58F44}" type="datetime1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F5425-1C75-400C-B682-BBD476F25B74}" type="datetime1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 advTm="20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830AE-FFD4-4076-8047-03146C8C7B2F}" type="datetime1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6191-4355-490D-A813-F9E5CB5954A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20000">
    <p:diamond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Право и закон </a:t>
            </a:r>
            <a:endParaRPr lang="ru-RU" sz="9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0000"/>
            <a:lum/>
          </a:blip>
          <a:srcRect/>
          <a:stretch>
            <a:fillRect t="-28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660033"/>
                </a:solidFill>
                <a:latin typeface="Monotype Corsiva" pitchFamily="66" charset="0"/>
              </a:rPr>
              <a:t>Позитивное право </a:t>
            </a:r>
            <a:endParaRPr lang="ru-RU" sz="6000" b="1" dirty="0">
              <a:solidFill>
                <a:srgbClr val="660033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—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право,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существующее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государстве,   т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е. система нормативных актов. </a:t>
            </a:r>
            <a:endParaRPr lang="ru-RU" sz="400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Позитивное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право не всегда является справедливым, и в идеале оно должно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соответствовать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естественному праву. Законы должны соответствовать праву, служить </a:t>
            </a:r>
            <a:r>
              <a:rPr lang="ru-RU" sz="4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благу </a:t>
            </a:r>
            <a:r>
              <a:rPr lang="ru-RU" sz="4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общества.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85000"/>
              <a:alpha val="44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Сторонники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естественно-правовой теории отождествляют право с моралью 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утверждают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что право должно соответствовать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морали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так как основой права являются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справедливость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равенство и свобода.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200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63579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7200" b="1" dirty="0" smtClean="0">
                <a:latin typeface="Monotype Corsiva" pitchFamily="66" charset="0"/>
              </a:rPr>
              <a:t>Личности </a:t>
            </a:r>
            <a:r>
              <a:rPr lang="ru-RU" sz="7200" b="1" dirty="0">
                <a:latin typeface="Monotype Corsiva" pitchFamily="66" charset="0"/>
              </a:rPr>
              <a:t>мало прав, ей надобно обеспечение и воспитание, чтобы воспользоваться ими</a:t>
            </a:r>
            <a:r>
              <a:rPr lang="ru-RU" sz="7200" b="1" dirty="0" smtClean="0">
                <a:latin typeface="Monotype Corsiva" pitchFamily="66" charset="0"/>
              </a:rPr>
              <a:t>.</a:t>
            </a:r>
          </a:p>
          <a:p>
            <a:pPr algn="r">
              <a:buNone/>
            </a:pPr>
            <a:r>
              <a:rPr lang="ru-RU" sz="7200" b="1" dirty="0" smtClean="0">
                <a:latin typeface="Monotype Corsiva" pitchFamily="66" charset="0"/>
              </a:rPr>
              <a:t> </a:t>
            </a:r>
            <a:r>
              <a:rPr lang="ru-RU" sz="60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Александр Герцен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200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929718" cy="65008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8000" dirty="0" smtClean="0">
                <a:latin typeface="Monotype Corsiva" pitchFamily="66" charset="0"/>
              </a:rPr>
              <a:t>Право </a:t>
            </a:r>
            <a:r>
              <a:rPr lang="ru-RU" sz="8000" dirty="0">
                <a:latin typeface="Monotype Corsiva" pitchFamily="66" charset="0"/>
              </a:rPr>
              <a:t>— это все то, что истинно и справедливо</a:t>
            </a:r>
            <a:r>
              <a:rPr lang="ru-RU" sz="8000" dirty="0" smtClean="0">
                <a:latin typeface="Monotype Corsiva" pitchFamily="66" charset="0"/>
              </a:rPr>
              <a:t>.</a:t>
            </a:r>
          </a:p>
          <a:p>
            <a:pPr algn="r">
              <a:buNone/>
            </a:pPr>
            <a:r>
              <a:rPr lang="ru-RU" sz="8000" dirty="0" smtClean="0">
                <a:latin typeface="Monotype Corsiva" pitchFamily="66" charset="0"/>
              </a:rPr>
              <a:t> </a:t>
            </a:r>
            <a:r>
              <a:rPr lang="ru-RU" sz="80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Виктор Гюго</a:t>
            </a:r>
            <a:endParaRPr lang="ru-RU" sz="80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200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600" b="1" dirty="0" smtClean="0">
                <a:latin typeface="Monotype Corsiva" pitchFamily="66" charset="0"/>
              </a:rPr>
              <a:t>Не </a:t>
            </a:r>
            <a:r>
              <a:rPr lang="ru-RU" sz="6600" b="1" dirty="0">
                <a:latin typeface="Monotype Corsiva" pitchFamily="66" charset="0"/>
              </a:rPr>
              <a:t>находящий в законах морали – негодяй; считающий законы высшей моралью – </a:t>
            </a:r>
            <a:r>
              <a:rPr lang="ru-RU" sz="6600" b="1" dirty="0" err="1">
                <a:latin typeface="Monotype Corsiva" pitchFamily="66" charset="0"/>
              </a:rPr>
              <a:t>подлец</a:t>
            </a:r>
            <a:r>
              <a:rPr lang="ru-RU" sz="6600" b="1" dirty="0" smtClean="0">
                <a:latin typeface="Monotype Corsiva" pitchFamily="66" charset="0"/>
              </a:rPr>
              <a:t>.</a:t>
            </a:r>
          </a:p>
          <a:p>
            <a:pPr algn="r">
              <a:buNone/>
            </a:pPr>
            <a:r>
              <a:rPr lang="ru-RU" sz="6600" dirty="0" smtClean="0">
                <a:latin typeface="Monotype Corsiva" pitchFamily="66" charset="0"/>
              </a:rPr>
              <a:t> </a:t>
            </a:r>
            <a:r>
              <a:rPr lang="ru-RU" sz="66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Алеев</a:t>
            </a:r>
            <a:r>
              <a:rPr lang="ru-RU" sz="66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66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Равиль</a:t>
            </a:r>
            <a:endParaRPr lang="ru-RU" sz="66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200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60722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7200" dirty="0" smtClean="0">
                <a:latin typeface="Monotype Corsiva" pitchFamily="66" charset="0"/>
              </a:rPr>
              <a:t>Создавайте лишь немного законов, но следите за тем, чтобы они соблюдались. </a:t>
            </a:r>
          </a:p>
          <a:p>
            <a:pPr algn="r">
              <a:buNone/>
            </a:pPr>
            <a:r>
              <a:rPr lang="ru-RU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Дж Локк</a:t>
            </a:r>
            <a:endParaRPr lang="ru-RU" sz="72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200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latin typeface="Monotype Corsiva" pitchFamily="66" charset="0"/>
              </a:rPr>
              <a:t>	Излишние законы ослабляют законы необходимые.</a:t>
            </a:r>
          </a:p>
          <a:p>
            <a:pPr algn="r">
              <a:buNone/>
            </a:pPr>
            <a:r>
              <a:rPr lang="ru-RU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Шарль Монтескье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bg2">
              <a:lumMod val="90000"/>
              <a:alpha val="66000"/>
            </a:schemeClr>
          </a:solidFill>
        </p:spPr>
        <p:txBody>
          <a:bodyPr>
            <a:normAutofit/>
          </a:bodyPr>
          <a:lstStyle/>
          <a:p>
            <a:r>
              <a:rPr lang="ru-RU" b="1" dirty="0">
                <a:latin typeface="Monotype Corsiva" pitchFamily="66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оциологическая теорию права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  <a:solidFill>
            <a:schemeClr val="bg1">
              <a:lumMod val="85000"/>
              <a:alpha val="56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возникла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XX в. в Европе. Данная теория называется теорией «живого» права. Ее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представителями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являются Эрлих, Муромцев, Жени.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607223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Право </a:t>
            </a:r>
            <a:r>
              <a:rPr lang="ru-RU" sz="48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социологической теории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воплощается </a:t>
            </a:r>
            <a:r>
              <a:rPr lang="ru-RU" sz="48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 естественных правах и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законах, </a:t>
            </a:r>
            <a:r>
              <a:rPr lang="ru-RU" sz="48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реализации законов.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48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права включаются такие документы, как судебные решения,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приговоры </a:t>
            </a:r>
            <a:r>
              <a:rPr lang="ru-RU" sz="48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договоры.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650085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	</a:t>
            </a:r>
            <a:r>
              <a:rPr lang="ru-RU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44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юридические действия, юридическая практика, </a:t>
            </a:r>
            <a:r>
              <a:rPr lang="ru-RU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правопорядок</a:t>
            </a:r>
            <a:r>
              <a:rPr lang="ru-RU" sz="44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применение законов. </a:t>
            </a:r>
            <a:endParaRPr lang="ru-RU" sz="4400" dirty="0" smtClean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44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реализованное </a:t>
            </a:r>
            <a:r>
              <a:rPr lang="ru-RU" sz="440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 субъектов правоотношений (физических и юридических лиц</a:t>
            </a:r>
            <a:r>
              <a:rPr lang="ru-RU" sz="4400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ru-RU" sz="4400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теории государства и права выделяют несколько теорий права, а именно:</a:t>
            </a:r>
            <a:endParaRPr lang="ru-RU" dirty="0">
              <a:solidFill>
                <a:srgbClr val="99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43050"/>
            <a:ext cx="8358214" cy="52149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)естественно-правовую теорию права;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)социологическую 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теорию права;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3)историческую 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теорию права;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4)психологическую теорию права;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40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нормативистскую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теорию права.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alpha val="48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в процессе юридической практики закон наполняется реальным содержанием, следовательно, субъектами правотворчества являются судьи.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>
                <a:latin typeface="Monotype Corsiva" pitchFamily="66" charset="0"/>
              </a:rPr>
              <a:t>Если </a:t>
            </a:r>
            <a:r>
              <a:rPr lang="ru-RU" sz="7200" b="1" dirty="0">
                <a:latin typeface="Monotype Corsiva" pitchFamily="66" charset="0"/>
              </a:rPr>
              <a:t>по данному поводу нет закона, то он </a:t>
            </a:r>
            <a:r>
              <a:rPr lang="ru-RU" sz="7200" b="1" dirty="0" smtClean="0">
                <a:latin typeface="Monotype Corsiva" pitchFamily="66" charset="0"/>
              </a:rPr>
              <a:t>появится.</a:t>
            </a:r>
          </a:p>
          <a:p>
            <a:pPr algn="r">
              <a:buNone/>
            </a:pPr>
            <a:r>
              <a:rPr lang="ru-RU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Гейтс Билл</a:t>
            </a:r>
            <a:endParaRPr lang="ru-RU" sz="72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500042"/>
            <a:ext cx="8929718" cy="61436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8000" dirty="0" smtClean="0">
                <a:latin typeface="Monotype Corsiva" pitchFamily="66" charset="0"/>
              </a:rPr>
              <a:t>Правосудие </a:t>
            </a:r>
            <a:r>
              <a:rPr lang="ru-RU" sz="8000" dirty="0">
                <a:latin typeface="Monotype Corsiva" pitchFamily="66" charset="0"/>
              </a:rPr>
              <a:t>— право наиболее хитрого. </a:t>
            </a:r>
            <a:endParaRPr lang="ru-RU" sz="8000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80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Жозеф</a:t>
            </a:r>
            <a:r>
              <a:rPr lang="ru-RU" sz="8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8000" i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Жубер</a:t>
            </a:r>
            <a:endParaRPr lang="ru-RU" sz="80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000" b="1" dirty="0" smtClean="0">
                <a:latin typeface="Monotype Corsiva" pitchFamily="66" charset="0"/>
              </a:rPr>
              <a:t>Чтобы </a:t>
            </a:r>
            <a:r>
              <a:rPr lang="ru-RU" sz="6000" b="1" dirty="0">
                <a:latin typeface="Monotype Corsiva" pitchFamily="66" charset="0"/>
              </a:rPr>
              <a:t>поступать справедливо, нужно знать очень немного, но чтобы с полным основанием творить несправедливость, нужно основательно изучить право. </a:t>
            </a:r>
            <a:endParaRPr lang="ru-RU" sz="6000" b="1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6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Георг </a:t>
            </a:r>
            <a:r>
              <a:rPr lang="ru-RU" sz="6000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Лихтенберг</a:t>
            </a:r>
            <a:endParaRPr lang="ru-RU" sz="60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68997"/>
          </a:xfrm>
        </p:spPr>
        <p:txBody>
          <a:bodyPr/>
          <a:lstStyle/>
          <a:p>
            <a:pPr>
              <a:buNone/>
            </a:pPr>
            <a:r>
              <a:rPr lang="ru-RU" sz="6600" b="1" dirty="0">
                <a:latin typeface="Monotype Corsiva" pitchFamily="66" charset="0"/>
              </a:rPr>
              <a:t>Для меня не важно, на чьей стороне сила; важно то, на чьей стороне </a:t>
            </a:r>
            <a:r>
              <a:rPr lang="ru-RU" sz="6600" b="1" dirty="0" smtClean="0">
                <a:latin typeface="Monotype Corsiva" pitchFamily="66" charset="0"/>
              </a:rPr>
              <a:t>право.</a:t>
            </a:r>
          </a:p>
          <a:p>
            <a:pPr algn="r">
              <a:buNone/>
            </a:pPr>
            <a:r>
              <a:rPr lang="ru-RU" sz="66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Виктор </a:t>
            </a:r>
            <a:r>
              <a:rPr lang="ru-RU" sz="6600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Гюго</a:t>
            </a:r>
            <a:endParaRPr lang="ru-RU" sz="66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42852"/>
            <a:ext cx="8643998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7200" dirty="0">
                <a:latin typeface="Monotype Corsiva" pitchFamily="66" charset="0"/>
              </a:rPr>
              <a:t>За закон народ должен биться, как за городскую стену.</a:t>
            </a:r>
          </a:p>
          <a:p>
            <a:pPr algn="r">
              <a:buNone/>
            </a:pPr>
            <a:r>
              <a:rPr lang="ru-RU" sz="7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Гераклит</a:t>
            </a:r>
            <a:endParaRPr lang="ru-RU" sz="72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  <a:gradFill flip="none" rotWithShape="1">
            <a:gsLst>
              <a:gs pos="83000">
                <a:schemeClr val="bg1">
                  <a:lumMod val="85000"/>
                  <a:alpha val="58000"/>
                </a:schemeClr>
              </a:gs>
              <a:gs pos="37000">
                <a:schemeClr val="accent1">
                  <a:lumMod val="20000"/>
                  <a:lumOff val="80000"/>
                  <a:alpha val="44000"/>
                </a:schemeClr>
              </a:gs>
              <a:gs pos="51000">
                <a:schemeClr val="accent1">
                  <a:lumMod val="75000"/>
                  <a:alpha val="69000"/>
                </a:schemeClr>
              </a:gs>
              <a:gs pos="93000">
                <a:schemeClr val="accent1">
                  <a:lumMod val="40000"/>
                  <a:lumOff val="60000"/>
                  <a:alpha val="53000"/>
                </a:schemeClr>
              </a:gs>
              <a:gs pos="2000">
                <a:schemeClr val="tx2">
                  <a:lumMod val="20000"/>
                  <a:lumOff val="80000"/>
                  <a:alpha val="42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/>
          </a:bodyPr>
          <a:lstStyle/>
          <a:p>
            <a:r>
              <a:rPr lang="ru-RU" sz="5400" b="1" dirty="0">
                <a:latin typeface="Monotype Corsiva" pitchFamily="66" charset="0"/>
                <a:cs typeface="Times New Roman" pitchFamily="18" charset="0"/>
              </a:rPr>
              <a:t>И</a:t>
            </a:r>
            <a:r>
              <a:rPr lang="ru-RU" sz="5400" b="1" dirty="0" smtClean="0">
                <a:latin typeface="Monotype Corsiva" pitchFamily="66" charset="0"/>
                <a:cs typeface="Times New Roman" pitchFamily="18" charset="0"/>
              </a:rPr>
              <a:t>сторическая теория права</a:t>
            </a:r>
            <a:endParaRPr lang="ru-RU" sz="5400" b="1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  <a:gradFill>
            <a:gsLst>
              <a:gs pos="83000">
                <a:schemeClr val="bg1">
                  <a:lumMod val="85000"/>
                  <a:alpha val="58000"/>
                </a:schemeClr>
              </a:gs>
              <a:gs pos="37000">
                <a:schemeClr val="accent1">
                  <a:lumMod val="20000"/>
                  <a:lumOff val="80000"/>
                  <a:alpha val="44000"/>
                </a:schemeClr>
              </a:gs>
              <a:gs pos="51000">
                <a:schemeClr val="accent1">
                  <a:lumMod val="75000"/>
                  <a:alpha val="69000"/>
                </a:schemeClr>
              </a:gs>
              <a:gs pos="93000">
                <a:schemeClr val="accent1">
                  <a:lumMod val="40000"/>
                  <a:lumOff val="60000"/>
                  <a:alpha val="53000"/>
                </a:schemeClr>
              </a:gs>
              <a:gs pos="2000">
                <a:schemeClr val="tx2">
                  <a:lumMod val="20000"/>
                  <a:lumOff val="80000"/>
                  <a:alpha val="42000"/>
                </a:schemeClr>
              </a:gs>
            </a:gsLst>
            <a:path path="circle">
              <a:fillToRect l="100000" b="100000"/>
            </a:path>
          </a:gra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Представители </a:t>
            </a:r>
            <a:r>
              <a:rPr lang="ru-RU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исторической теории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определяют </a:t>
            </a:r>
            <a:r>
              <a:rPr lang="ru-RU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 как историческое явление,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которое </a:t>
            </a:r>
            <a:r>
              <a:rPr lang="ru-RU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устанавливается договором. Право отождествляется с правовыми обычаями, а законы являются производными от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обычного </a:t>
            </a:r>
            <a:r>
              <a:rPr lang="ru-RU" sz="4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права.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торонники исторической теории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отрицали естественные права человека и считали рабство оправданным явлением.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28604"/>
            <a:ext cx="8401080" cy="59118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000" dirty="0" smtClean="0">
                <a:latin typeface="Monotype Corsiva" pitchFamily="66" charset="0"/>
              </a:rPr>
              <a:t>Закон </a:t>
            </a:r>
            <a:r>
              <a:rPr lang="ru-RU" sz="6000" dirty="0">
                <a:latin typeface="Monotype Corsiva" pitchFamily="66" charset="0"/>
              </a:rPr>
              <a:t>не может делать людей свободными</a:t>
            </a:r>
            <a:r>
              <a:rPr lang="ru-RU" sz="6000" dirty="0" smtClean="0">
                <a:latin typeface="Monotype Corsiva" pitchFamily="66" charset="0"/>
              </a:rPr>
              <a:t>: сами </a:t>
            </a:r>
            <a:r>
              <a:rPr lang="ru-RU" sz="6000" dirty="0">
                <a:latin typeface="Monotype Corsiva" pitchFamily="66" charset="0"/>
              </a:rPr>
              <a:t>люди должны делать закон свободным</a:t>
            </a:r>
            <a:r>
              <a:rPr lang="ru-RU" sz="6000" dirty="0" smtClean="0">
                <a:latin typeface="Monotype Corsiva" pitchFamily="66" charset="0"/>
              </a:rPr>
              <a:t>.</a:t>
            </a:r>
          </a:p>
          <a:p>
            <a:pPr algn="r">
              <a:buNone/>
            </a:pPr>
            <a:r>
              <a:rPr lang="ru-RU" sz="6000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Генри </a:t>
            </a:r>
            <a:r>
              <a:rPr lang="ru-RU" sz="6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Дейвид</a:t>
            </a:r>
            <a:r>
              <a:rPr lang="ru-RU" sz="6000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60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Торо</a:t>
            </a:r>
            <a:endParaRPr lang="ru-RU" sz="6000" dirty="0" smtClean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pPr algn="r">
              <a:buNone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006666"/>
            </a:gs>
            <a:gs pos="37000">
              <a:srgbClr val="008080"/>
            </a:gs>
            <a:gs pos="51000">
              <a:srgbClr val="009999"/>
            </a:gs>
            <a:gs pos="93000">
              <a:srgbClr val="006666"/>
            </a:gs>
            <a:gs pos="2000">
              <a:srgbClr val="006699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000" dirty="0" smtClean="0">
                <a:latin typeface="Monotype Corsiva" pitchFamily="66" charset="0"/>
              </a:rPr>
              <a:t>Не </a:t>
            </a:r>
            <a:r>
              <a:rPr lang="ru-RU" sz="6000" dirty="0">
                <a:latin typeface="Monotype Corsiva" pitchFamily="66" charset="0"/>
              </a:rPr>
              <a:t>может быть справедливым закон, который предписывает человеку, не имеющему ничего, уважать другого, у которого есть все</a:t>
            </a:r>
            <a:r>
              <a:rPr lang="ru-RU" sz="6000" dirty="0" smtClean="0">
                <a:latin typeface="Monotype Corsiva" pitchFamily="66" charset="0"/>
              </a:rPr>
              <a:t>.</a:t>
            </a:r>
          </a:p>
          <a:p>
            <a:pPr algn="r">
              <a:buNone/>
            </a:pPr>
            <a:r>
              <a:rPr lang="ru-RU" sz="6000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Альфонс де Сад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bg1">
              <a:lumMod val="85000"/>
              <a:alpha val="78000"/>
            </a:schemeClr>
          </a:solidFill>
        </p:spPr>
        <p:txBody>
          <a:bodyPr>
            <a:normAutofit/>
          </a:bodyPr>
          <a:lstStyle/>
          <a:p>
            <a:r>
              <a:rPr lang="ru-RU" b="1" dirty="0">
                <a:latin typeface="Monotype Corsiva" pitchFamily="66" charset="0"/>
              </a:rPr>
              <a:t>Естественно-правовая теория права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  <a:solidFill>
            <a:schemeClr val="bg1">
              <a:lumMod val="85000"/>
              <a:alpha val="78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Естественно-правовая теория права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появилась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Древней Греции, Древнем Риме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завершилась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XVII—XVIII вв. Ее представителями являются Гоббс, Локк, Руссо, Радищев, Монтескье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Представители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теории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противопоставляют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две системы права: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1)естественное право;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2)позитивное право.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1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Monotype Corsiva" pitchFamily="66" charset="0"/>
              </a:rPr>
              <a:t>Психологическая теория права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142984"/>
            <a:ext cx="9001156" cy="5572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возникла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XX в. Представителями данной теории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Росс,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Петрожицкий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Психологическая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теория исходит из того, что психика людей является фактором,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определяющим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развитие общества, в том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числе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мораль, право, государство.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сущность права сторонники теории выводят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из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деятельности законодателя, а из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психологических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закономерностей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7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429264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Правовые переживания делятся на:</a:t>
            </a:r>
          </a:p>
          <a:p>
            <a:pPr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1)позитивные права, которые исходят от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государства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2)интуитивные права, которые являются регулятором поведения людей, т. е.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действительным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правом.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Autofit/>
          </a:bodyPr>
          <a:lstStyle/>
          <a:p>
            <a:r>
              <a:rPr lang="ru-RU" sz="5400" b="1" dirty="0" err="1">
                <a:solidFill>
                  <a:schemeClr val="accent6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Нормативистская</a:t>
            </a:r>
            <a:r>
              <a:rPr lang="ru-RU" sz="54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теория права</a:t>
            </a:r>
            <a:endParaRPr lang="ru-RU" sz="5400" dirty="0">
              <a:solidFill>
                <a:schemeClr val="accent6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143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озникла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XX в. Представителями этой теории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dirty="0" err="1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Кельзен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Новгородцев и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др.</a:t>
            </a:r>
          </a:p>
          <a:p>
            <a:pPr>
              <a:buNone/>
            </a:pP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Она определяет право как систему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 права. Во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главе этой системы находится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норма, принятая законодателем, которая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суверенной. Остальные нормы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черпают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законность из норм большей </a:t>
            </a:r>
            <a:r>
              <a:rPr lang="ru-RU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юрисдической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силы. И наконец, основу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системы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составляют индивидуальные акты (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судов, договоры, предписания),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 соответствовать основной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норме права.</a:t>
            </a:r>
            <a:endParaRPr lang="ru-RU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100000">
              <a:srgbClr val="FF5050"/>
            </a:gs>
            <a:gs pos="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7200" b="1" dirty="0" smtClean="0">
                <a:latin typeface="Monotype Corsiva" pitchFamily="66" charset="0"/>
              </a:rPr>
              <a:t>Закон </a:t>
            </a:r>
            <a:r>
              <a:rPr lang="ru-RU" sz="7200" b="1" dirty="0">
                <a:latin typeface="Monotype Corsiva" pitchFamily="66" charset="0"/>
              </a:rPr>
              <a:t>не гарантирует обеда, хотя гарантирует обеденный перерыв.</a:t>
            </a:r>
          </a:p>
          <a:p>
            <a:pPr algn="r">
              <a:buNone/>
            </a:pPr>
            <a:r>
              <a:rPr lang="ru-RU" sz="6600" dirty="0" err="1" smtClean="0">
                <a:solidFill>
                  <a:srgbClr val="FF9999"/>
                </a:solidFill>
                <a:latin typeface="Monotype Corsiva" pitchFamily="66" charset="0"/>
              </a:rPr>
              <a:t>Брудзиньский</a:t>
            </a:r>
            <a:r>
              <a:rPr lang="ru-RU" sz="6600" dirty="0" smtClean="0">
                <a:solidFill>
                  <a:srgbClr val="FF9999"/>
                </a:solidFill>
                <a:latin typeface="Monotype Corsiva" pitchFamily="66" charset="0"/>
              </a:rPr>
              <a:t> </a:t>
            </a:r>
            <a:r>
              <a:rPr lang="ru-RU" sz="6600" dirty="0" err="1" smtClean="0">
                <a:solidFill>
                  <a:srgbClr val="FF9999"/>
                </a:solidFill>
                <a:latin typeface="Monotype Corsiva" pitchFamily="66" charset="0"/>
              </a:rPr>
              <a:t>Веслав</a:t>
            </a:r>
            <a:endParaRPr lang="ru-RU" sz="6600" dirty="0">
              <a:solidFill>
                <a:srgbClr val="FF9999"/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100000">
              <a:srgbClr val="FF5050"/>
            </a:gs>
            <a:gs pos="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357982"/>
          </a:xfrm>
        </p:spPr>
        <p:txBody>
          <a:bodyPr/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7200" dirty="0">
                <a:latin typeface="Monotype Corsiva" pitchFamily="66" charset="0"/>
              </a:rPr>
              <a:t>И бесправие может быть кодифицированным.</a:t>
            </a:r>
          </a:p>
          <a:p>
            <a:pPr algn="r">
              <a:buNone/>
            </a:pPr>
            <a:r>
              <a:rPr lang="ru-RU" sz="6000" dirty="0" err="1" smtClean="0">
                <a:solidFill>
                  <a:srgbClr val="FF9999"/>
                </a:solidFill>
                <a:latin typeface="Monotype Corsiva" pitchFamily="66" charset="0"/>
              </a:rPr>
              <a:t>Лец</a:t>
            </a:r>
            <a:r>
              <a:rPr lang="ru-RU" sz="6000" dirty="0" smtClean="0">
                <a:solidFill>
                  <a:srgbClr val="FF9999"/>
                </a:solidFill>
                <a:latin typeface="Monotype Corsiva" pitchFamily="66" charset="0"/>
              </a:rPr>
              <a:t> Станислав Ежи</a:t>
            </a:r>
            <a:endParaRPr lang="ru-RU" sz="6000" dirty="0">
              <a:solidFill>
                <a:srgbClr val="FF9999"/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100000">
              <a:srgbClr val="FF5050"/>
            </a:gs>
            <a:gs pos="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14290"/>
            <a:ext cx="8572560" cy="6500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>
                <a:latin typeface="Monotype Corsiva" pitchFamily="66" charset="0"/>
              </a:rPr>
              <a:t/>
            </a:r>
            <a:br>
              <a:rPr lang="ru-RU" sz="7200" dirty="0">
                <a:latin typeface="Monotype Corsiva" pitchFamily="66" charset="0"/>
              </a:rPr>
            </a:br>
            <a:r>
              <a:rPr lang="ru-RU" sz="7200" dirty="0">
                <a:latin typeface="Monotype Corsiva" pitchFamily="66" charset="0"/>
              </a:rPr>
              <a:t>Люди путают законы с правами.</a:t>
            </a:r>
          </a:p>
          <a:p>
            <a:pPr algn="r">
              <a:buNone/>
            </a:pPr>
            <a:r>
              <a:rPr lang="ru-RU" sz="6600" dirty="0" err="1" smtClean="0">
                <a:solidFill>
                  <a:srgbClr val="FF9999"/>
                </a:solidFill>
                <a:latin typeface="Monotype Corsiva" pitchFamily="66" charset="0"/>
              </a:rPr>
              <a:t>Лец</a:t>
            </a:r>
            <a:r>
              <a:rPr lang="ru-RU" sz="6600" dirty="0" smtClean="0">
                <a:solidFill>
                  <a:srgbClr val="FF9999"/>
                </a:solidFill>
                <a:latin typeface="Monotype Corsiva" pitchFamily="66" charset="0"/>
              </a:rPr>
              <a:t> Станислав Ежи</a:t>
            </a:r>
            <a:endParaRPr lang="ru-RU" sz="6600" dirty="0">
              <a:solidFill>
                <a:srgbClr val="FF9999"/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100000">
              <a:srgbClr val="FF5050"/>
            </a:gs>
            <a:gs pos="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6600" b="1" dirty="0">
                <a:latin typeface="Monotype Corsiva" pitchFamily="66" charset="0"/>
              </a:rPr>
              <a:t>Прав не тот, кто прав, а тот, у кого больше прав.</a:t>
            </a:r>
          </a:p>
          <a:p>
            <a:pPr algn="r">
              <a:buNone/>
            </a:pPr>
            <a:r>
              <a:rPr lang="ru-RU" sz="5400" dirty="0" smtClean="0">
                <a:solidFill>
                  <a:srgbClr val="FF9999"/>
                </a:solidFill>
                <a:latin typeface="Monotype Corsiva" pitchFamily="66" charset="0"/>
              </a:rPr>
              <a:t>Неизвестный автор</a:t>
            </a:r>
            <a:endParaRPr lang="ru-RU" sz="5400" dirty="0">
              <a:solidFill>
                <a:srgbClr val="FF9999"/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100000">
              <a:srgbClr val="FF5050"/>
            </a:gs>
            <a:gs pos="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8000" dirty="0">
                <a:latin typeface="Monotype Corsiva" pitchFamily="66" charset="0"/>
              </a:rPr>
              <a:t>Высшее право часто есть высшее зло.</a:t>
            </a:r>
          </a:p>
          <a:p>
            <a:pPr algn="r">
              <a:buNone/>
            </a:pPr>
            <a:r>
              <a:rPr lang="ru-RU" sz="8000" dirty="0" err="1" smtClean="0">
                <a:solidFill>
                  <a:srgbClr val="FF9999"/>
                </a:solidFill>
                <a:latin typeface="Monotype Corsiva" pitchFamily="66" charset="0"/>
              </a:rPr>
              <a:t>Теренций</a:t>
            </a:r>
            <a:endParaRPr lang="ru-RU" sz="8000" dirty="0">
              <a:solidFill>
                <a:srgbClr val="FF9999"/>
              </a:solidFill>
              <a:latin typeface="Monotype Corsiva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rgbClr val="A50021"/>
            </a:gs>
            <a:gs pos="59000">
              <a:srgbClr val="990033"/>
            </a:gs>
            <a:gs pos="9000">
              <a:srgbClr val="990000"/>
            </a:gs>
            <a:gs pos="100000">
              <a:srgbClr val="FF5050"/>
            </a:gs>
            <a:gs pos="100000">
              <a:srgbClr val="CC3300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effectLst>
            <a:outerShdw blurRad="50800" dist="25400" dir="5400000" algn="ctr" rotWithShape="0">
              <a:srgbClr val="FF9999"/>
            </a:outerShdw>
          </a:effectLst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b="1" dirty="0" smtClean="0">
                <a:latin typeface="Monotype Corsiva" pitchFamily="66" charset="0"/>
              </a:rPr>
              <a:t>Закон </a:t>
            </a:r>
            <a:r>
              <a:rPr lang="ru-RU" sz="4000" b="1" dirty="0">
                <a:latin typeface="Monotype Corsiva" pitchFamily="66" charset="0"/>
              </a:rPr>
              <a:t>– на улице натянутый канат,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Чтоб останавливать прохожих средь дороги,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Иль их сворачивать назад,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Или им путать ноги.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Но что ж? Напрасный труд! Никто назад нейдет!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Никто и подождать не хочет!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Кто ростом мал – тот вниз проскочит,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А кто велик – </a:t>
            </a:r>
            <a:r>
              <a:rPr lang="ru-RU" sz="4000" b="1" dirty="0" smtClean="0">
                <a:latin typeface="Monotype Corsiva" pitchFamily="66" charset="0"/>
              </a:rPr>
              <a:t>перешагнет</a:t>
            </a:r>
            <a:r>
              <a:rPr lang="ru-RU" dirty="0" smtClean="0"/>
              <a:t>.</a:t>
            </a:r>
          </a:p>
          <a:p>
            <a:pPr algn="r">
              <a:buNone/>
            </a:pPr>
            <a:r>
              <a:rPr lang="ru-RU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Жуковский Василий </a:t>
            </a:r>
            <a:r>
              <a:rPr lang="ru-RU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Андреевич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000" t="-2000"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75000"/>
              <a:alpha val="41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Естественные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права человека возникают и принадлежат человеку с момента его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рождения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, они носят неотчуждаемый характер.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  <a:solidFill>
            <a:schemeClr val="bg1">
              <a:alpha val="56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/>
          </a:p>
          <a:p>
            <a:pPr algn="ctr">
              <a:buNone/>
            </a:pPr>
            <a:r>
              <a:rPr lang="ru-RU" sz="4800" dirty="0" smtClean="0"/>
              <a:t>К </a:t>
            </a:r>
            <a:r>
              <a:rPr lang="ru-RU" sz="4800" dirty="0"/>
              <a:t>ним относятся </a:t>
            </a:r>
            <a:r>
              <a:rPr lang="ru-RU" sz="4800" b="1" dirty="0"/>
              <a:t>право на жизнь, свободу, собственность, семью. </a:t>
            </a:r>
          </a:p>
        </p:txBody>
      </p:sp>
      <p:pic>
        <p:nvPicPr>
          <p:cNvPr id="4" name="Рисунок 3" descr="1254983855_rebenok-01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14290"/>
            <a:ext cx="4214842" cy="590197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3000"/>
            <a:lum/>
          </a:blip>
          <a:srcRect/>
          <a:stretch>
            <a:fillRect b="-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Вся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государства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 общества должна строиться на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основе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естественных прав и свобод человека, а их источником является человеческая сущность.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7000">
              <a:srgbClr val="CC33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001156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600" b="1" dirty="0" smtClean="0">
                <a:latin typeface="Monotype Corsiva" pitchFamily="66" charset="0"/>
              </a:rPr>
              <a:t>Право </a:t>
            </a:r>
            <a:r>
              <a:rPr lang="ru-RU" sz="6600" b="1" dirty="0">
                <a:latin typeface="Monotype Corsiva" pitchFamily="66" charset="0"/>
              </a:rPr>
              <a:t>на глупость — одна из гарантий свободного развития личности</a:t>
            </a:r>
            <a:r>
              <a:rPr lang="ru-RU" sz="6600" b="1" dirty="0" smtClean="0">
                <a:latin typeface="Monotype Corsiva" pitchFamily="66" charset="0"/>
              </a:rPr>
              <a:t>.</a:t>
            </a:r>
          </a:p>
          <a:p>
            <a:pPr algn="r">
              <a:buNone/>
            </a:pPr>
            <a:r>
              <a:rPr lang="ru-RU" sz="6600" b="1" dirty="0" smtClean="0">
                <a:latin typeface="Monotype Corsiva" pitchFamily="66" charset="0"/>
              </a:rPr>
              <a:t> </a:t>
            </a:r>
            <a:r>
              <a:rPr lang="ru-RU" sz="66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Марк Твен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7000">
              <a:srgbClr val="CC3300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858312" cy="63579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000" b="1" dirty="0" smtClean="0">
                <a:latin typeface="Monotype Corsiva" pitchFamily="66" charset="0"/>
              </a:rPr>
              <a:t>Право </a:t>
            </a:r>
            <a:r>
              <a:rPr lang="ru-RU" sz="6000" b="1" dirty="0">
                <a:latin typeface="Monotype Corsiva" pitchFamily="66" charset="0"/>
              </a:rPr>
              <a:t>на счастье составляет самое неотъемлемое право человека. </a:t>
            </a:r>
            <a:endParaRPr lang="ru-RU" sz="6000" b="1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6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Константин </a:t>
            </a:r>
            <a:r>
              <a:rPr lang="ru-RU" sz="6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Ушинский</a:t>
            </a:r>
            <a:endParaRPr lang="ru-RU" sz="6000" b="1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A50021"/>
            </a:gs>
            <a:gs pos="37000">
              <a:srgbClr val="990033"/>
            </a:gs>
            <a:gs pos="51000">
              <a:srgbClr val="990000"/>
            </a:gs>
            <a:gs pos="93000">
              <a:srgbClr val="FF5050"/>
            </a:gs>
            <a:gs pos="2000">
              <a:srgbClr val="CC33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579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6600" b="1" dirty="0" smtClean="0">
                <a:latin typeface="Monotype Corsiva" pitchFamily="66" charset="0"/>
              </a:rPr>
              <a:t>Право </a:t>
            </a:r>
            <a:r>
              <a:rPr lang="ru-RU" sz="6600" b="1" dirty="0">
                <a:latin typeface="Monotype Corsiva" pitchFamily="66" charset="0"/>
              </a:rPr>
              <a:t>жить и быть счастливым — пустой призрак для человека, не имеющего средств к тому. </a:t>
            </a:r>
            <a:endParaRPr lang="ru-RU" sz="6600" b="1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sz="66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Николай </a:t>
            </a:r>
            <a:r>
              <a:rPr lang="ru-RU" sz="66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Чернышевский</a:t>
            </a:r>
            <a:endParaRPr lang="ru-RU" sz="6600" dirty="0">
              <a:solidFill>
                <a:schemeClr val="accent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 advTm="20000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446</Words>
  <Application>Microsoft Office PowerPoint</Application>
  <PresentationFormat>Екран (4:3)</PresentationFormat>
  <Paragraphs>274</Paragraphs>
  <Slides>38</Slides>
  <Notes>38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38</vt:i4>
      </vt:variant>
    </vt:vector>
  </HeadingPairs>
  <TitlesOfParts>
    <vt:vector size="39" baseType="lpstr">
      <vt:lpstr>Тема Office</vt:lpstr>
      <vt:lpstr>Право и закон </vt:lpstr>
      <vt:lpstr>В теории государства и права выделяют несколько теорий права, а именно:</vt:lpstr>
      <vt:lpstr>Естественно-правовая теория права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Позитивное право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Социологическая теорию права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Историческая теория права</vt:lpstr>
      <vt:lpstr>Презентація PowerPoint</vt:lpstr>
      <vt:lpstr>Презентація PowerPoint</vt:lpstr>
      <vt:lpstr>Презентація PowerPoint</vt:lpstr>
      <vt:lpstr>Психологическая теория права</vt:lpstr>
      <vt:lpstr>Презентація PowerPoint</vt:lpstr>
      <vt:lpstr>Нормативистская теория права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</dc:title>
  <dc:creator>User</dc:creator>
  <cp:lastModifiedBy>LEGION</cp:lastModifiedBy>
  <cp:revision>60</cp:revision>
  <dcterms:created xsi:type="dcterms:W3CDTF">2010-05-15T20:25:42Z</dcterms:created>
  <dcterms:modified xsi:type="dcterms:W3CDTF">2015-01-28T10:14:44Z</dcterms:modified>
</cp:coreProperties>
</file>