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</p:sldMasterIdLst>
  <p:notesMasterIdLst>
    <p:notesMasterId r:id="rId26"/>
  </p:notesMasterIdLst>
  <p:sldIdLst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9" r:id="rId11"/>
    <p:sldId id="270" r:id="rId12"/>
    <p:sldId id="267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68" r:id="rId24"/>
    <p:sldId id="26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9435" autoAdjust="0"/>
  </p:normalViewPr>
  <p:slideViewPr>
    <p:cSldViewPr>
      <p:cViewPr varScale="1">
        <p:scale>
          <a:sx n="69" d="100"/>
          <a:sy n="69" d="100"/>
        </p:scale>
        <p:origin x="-17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BA6AD-9E72-45AF-A3DE-615948BB4110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F6C41-F7C3-454C-A919-A62615416BF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8871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Права человека</a:t>
            </a:r>
          </a:p>
          <a:p>
            <a:r>
              <a:rPr lang="ru-RU" sz="3600" b="1" dirty="0" smtClean="0"/>
              <a:t>Обществознание</a:t>
            </a:r>
            <a:endParaRPr lang="ru-RU" sz="36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1108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(гражданские) права, по Конституции РФ, гл. 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ст. 19-25, 27, 28, 45-54, 59, 60-63</a:t>
            </a: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замену военной службы альтернативной гражданской службой в случаях, установленных законом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запрет высылки за пределы РФ граждан РФ или выдачи их другому государству; на гарантию защиты и покровительства гражданам РФ за ее пределами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двойное гражданство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политическое убежище иностранцам, на запрет выдачи другим государствам лиц, преследуемым  за политические убеждения, за действия, не признаваемые в РФ преступлением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1783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Политические права и свободы,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29-33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Гарантия свободы мысли и слова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запрет пропаганды или агитации, возбуждающих социальную, расовую, национальную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свободный поиск, получение, передачу, производство и распространение информации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запрет пропаганды социального, расового, национального, религиозного или языкового превосходства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запрет принуждения к выражению своих мнений и убеждений или отказу от них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2397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Политические права и свободы,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29-33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Гарантия свободы массовой информации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На объединение, включая профессиональные союзы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Гарантия свободы деятельности общественных объединений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запрет принуждения к вступлению в какое-либо объединение или пребывание в нем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мирные собрания граждан РФ, митинги и демонстрации, шествия и пикетирования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25793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Политические права и свободы,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29-33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участие граждан РФ в управлении делами государства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избрание гражданами РФ органов государственной власти и местного самоуправления, на избрание граждан РФ в органы государственной власти и местного самоуправления, а также на участие граждан РФ в референдуме</a:t>
            </a:r>
          </a:p>
          <a:p>
            <a:pPr algn="ctr"/>
            <a:r>
              <a:rPr lang="ru-RU" dirty="0" smtClean="0"/>
              <a:t>На участие граждан РФ в отправлении правосудия</a:t>
            </a:r>
            <a:endParaRPr lang="en-US" dirty="0" smtClean="0"/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личное и коллективное обращение граждан РФ в государственные органы и органы местного самоуправления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равный доступ граждан к государственной службе</a:t>
            </a:r>
          </a:p>
          <a:p>
            <a:pPr algn="ctr"/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9768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Экономические права,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34-37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частную собственность и ее охрану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свободное использование своих способностей и имущества для предпринимательской и иной законной деятельности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владение, пользование и распоряжение имуществом как единолично, так и совместно с другими лицами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судебное решение при лишении имущества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гарантию наследования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частную собственность на землю граждан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6923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Экономические права,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34-37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свободное владение, пользование и распоряжение землей и другими природными ресурсами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свободный труд, на запрет принудительного труда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свободное распоряжение своими способностями, на выбор деятельности и профессии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индивидуальные и коллективные трудовые споры, на законные способы их разрешения, на забастовку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отдых, на гарантию установленного рабочего времени, выходных дней, оплачиваемого ежегодного отпуска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55173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Социальные права,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38-43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защиту семьи, материнства и детства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заботу родителей о детях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социальное обеспечение по возрасту, в случае болезни, инвалидности, потери кормильца, для воспитания детей и в иных условиях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государственные пенсии и социальные пособия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социальное страхование, благотворительность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90692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Социальные права,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38-43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жилище, на запрет произвольного лишения жилища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бесплатное или за доступную плату жилище для малоимущих граждан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охрану здоровья и медицинскую помощь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бесплатную медицинскую помощь для граждан РФ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благоприятную окружающую среду, достоверную информацию о ее состоянии и на возмещение ущерба, причиненного здоровью или имуществу экономическим правонарушением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60883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Социальные права,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38-43</a:t>
            </a:r>
          </a:p>
          <a:p>
            <a:pPr algn="ctr"/>
            <a:r>
              <a:rPr lang="ru-RU" dirty="0" smtClean="0"/>
              <a:t>На образование</a:t>
            </a:r>
            <a:endParaRPr lang="en-US" dirty="0" smtClean="0"/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гарантию общедоступности и бесплатности дошкольного, основного общего и среднего профессионального образования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бесплатное на конкурсной основе высшее образование</a:t>
            </a:r>
          </a:p>
          <a:p>
            <a:pPr algn="ctr"/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0151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Культурные права,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38-43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определение и указание своей национальной принадлежности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запрет принуждения к определению и указанию своей национальной принадлежности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пользование родным языком, на свободный выбор языка общения, воспитания, обучения, творчества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0906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декабря </a:t>
            </a:r>
            <a:r>
              <a:rPr lang="ru-RU" sz="1200" b="1" dirty="0" smtClean="0"/>
              <a:t>– день прав человека.</a:t>
            </a:r>
          </a:p>
          <a:p>
            <a:r>
              <a:rPr lang="ru-RU" sz="1200" b="1" dirty="0" smtClean="0"/>
              <a:t>10 декабря 1948 г. Генеральная Ассамблея ООН приняла единогласно Всеобщую декларацию прав человека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человека </a:t>
            </a:r>
            <a:r>
              <a:rPr lang="ru-RU" sz="1200" b="1" dirty="0" smtClean="0"/>
              <a:t>– те права, которые имеют универсальное (всеобщее) применение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40415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Культурные права, по Конституции РФ, гл. </a:t>
            </a:r>
            <a:r>
              <a:rPr lang="en-US" sz="1200" b="1" dirty="0" smtClean="0"/>
              <a:t>II</a:t>
            </a:r>
            <a:r>
              <a:rPr lang="ru-RU" sz="1200" b="1" dirty="0" smtClean="0"/>
              <a:t>, ст. 38-43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свободу литературного, Художественного, научного, технического и других видов творчества, преподавания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участие в культурной жизни и пользование учреждениями культуры, на доступ к культурным ценностям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охрану интеллектуальной собственности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73623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Основные обязанности гражданина РФ, ст. 15, 44, 57, 58, 59 Конституции РФ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Соблюдать Конституцию РФ и законы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Платить законно установленные налоги и сборы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Заботиться о сохранении исторического и культурного наследия, беречь памятники истории и культуры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Сохранять природу и окружающую среду, бережно относиться к природным богатствам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Защищать Отечество и нести военную службу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Ст. 43. Обязанность получить основное общее образован</a:t>
            </a:r>
            <a:r>
              <a:rPr lang="ru-RU" sz="1200" dirty="0" smtClean="0"/>
              <a:t>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35698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Европейский суд по правам человека:</a:t>
            </a:r>
          </a:p>
          <a:p>
            <a:r>
              <a:rPr lang="en-US" b="1" dirty="0" smtClean="0"/>
              <a:t>EUROPEAN COURT OF HUMAN RIGHTS</a:t>
            </a:r>
          </a:p>
          <a:p>
            <a:pPr>
              <a:buNone/>
            </a:pPr>
            <a:r>
              <a:rPr lang="en-US" b="1" dirty="0" smtClean="0"/>
              <a:t>COUNCIL OF EUROPE F – 67075, STRASBOURG - CEDEX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57258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Презентацию выполнила Комарова Татьяна Владимировна</a:t>
            </a:r>
          </a:p>
          <a:p>
            <a:r>
              <a:rPr lang="ru-RU" b="1" i="1" dirty="0" smtClean="0"/>
              <a:t>МБОУ СОШ №1 г. </a:t>
            </a:r>
            <a:r>
              <a:rPr lang="ru-RU" b="1" i="1" smtClean="0"/>
              <a:t>Семенова Нижегородской области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7029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Учение о естественных правах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Разработал Дж. Локк (англ. философ) в </a:t>
            </a:r>
            <a:r>
              <a:rPr lang="en-US" sz="1200" b="1" dirty="0" smtClean="0"/>
              <a:t>XVII </a:t>
            </a:r>
            <a:r>
              <a:rPr lang="ru-RU" sz="1200" b="1" dirty="0" smtClean="0"/>
              <a:t>в. (развивали Вольтер, </a:t>
            </a:r>
            <a:r>
              <a:rPr lang="ru-RU" sz="1200" b="1" dirty="0" err="1" smtClean="0"/>
              <a:t>Д.Дидро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Ж.Ж.Руссо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Т.Джефферсон</a:t>
            </a:r>
            <a:r>
              <a:rPr lang="ru-RU" sz="1200" b="1" dirty="0" smtClean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Появляются с рождения и являются неотъемлемыми</a:t>
            </a:r>
          </a:p>
          <a:p>
            <a:pPr algn="ctr"/>
            <a:r>
              <a:rPr lang="ru-RU" sz="1200" b="1" u="sng" dirty="0" smtClean="0">
                <a:solidFill>
                  <a:schemeClr val="accent5">
                    <a:lumMod val="50000"/>
                  </a:schemeClr>
                </a:solidFill>
              </a:rPr>
              <a:t>Основные:</a:t>
            </a:r>
          </a:p>
          <a:p>
            <a:pPr algn="ctr">
              <a:buFontTx/>
              <a:buChar char="-"/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На жизнь,</a:t>
            </a:r>
          </a:p>
          <a:p>
            <a:pPr algn="ctr">
              <a:buFontTx/>
              <a:buChar char="-"/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На свободу,</a:t>
            </a:r>
          </a:p>
          <a:p>
            <a:pPr algn="ctr">
              <a:buFontTx/>
              <a:buChar char="-"/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На собственность: (на имущество, на личность, на свои действия, на свой труд  и его результаты)</a:t>
            </a:r>
          </a:p>
          <a:p>
            <a:pPr algn="ctr"/>
            <a:r>
              <a:rPr lang="ru-RU" sz="1200" b="1" u="sng" dirty="0" smtClean="0">
                <a:solidFill>
                  <a:schemeClr val="accent5">
                    <a:lumMod val="50000"/>
                  </a:schemeClr>
                </a:solidFill>
              </a:rPr>
              <a:t>Другие:</a:t>
            </a:r>
          </a:p>
          <a:p>
            <a:pPr algn="ctr">
              <a:buFontTx/>
              <a:buChar char="-"/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На равенство (прав),</a:t>
            </a:r>
          </a:p>
          <a:p>
            <a:pPr algn="ctr">
              <a:buFontTx/>
              <a:buChar char="-"/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На охрану своей собственности (своей жизни, свободы, имущества),</a:t>
            </a:r>
          </a:p>
          <a:p>
            <a:pPr algn="ctr">
              <a:buFontTx/>
              <a:buChar char="-"/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На восстание против тиранической власти, посягающей на естественные права и свободы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7475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кодекса прав человека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4231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человека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9467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Различие понятий «права человека» и «свободы человека»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Права человека ___________________________ Это охраняемые и обеспечиваемые государством возможности что-то делать, осуществлять. Это то, что разрешено законами и соответствует природе человека.</a:t>
            </a:r>
          </a:p>
          <a:p>
            <a:pPr algn="ctr"/>
            <a:r>
              <a:rPr lang="ru-RU" sz="1200" b="1" dirty="0" smtClean="0"/>
              <a:t>Свободы человека ____________________</a:t>
            </a:r>
            <a:endParaRPr lang="en-US" sz="1200" b="1" dirty="0" smtClean="0"/>
          </a:p>
          <a:p>
            <a:pPr algn="ctr"/>
            <a:r>
              <a:rPr lang="ru-RU" sz="1200" b="1" dirty="0" smtClean="0"/>
              <a:t>Это отсутствие каких-либо ограничений в деятельности или поведении.</a:t>
            </a:r>
            <a:endParaRPr lang="en-US" sz="1200" b="1" dirty="0" smtClean="0"/>
          </a:p>
          <a:p>
            <a:pPr algn="ctr"/>
            <a:endParaRPr lang="en-US" sz="1200" b="1" dirty="0" smtClean="0"/>
          </a:p>
          <a:p>
            <a:pPr algn="ctr"/>
            <a:endParaRPr lang="en-US" sz="1200" b="1" dirty="0" smtClean="0"/>
          </a:p>
          <a:p>
            <a:pPr algn="ctr"/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424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(гражданские) права, по Конституции РФ, гл. 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ст. 19-25, 27, 28, 45-54, 59, 60-63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равенство перед законом и судом, независимо от пола, расы, национальности, языка, происхождения, места жительства, отношения к религии, убеждений, принадлежности к общественным объединениям, других обстоятельств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жизнь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охрану государством личного достоинства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свободу и личную неприкосновенность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неприкосновенность частной жизни, личную и семейную тайну, защиту своей чести и доброго имени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запрет сбора, хранения, использования и распространения информации о частной жизни лица без его согласия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Не быть повторно осужденным за одно и то же преступление; на использование только законных доказательств; на пересмотр приговора вышестоящим судом, просьбу о помиловании или смягчении наказания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4248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(гражданские) права, по Конституции РФ, гл. 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ст. 19-25, 27, 28, 45-54, 59, 60-63</a:t>
            </a:r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Не свидетельствовать против себя самого, своего супруга и близких родственников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охрану законом прав потерпевших от преступлений и злоупотреблений властью, на доступ к правосудию и компенсации ущерба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возмещение государством вреда, причиненного незаконными действиями органов государственной власти или их должностных лиц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неприкосновенность жилища, на запрет проникать в жилище против воли проживающих в нем лиц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свободное передвижение, выбор места пребывания и жительства; на свободный выезд за пределы РФ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гарантию свободы совести, свободу вероисповедания; свободы выбирать, иметь и распространять религиозные убеждения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6144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(гражданские) права, по Конституции РФ, гл. 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ст. 19-25, 27, 28, 45-54, 59, 60-63</a:t>
            </a:r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гарантию государственной защиты прав и свобод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гарантию судебной защиты прав и свобод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рассмотрение дел судом и судьей по закону, а также судом присяжных</a:t>
            </a:r>
          </a:p>
          <a:p>
            <a:pPr algn="ctr"/>
            <a:r>
              <a:rPr lang="ru-RU" dirty="0" smtClean="0"/>
              <a:t>На получение квалифицированной юридической помощи</a:t>
            </a:r>
            <a:endParaRPr lang="en-US" dirty="0" smtClean="0"/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доказательство вины обвиняемого и на презумпцию невиновности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Не нести ответственность за деяние, которое в момент его совершения не признавалось правонарушением</a:t>
            </a:r>
          </a:p>
          <a:p>
            <a:pPr algn="ctr"/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F6C41-F7C3-454C-A919-A62615416BF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7527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403FAC-B179-4AAD-A242-07712B9B1445}" type="datetime1">
              <a:rPr lang="ru-RU" smtClean="0">
                <a:solidFill>
                  <a:srgbClr val="ECE9C6"/>
                </a:solidFill>
              </a:rPr>
              <a:t>28.01.2015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ECE9C6"/>
                </a:solidFill>
              </a:rPr>
              <a:t>www.sliderpoint.org</a:t>
            </a:r>
            <a:endParaRPr lang="ru-RU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90C58D-C5BB-480B-800D-24380AA1EE6A}" type="slidenum">
              <a:rPr lang="ru-RU" smtClean="0">
                <a:solidFill>
                  <a:srgbClr val="ECE9C6"/>
                </a:solidFill>
              </a:rPr>
              <a:pPr/>
              <a:t>‹№›</a:t>
            </a:fld>
            <a:endParaRPr lang="ru-RU">
              <a:solidFill>
                <a:srgbClr val="ECE9C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3E60-E51F-4844-94DD-257CBD0176EE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DC1-169D-4D5D-96E3-A9182153AAA7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0EFF-E665-496A-A580-FD019ACAB7EF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190E-6A08-45D8-9EAD-8CF162E2E8FF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2A47-0414-42DB-A8E9-BD3B8E9B28A3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4C3E6-FBC7-4D89-A7D4-7AADB2AE431F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A238-4245-4C53-A761-1A4E1C2E8C5C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A253-105D-4651-82AE-5B6681021A61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B8FE-11C8-4F4D-948D-B02B42C79687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8625-8E50-425E-8A7A-B90F36DF3A97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D527C-42F5-4B6E-8FA1-37C8B803B688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9BB5DF6-C874-457B-8246-74CD87E380D1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F6B34B-0165-44AC-91D2-FCAC21D68E6E}" type="datetime1">
              <a:rPr lang="ru-RU" smtClean="0">
                <a:solidFill>
                  <a:srgbClr val="895D1D"/>
                </a:solidFill>
              </a:rPr>
              <a:t>28.01.2015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990C58D-C5BB-480B-800D-24380AA1EE6A}" type="slidenum">
              <a:rPr lang="ru-RU" smtClean="0">
                <a:solidFill>
                  <a:srgbClr val="895D1D"/>
                </a:solidFill>
              </a:rPr>
              <a:pPr/>
              <a:t>‹№›</a:t>
            </a:fld>
            <a:endParaRPr lang="ru-RU">
              <a:solidFill>
                <a:srgbClr val="895D1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1731982"/>
          </a:xfrm>
        </p:spPr>
        <p:txBody>
          <a:bodyPr/>
          <a:lstStyle/>
          <a:p>
            <a:r>
              <a:rPr lang="ru-RU" dirty="0" smtClean="0"/>
              <a:t>Права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Обществознание</a:t>
            </a:r>
            <a:endParaRPr lang="ru-RU" sz="6000" b="1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ECE9C6"/>
                </a:solidFill>
              </a:rPr>
              <a:t>www.sliderpoint.org</a:t>
            </a:r>
            <a:endParaRPr lang="ru-RU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8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054250"/>
          </a:xfrm>
        </p:spPr>
        <p:txBody>
          <a:bodyPr/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(гражданские) права, по Конституции РФ, гл.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ст. 19-25, 27, 28, 45-54, 59, 60-63</a:t>
            </a:r>
            <a:endParaRPr lang="ru-RU" sz="3200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79512" y="2276872"/>
            <a:ext cx="4032448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замену военной службы альтернативной гражданской службой в случаях, установленных законом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79512" y="4653136"/>
            <a:ext cx="4032448" cy="172819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запрет высылки за пределы РФ граждан РФ или выдачи их другому государству; на гарантию защиты и покровительства гражданам РФ за ее пределами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860032" y="2198792"/>
            <a:ext cx="4032448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двойное гражданство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932040" y="3668648"/>
            <a:ext cx="4032448" cy="27363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Политические права и свободы,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29-33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65983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Гарантия свободы мысли и слова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860032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запрет пропаганды социального, расового, национального, религиозного или языкового превосходства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7544" y="3717032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запрет пропаганды или агитации, возбуждающих социальную, расовую, национальную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004048" y="3717032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запрет принуждения к выражению своих мнений и убеждений или отказу от них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555776" y="530120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свободный поиск, получение, передачу, производство и распространение информации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Политические права и свободы,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29-33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95536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Гарантия свободы массовой информации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860032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Гарантия свободы деятельности общественных объединений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7544" y="3717032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На объединение, включая профессиональные союзы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004048" y="3717032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запрет принуждения к вступлению в какое-либо объединение или пребывание в нем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555776" y="530120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мирные собрания граждан РФ, митинги и демонстрации, шествия и пикетирования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Политические права и свободы,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29-33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95536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участие граждан РФ в управлении делами государства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860032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участие граждан РФ в отправлении правосудия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7544" y="3717032"/>
            <a:ext cx="3888432" cy="23762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избрание гражданами РФ органов государственной власти и местного самоуправления, на избрание граждан РФ в органы государственной власти и местного самоуправления, а также на участие граждан РФ в референдуме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004048" y="3717032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личное и коллективное обращение граждан РФ в государственные органы и органы местного самоуправления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004048" y="5661248"/>
            <a:ext cx="3888432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равный доступ граждан к государственной службе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Экономические права,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34-37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67544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частную собственность и ее охрану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004048" y="2204864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судебное решение при лишении имущества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7544" y="3545200"/>
            <a:ext cx="3888432" cy="151216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свободное использование своих способностей и имущества для предпринимательской и иной законной деятельности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004048" y="4005064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гарантию наследования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004048" y="5874764"/>
            <a:ext cx="3888432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частную собственность на землю граждан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67544" y="5157192"/>
            <a:ext cx="3888432" cy="151216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владение, пользование и распоряжение имуществом как единолично, так и совместно с другими лицами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Экономические права,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34-37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95536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свободное владение, пользование и распоряжение землей и другими природными ресурсами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860032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свободное распоряжение своими способностями, на выбор деятельности и профессии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95536" y="3897052"/>
            <a:ext cx="3888432" cy="23762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свободный труд, на запрет принудительного труда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887456" y="3717032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индивидуальные и коллективные трудовые споры, на законные способы их разрешения, на забастовку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887456" y="5373216"/>
            <a:ext cx="3888432" cy="11521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отдых, на гарантию установленного рабочего времени, выходных дней, оплачиваемого ежегодного отпуска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Социальные права,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38-43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26056" y="2492896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защиту семьи, материнства и детства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004048" y="1955736"/>
            <a:ext cx="3888432" cy="1800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социальное обеспечение по возрасту, в случае болезни, инвалидности, потери кормильца, для воспитания детей и в иных условиях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7544" y="4283184"/>
            <a:ext cx="3888432" cy="23762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заботу родителей о детях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002128" y="38610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государственные пенсии и социальные пособия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004048" y="5517232"/>
            <a:ext cx="3888432" cy="11521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социальное страхование, благотворительность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Социальные права,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38-43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95536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жилище, на запрет произвольного лишения жилища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860032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охрану здоровья и медицинскую помощь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7544" y="3717032"/>
            <a:ext cx="3888432" cy="23762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бесплатное или за доступную плату жилище для малоимущих граждан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004048" y="3717032"/>
            <a:ext cx="3888432" cy="8640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бесплатную медицинскую помощь для граждан РФ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004048" y="4797152"/>
            <a:ext cx="3888432" cy="172819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благоприятную окружающую среду, достоверную информацию о ее состоянии и на возмещение ущерба, причиненного здоровью или имуществу экономическим правонарушением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Социальные права,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38-43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95536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образование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860032" y="3032956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бесплатное на конкурсной основе высшее образование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7544" y="3717032"/>
            <a:ext cx="3888432" cy="23762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гарантию общедоступности и бесплатности дошкольного, основного общего и среднего профессионального образования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Культурные права,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38-43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95536" y="206084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определение и указание своей национальной принадлежности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716016" y="3284984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пользование родным языком, на свободный выбор языка общения, воспитания, обучения, творчества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7544" y="4149080"/>
            <a:ext cx="3888432" cy="194421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запрет принуждения к определению и указанию своей национальной принадлежности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8568952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декабря </a:t>
            </a:r>
            <a:r>
              <a:rPr lang="ru-RU" sz="2800" b="1" dirty="0" smtClean="0"/>
              <a:t>– день прав человека.</a:t>
            </a:r>
          </a:p>
          <a:p>
            <a:r>
              <a:rPr lang="ru-RU" sz="2800" b="1" dirty="0" smtClean="0"/>
              <a:t>10 декабря 1948 г. Генеральная Ассамблея ООН приняла единогласно Всеобщую декларацию прав человека </a:t>
            </a:r>
            <a:endParaRPr lang="ru-RU" sz="2800" b="1" dirty="0"/>
          </a:p>
        </p:txBody>
      </p:sp>
      <p:sp>
        <p:nvSpPr>
          <p:cNvPr id="5" name="Овал 4"/>
          <p:cNvSpPr/>
          <p:nvPr/>
        </p:nvSpPr>
        <p:spPr>
          <a:xfrm>
            <a:off x="611560" y="2276872"/>
            <a:ext cx="4968552" cy="4320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человека </a:t>
            </a:r>
            <a:r>
              <a:rPr lang="ru-RU" sz="3200" b="1" dirty="0" smtClean="0"/>
              <a:t>– те права, которые имеют универсальное (всеобщее) применение</a:t>
            </a:r>
            <a:endParaRPr lang="ru-RU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924944"/>
            <a:ext cx="3342300" cy="3275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Культурные права, по Конституции РФ, гл. </a:t>
            </a:r>
            <a:r>
              <a:rPr lang="en-US" sz="3200" b="1" dirty="0" smtClean="0"/>
              <a:t>II</a:t>
            </a:r>
            <a:r>
              <a:rPr lang="ru-RU" sz="3200" b="1" dirty="0" smtClean="0"/>
              <a:t>, ст. 38-43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67544" y="242088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свободу литературного, Художественного, научного, технического и других видов творчества, преподавания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844400" y="3284984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участие в культурной жизни и пользование учреждениями культуры, на доступ к культурным ценностям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7544" y="4316426"/>
            <a:ext cx="3888432" cy="118813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охрану интеллектуальной собственности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Основные обязанности гражданина РФ, ст. 15, 44, 57, 58, 59 Конституции РФ</a:t>
            </a:r>
            <a:endParaRPr lang="ru-RU" sz="32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23528" y="1761024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Соблюдать Конституцию РФ и законы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084400" y="170080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Платить законно установленные налоги и сборы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899592" y="5589240"/>
            <a:ext cx="7560840" cy="11521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Ст. 43. Обязанность получить основное общее образован</a:t>
            </a:r>
            <a:r>
              <a:rPr lang="ru-RU" sz="3200" dirty="0" smtClean="0"/>
              <a:t>ие</a:t>
            </a:r>
            <a:endParaRPr lang="ru-RU" sz="3200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084400" y="3307080"/>
            <a:ext cx="3888432" cy="8640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Сохранять природу и окружающую среду, бережно относиться к природным богатствам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084400" y="4365104"/>
            <a:ext cx="3888432" cy="9361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Защищать Отечество и нести военную службу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23528" y="3333368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Заботиться о сохранении исторического и культурного наследия, беречь памятники истории и культуры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2276873"/>
            <a:ext cx="9036496" cy="1132004"/>
          </a:xfrm>
        </p:spPr>
        <p:txBody>
          <a:bodyPr/>
          <a:lstStyle/>
          <a:p>
            <a:r>
              <a:rPr lang="en-US" b="1" dirty="0" smtClean="0"/>
              <a:t>EUROPEAN COURT OF HUMAN RIGHTS</a:t>
            </a:r>
          </a:p>
          <a:p>
            <a:pPr>
              <a:buNone/>
            </a:pPr>
            <a:r>
              <a:rPr lang="en-US" b="1" dirty="0" smtClean="0"/>
              <a:t>COUNCIL OF EUROPE F – 67075, STRASBOURG - CEDEX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054250"/>
          </a:xfrm>
        </p:spPr>
        <p:txBody>
          <a:bodyPr/>
          <a:lstStyle/>
          <a:p>
            <a:r>
              <a:rPr lang="ru-RU" b="1" dirty="0" smtClean="0"/>
              <a:t>Европейский суд по правам человека: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130" y="3408876"/>
            <a:ext cx="4413870" cy="3449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52" y="3922622"/>
            <a:ext cx="3459474" cy="2421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869160"/>
            <a:ext cx="8892479" cy="644729"/>
          </a:xfrm>
        </p:spPr>
        <p:txBody>
          <a:bodyPr/>
          <a:lstStyle/>
          <a:p>
            <a:r>
              <a:rPr lang="ru-RU" b="1" dirty="0" smtClean="0"/>
              <a:t>Презентацию выполнила Комарова Татьяна Владимировна</a:t>
            </a:r>
            <a:endParaRPr lang="ru-RU" b="1" dirty="0"/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40000">
            <a:off x="1794077" y="351213"/>
            <a:ext cx="5172897" cy="390015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6381328"/>
            <a:ext cx="7756264" cy="476672"/>
          </a:xfrm>
        </p:spPr>
        <p:txBody>
          <a:bodyPr/>
          <a:lstStyle/>
          <a:p>
            <a:r>
              <a:rPr lang="ru-RU" b="1" i="1" dirty="0" smtClean="0"/>
              <a:t>МБОУ СОШ №1 г. Семенова Нижегородской области</a:t>
            </a:r>
            <a:endParaRPr lang="ru-RU" b="1" i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9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54250"/>
          </a:xfrm>
        </p:spPr>
        <p:txBody>
          <a:bodyPr/>
          <a:lstStyle/>
          <a:p>
            <a:r>
              <a:rPr lang="ru-RU" dirty="0" smtClean="0"/>
              <a:t>Учение о естественных правах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628800"/>
            <a:ext cx="9144000" cy="522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844824"/>
            <a:ext cx="8640960" cy="11521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Разработал Дж. Локк (англ. философ) в </a:t>
            </a:r>
            <a:r>
              <a:rPr lang="en-US" sz="2400" b="1" dirty="0" smtClean="0"/>
              <a:t>XVII </a:t>
            </a:r>
            <a:r>
              <a:rPr lang="ru-RU" sz="2400" b="1" dirty="0" smtClean="0"/>
              <a:t>в. (развивали Вольтер, Д.Дидро, Ж.Ж.Руссо, </a:t>
            </a:r>
            <a:r>
              <a:rPr lang="ru-RU" sz="2400" b="1" dirty="0" err="1" smtClean="0"/>
              <a:t>Т.Джефферсон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sp>
        <p:nvSpPr>
          <p:cNvPr id="6" name="Овал 5"/>
          <p:cNvSpPr/>
          <p:nvPr/>
        </p:nvSpPr>
        <p:spPr>
          <a:xfrm>
            <a:off x="0" y="3429000"/>
            <a:ext cx="4572000" cy="3429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chemeClr val="accent5">
                    <a:lumMod val="50000"/>
                  </a:schemeClr>
                </a:solidFill>
              </a:rPr>
              <a:t>Основные: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На жизнь,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На свободу,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На собственность: (на имущество, на личность, на свои действия, на свой труд  и его результаты)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72000" y="3429000"/>
            <a:ext cx="4572000" cy="3429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chemeClr val="accent5">
                    <a:lumMod val="50000"/>
                  </a:schemeClr>
                </a:solidFill>
              </a:rPr>
              <a:t>Другие: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На равенство (прав),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На охрану своей собственности (своей жизни, свободы, имущества),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На восстание против тиранической власти, посягающей на естественные права и свободы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300" y="2996952"/>
            <a:ext cx="8861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Появляются с рождения и являются неотъемлемыми</a:t>
            </a:r>
            <a:endParaRPr lang="ru-RU" sz="28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6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4510"/>
            <a:ext cx="9144000" cy="105425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кодекса прав человека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339752" y="2348880"/>
            <a:ext cx="4104456" cy="3096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билль о правах человека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268760"/>
            <a:ext cx="266429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Всеобщая декларация прав человека, 1948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-54260" y="4265712"/>
            <a:ext cx="3042084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пакт о политических правах, 1966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117709" y="1052736"/>
            <a:ext cx="3023587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пакт об экономических, социальных и культурных правах, 1966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940901" y="4265712"/>
            <a:ext cx="3203099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Факультативный протокол к Международному пакту о гражданских и политических правах, 1966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>
            <a:stCxn id="4" idx="1"/>
            <a:endCxn id="5" idx="6"/>
          </p:cNvCxnSpPr>
          <p:nvPr/>
        </p:nvCxnSpPr>
        <p:spPr>
          <a:xfrm flipH="1" flipV="1">
            <a:off x="2664296" y="2456892"/>
            <a:ext cx="276540" cy="345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3"/>
            <a:endCxn id="6" idx="6"/>
          </p:cNvCxnSpPr>
          <p:nvPr/>
        </p:nvCxnSpPr>
        <p:spPr>
          <a:xfrm>
            <a:off x="2940836" y="4991775"/>
            <a:ext cx="46988" cy="570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4" idx="7"/>
            <a:endCxn id="7" idx="2"/>
          </p:cNvCxnSpPr>
          <p:nvPr/>
        </p:nvCxnSpPr>
        <p:spPr>
          <a:xfrm flipV="1">
            <a:off x="5843124" y="2348880"/>
            <a:ext cx="274585" cy="453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5"/>
            <a:endCxn id="8" idx="2"/>
          </p:cNvCxnSpPr>
          <p:nvPr/>
        </p:nvCxnSpPr>
        <p:spPr>
          <a:xfrm>
            <a:off x="5843124" y="4991775"/>
            <a:ext cx="97777" cy="570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11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91440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человека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340768"/>
            <a:ext cx="8172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420888"/>
            <a:ext cx="8172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573016"/>
            <a:ext cx="81724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993904"/>
            <a:ext cx="8172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4725144"/>
            <a:ext cx="81724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1340768"/>
            <a:ext cx="2943944" cy="8640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2420888"/>
            <a:ext cx="2943944" cy="8640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Политические 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3573016"/>
            <a:ext cx="2943944" cy="10081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4725144"/>
            <a:ext cx="2943944" cy="8640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Социальные 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5993904"/>
            <a:ext cx="2943944" cy="8640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Культурные 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95536" y="1052736"/>
            <a:ext cx="0" cy="5544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95536" y="6597352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1"/>
          </p:cNvCxnSpPr>
          <p:nvPr/>
        </p:nvCxnSpPr>
        <p:spPr>
          <a:xfrm flipH="1">
            <a:off x="395536" y="177281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1" idx="1"/>
          </p:cNvCxnSpPr>
          <p:nvPr/>
        </p:nvCxnSpPr>
        <p:spPr>
          <a:xfrm flipH="1">
            <a:off x="395536" y="285293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2" idx="1"/>
          </p:cNvCxnSpPr>
          <p:nvPr/>
        </p:nvCxnSpPr>
        <p:spPr>
          <a:xfrm flipH="1" flipV="1">
            <a:off x="395536" y="4005064"/>
            <a:ext cx="57606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3" idx="1"/>
          </p:cNvCxnSpPr>
          <p:nvPr/>
        </p:nvCxnSpPr>
        <p:spPr>
          <a:xfrm flipH="1">
            <a:off x="395536" y="5157192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995936" y="1484784"/>
            <a:ext cx="5148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Обеспечивают само существование человека и защиту от государственного произвола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95936" y="249289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Обеспечивают участие граждан в политической жизни страны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23928" y="3476907"/>
            <a:ext cx="5220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Обеспечивают свободное распоряжение предметами потребления и основными факторами хозяйственной деятельности: условиями производства и рабочей силой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23928" y="4941168"/>
            <a:ext cx="5220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Обеспечивают благосостояние и достойный уровень жизни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95936" y="6102786"/>
            <a:ext cx="5148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Обеспечивают духовное развитие и самореализацию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3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28092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Различие понятий «права человека» и «свободы человека»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924944"/>
            <a:ext cx="4032448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Права человека ___________________________ Это охраняемые и обеспечиваемые государством возможности что-то делать, осуществлять. Это то, что разрешено законами и соответствует природе человека.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924944"/>
            <a:ext cx="4032448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Свободы человека ____________________</a:t>
            </a:r>
            <a:endParaRPr lang="en-US" sz="2000" b="1" dirty="0" smtClean="0"/>
          </a:p>
          <a:p>
            <a:pPr algn="ctr"/>
            <a:r>
              <a:rPr lang="ru-RU" sz="2000" b="1" dirty="0" smtClean="0"/>
              <a:t>Это отсутствие каких-либо ограничений в деятельности или поведении.</a:t>
            </a:r>
            <a:endParaRPr lang="en-US" sz="2000" b="1" dirty="0" smtClean="0"/>
          </a:p>
          <a:p>
            <a:pPr algn="ctr"/>
            <a:endParaRPr lang="en-US" sz="2000" b="1" dirty="0"/>
          </a:p>
          <a:p>
            <a:pPr algn="ctr"/>
            <a:endParaRPr lang="en-US" sz="2000" b="1" dirty="0" smtClean="0"/>
          </a:p>
          <a:p>
            <a:pPr algn="ctr"/>
            <a:endParaRPr lang="ru-RU" sz="20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54250"/>
          </a:xfrm>
        </p:spPr>
        <p:txBody>
          <a:bodyPr/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(гражданские) права, по Конституции РФ, гл.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ст. 19-25, 27, 28, 45-54, 59, 60-63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0" y="1412776"/>
            <a:ext cx="2483768" cy="44644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равенство перед законом и судом, независимо от пола, расы, национальности, языка, происхождения, места жительства, отношения к религии, убеждений, принадлежности к общественным объединениям, других обстоятельств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0" y="6021288"/>
            <a:ext cx="2411760" cy="64807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жизнь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627784" y="1412776"/>
            <a:ext cx="2304256" cy="11521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охрану государством личного достоинства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2627784" y="2708920"/>
            <a:ext cx="2376264" cy="108012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свободу и личную неприкосновенность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627784" y="4005064"/>
            <a:ext cx="2448272" cy="20162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неприкосновенность частной жизни, личную и семейную тайну, защиту своей чести и доброго имени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5220072" y="1412776"/>
            <a:ext cx="3744416" cy="12241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запрет сбора, хранения, использования и распространения информации о частной жизни лица без его согласия</a:t>
            </a:r>
            <a:endParaRPr lang="ru-RU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292080" y="2996952"/>
            <a:ext cx="3851920" cy="352839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быть повторно осужденным за одно и то же преступление; на использование только законных доказательств; на пересмотр приговора вышестоящим судом, просьбу о помиловании или смягчении наказания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054250"/>
          </a:xfrm>
        </p:spPr>
        <p:txBody>
          <a:bodyPr/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(гражданские) права, по Конституции РФ, гл.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ст. 19-25, 27, 28, 45-54, 59, 60-63</a:t>
            </a:r>
            <a:endParaRPr lang="ru-RU" sz="3200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51520" y="1628800"/>
            <a:ext cx="3888432" cy="100811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свидетельствовать против себя самого, своего супруга и близких родственников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23528" y="2852936"/>
            <a:ext cx="3888432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охрану законом прав потерпевших от преступлений и злоупотреблений властью, на доступ к правосудию и компенсации ущерба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23528" y="4509120"/>
            <a:ext cx="3960440" cy="20162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возмещение государством вреда, причиненного незаконными действиями органов государственной власти или их должностных лиц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860032" y="1556792"/>
            <a:ext cx="4104456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неприкосновенность жилища, на запрет проникать в жилище против воли проживающих в нем лиц 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932040" y="3068960"/>
            <a:ext cx="4032448" cy="14401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свободное передвижение, выбор места пребывания и жительства; на свободный выезд за пределы РФ</a:t>
            </a:r>
            <a:endParaRPr lang="ru-RU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004048" y="4869160"/>
            <a:ext cx="3960440" cy="1800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гарантию свободы совести, свободу вероисповедания; свободы выбирать, иметь и распространять религиозные убеждения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054250"/>
          </a:xfrm>
        </p:spPr>
        <p:txBody>
          <a:bodyPr/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(гражданские) права, по Конституции РФ, гл.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ст. 19-25, 27, 28, 45-54, 59, 60-63</a:t>
            </a:r>
            <a:endParaRPr lang="ru-RU" sz="3200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79512" y="1556792"/>
            <a:ext cx="4032448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гарантию государственной защиты прав и свобод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51520" y="3068960"/>
            <a:ext cx="4032448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гарантию судебной защиты прав и свобод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51520" y="5013176"/>
            <a:ext cx="4032448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рассмотрение дел судом и судьей по закону, а также судом присяжных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860032" y="1628800"/>
            <a:ext cx="4032448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получение квалифицированной юридической помощи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932040" y="3140968"/>
            <a:ext cx="4032448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доказательство вины обвиняемого и на презумпцию невиновности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932040" y="5085184"/>
            <a:ext cx="4032448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нести ответственность за деяние, которое в момент его совершения не признавалось правонарушением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895D1D"/>
                </a:solidFill>
              </a:rPr>
              <a:t>www.sliderpoint.org</a:t>
            </a:r>
            <a:endParaRPr lang="ru-RU">
              <a:solidFill>
                <a:srgbClr val="895D1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391</TotalTime>
  <Words>2748</Words>
  <Application>Microsoft Office PowerPoint</Application>
  <PresentationFormat>Екран (4:3)</PresentationFormat>
  <Paragraphs>295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23</vt:i4>
      </vt:variant>
    </vt:vector>
  </HeadingPairs>
  <TitlesOfParts>
    <vt:vector size="25" baseType="lpstr">
      <vt:lpstr>Твердый переплет</vt:lpstr>
      <vt:lpstr>1_Твердый переплет</vt:lpstr>
      <vt:lpstr>Права человека</vt:lpstr>
      <vt:lpstr>Презентація PowerPoint</vt:lpstr>
      <vt:lpstr>Учение о естественных правах</vt:lpstr>
      <vt:lpstr>Основа кодекса прав человека</vt:lpstr>
      <vt:lpstr>Презентація PowerPoint</vt:lpstr>
      <vt:lpstr>Презентація PowerPoint</vt:lpstr>
      <vt:lpstr>Личные (гражданские) права, по Конституции РФ, гл. II, ст. 19-25, 27, 28, 45-54, 59, 60-63</vt:lpstr>
      <vt:lpstr>Личные (гражданские) права, по Конституции РФ, гл. II, ст. 19-25, 27, 28, 45-54, 59, 60-63</vt:lpstr>
      <vt:lpstr>Личные (гражданские) права, по Конституции РФ, гл. II, ст. 19-25, 27, 28, 45-54, 59, 60-63</vt:lpstr>
      <vt:lpstr>Личные (гражданские) права, по Конституции РФ, гл. II, ст. 19-25, 27, 28, 45-54, 59, 60-63</vt:lpstr>
      <vt:lpstr>Политические права и свободы, по Конституции РФ, гл. II, ст. 29-33</vt:lpstr>
      <vt:lpstr>Политические права и свободы, по Конституции РФ, гл. II, ст. 29-33</vt:lpstr>
      <vt:lpstr>Политические права и свободы, по Конституции РФ, гл. II, ст. 29-33</vt:lpstr>
      <vt:lpstr>Экономические права, по Конституции РФ, гл. II, ст. 34-37</vt:lpstr>
      <vt:lpstr>Экономические права, по Конституции РФ, гл. II, ст. 34-37</vt:lpstr>
      <vt:lpstr>Социальные права, по Конституции РФ, гл. II, ст. 38-43</vt:lpstr>
      <vt:lpstr>Социальные права, по Конституции РФ, гл. II, ст. 38-43</vt:lpstr>
      <vt:lpstr>Социальные права, по Конституции РФ, гл. II, ст. 38-43</vt:lpstr>
      <vt:lpstr>Культурные права, по Конституции РФ, гл. II, ст. 38-43</vt:lpstr>
      <vt:lpstr>Культурные права, по Конституции РФ, гл. II, ст. 38-43</vt:lpstr>
      <vt:lpstr>Основные обязанности гражданина РФ, ст. 15, 44, 57, 58, 59 Конституции РФ</vt:lpstr>
      <vt:lpstr>Европейский суд по правам человека:</vt:lpstr>
      <vt:lpstr>Презентацию выполнила Комарова Татьяна Владимировна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</dc:title>
  <dc:creator>Admin</dc:creator>
  <cp:lastModifiedBy>LEGION</cp:lastModifiedBy>
  <cp:revision>74</cp:revision>
  <dcterms:created xsi:type="dcterms:W3CDTF">2012-05-28T09:26:36Z</dcterms:created>
  <dcterms:modified xsi:type="dcterms:W3CDTF">2015-01-28T11:39:56Z</dcterms:modified>
</cp:coreProperties>
</file>