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51299" autoAdjust="0"/>
  </p:normalViewPr>
  <p:slideViewPr>
    <p:cSldViewPr>
      <p:cViewPr varScale="1">
        <p:scale>
          <a:sx n="59" d="100"/>
          <a:sy n="59" d="100"/>
        </p:scale>
        <p:origin x="-1998" y="-78"/>
      </p:cViewPr>
      <p:guideLst>
        <p:guide orient="horz" pos="2160"/>
        <p:guide pos="2880"/>
      </p:guideLst>
    </p:cSldViewPr>
  </p:slideViewPr>
  <p:outlineViewPr>
    <p:cViewPr>
      <p:scale>
        <a:sx n="33" d="100"/>
        <a:sy n="33" d="100"/>
      </p:scale>
      <p:origin x="0" y="213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5EF4CF-3694-403F-B116-95E18EB6E583}" type="datetimeFigureOut">
              <a:rPr lang="uk-UA" smtClean="0"/>
              <a:t>28.01.2015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84A9BD-4890-446B-BD07-4201802B4DFC}" type="slidenum">
              <a:rPr lang="uk-UA" smtClean="0"/>
              <a:t>‹№›</a:t>
            </a:fld>
            <a:endParaRPr lang="uk-UA"/>
          </a:p>
        </p:txBody>
      </p:sp>
    </p:spTree>
    <p:extLst>
      <p:ext uri="{BB962C8B-B14F-4D97-AF65-F5344CB8AC3E}">
        <p14:creationId xmlns:p14="http://schemas.microsoft.com/office/powerpoint/2010/main" val="3584181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aphorism-list.com/a.php?page=djeferson"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800" b="1" dirty="0" smtClean="0">
                <a:solidFill>
                  <a:schemeClr val="tx1"/>
                </a:solidFill>
              </a:rPr>
              <a:t>УРОК ПО ИЗБИРАТЕЛЬНОМУ ПРАВУ ДЛЯ ШКОЛЬНИКОВ </a:t>
            </a:r>
            <a:br>
              <a:rPr lang="ru-RU" sz="2800" b="1" dirty="0" smtClean="0">
                <a:solidFill>
                  <a:schemeClr val="tx1"/>
                </a:solidFill>
              </a:rPr>
            </a:br>
            <a:endParaRPr lang="ru-RU" sz="2800" b="1" dirty="0" smtClean="0">
              <a:solidFill>
                <a:schemeClr val="tx1"/>
              </a:solidFill>
            </a:endParaRPr>
          </a:p>
          <a:p>
            <a:pPr eaLnBrk="1" hangingPunct="1">
              <a:lnSpc>
                <a:spcPct val="90000"/>
              </a:lnSpc>
              <a:defRPr/>
            </a:pPr>
            <a:r>
              <a:rPr lang="ru-RU" sz="1200" i="1" u="sng" dirty="0" smtClean="0">
                <a:solidFill>
                  <a:schemeClr val="hlink"/>
                </a:solidFill>
              </a:rPr>
              <a:t>Тот, кто будет управлять всеми, должен быть избран среди всех.</a:t>
            </a:r>
          </a:p>
          <a:p>
            <a:pPr eaLnBrk="1" hangingPunct="1">
              <a:lnSpc>
                <a:spcPct val="90000"/>
              </a:lnSpc>
              <a:defRPr/>
            </a:pPr>
            <a:r>
              <a:rPr lang="ru-RU" sz="1200" dirty="0" smtClean="0">
                <a:solidFill>
                  <a:schemeClr val="tx1"/>
                </a:solidFill>
              </a:rPr>
              <a:t>Плиний Младший (61 — </a:t>
            </a:r>
            <a:r>
              <a:rPr lang="ru-RU" sz="1200" dirty="0" err="1" smtClean="0">
                <a:solidFill>
                  <a:schemeClr val="tx1"/>
                </a:solidFill>
              </a:rPr>
              <a:t>ок</a:t>
            </a:r>
            <a:r>
              <a:rPr lang="ru-RU" sz="1200" dirty="0" smtClean="0">
                <a:solidFill>
                  <a:schemeClr val="tx1"/>
                </a:solidFill>
              </a:rPr>
              <a:t>. 114), римский писатель</a:t>
            </a:r>
            <a:endParaRPr lang="ru-RU" sz="1200" dirty="0" smtClean="0">
              <a:solidFill>
                <a:schemeClr val="tx1"/>
              </a:solidFill>
            </a:endParaRPr>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a:t>
            </a:fld>
            <a:endParaRPr lang="uk-UA"/>
          </a:p>
        </p:txBody>
      </p:sp>
    </p:spTree>
    <p:extLst>
      <p:ext uri="{BB962C8B-B14F-4D97-AF65-F5344CB8AC3E}">
        <p14:creationId xmlns:p14="http://schemas.microsoft.com/office/powerpoint/2010/main" val="31456244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000" b="1" dirty="0" smtClean="0"/>
              <a:t> Избирательная система</a:t>
            </a:r>
            <a:r>
              <a:rPr lang="ru-RU" sz="3200" dirty="0" smtClean="0"/>
              <a:t/>
            </a:r>
            <a:br>
              <a:rPr lang="ru-RU" sz="3200" dirty="0" smtClean="0"/>
            </a:br>
            <a:endParaRPr lang="ru-RU" sz="3200" dirty="0" smtClean="0"/>
          </a:p>
          <a:p>
            <a:pPr eaLnBrk="1" hangingPunct="1">
              <a:lnSpc>
                <a:spcPct val="80000"/>
              </a:lnSpc>
              <a:defRPr/>
            </a:pPr>
            <a:r>
              <a:rPr lang="ru-RU" sz="1200" dirty="0" smtClean="0"/>
              <a:t>В российской научной литературе имеется широкий и узкий смыслы понятия </a:t>
            </a:r>
            <a:r>
              <a:rPr lang="ru-RU" sz="1200" b="1" dirty="0" smtClean="0"/>
              <a:t>"избирательная система"</a:t>
            </a:r>
            <a:r>
              <a:rPr lang="ru-RU" sz="1200" dirty="0" smtClean="0"/>
              <a:t>. </a:t>
            </a:r>
          </a:p>
          <a:p>
            <a:pPr eaLnBrk="1" hangingPunct="1">
              <a:lnSpc>
                <a:spcPct val="80000"/>
              </a:lnSpc>
              <a:defRPr/>
            </a:pPr>
            <a:endParaRPr lang="ru-RU" sz="1200" dirty="0" smtClean="0"/>
          </a:p>
          <a:p>
            <a:pPr eaLnBrk="1" hangingPunct="1">
              <a:lnSpc>
                <a:spcPct val="80000"/>
              </a:lnSpc>
              <a:defRPr/>
            </a:pPr>
            <a:r>
              <a:rPr lang="ru-RU" sz="1200" dirty="0" smtClean="0">
                <a:solidFill>
                  <a:schemeClr val="hlink"/>
                </a:solidFill>
              </a:rPr>
              <a:t>Избирательная система</a:t>
            </a:r>
            <a:r>
              <a:rPr lang="ru-RU" sz="1200" dirty="0" smtClean="0"/>
              <a:t> — </a:t>
            </a:r>
            <a:r>
              <a:rPr lang="ru-RU" sz="1200" dirty="0" smtClean="0">
                <a:solidFill>
                  <a:schemeClr val="hlink"/>
                </a:solidFill>
              </a:rPr>
              <a:t>в широком смысле</a:t>
            </a:r>
            <a:r>
              <a:rPr lang="ru-RU" sz="1200" dirty="0" smtClean="0"/>
              <a:t> — порядок формирования выборных (представительных) органов государства. Избирательная система регулируется правовыми нормами, которые в совокупности образуют избирательное право.  </a:t>
            </a:r>
          </a:p>
          <a:p>
            <a:pPr eaLnBrk="1" hangingPunct="1">
              <a:lnSpc>
                <a:spcPct val="80000"/>
              </a:lnSpc>
              <a:buFont typeface="Wingdings" pitchFamily="2" charset="2"/>
              <a:buNone/>
              <a:defRPr/>
            </a:pPr>
            <a:endParaRPr lang="ru-RU" sz="1200" dirty="0" smtClean="0"/>
          </a:p>
          <a:p>
            <a:pPr eaLnBrk="1" hangingPunct="1">
              <a:lnSpc>
                <a:spcPct val="80000"/>
              </a:lnSpc>
              <a:defRPr/>
            </a:pPr>
            <a:r>
              <a:rPr lang="ru-RU" sz="1200" dirty="0" smtClean="0">
                <a:solidFill>
                  <a:schemeClr val="hlink"/>
                </a:solidFill>
              </a:rPr>
              <a:t>Избирательная система</a:t>
            </a:r>
            <a:r>
              <a:rPr lang="ru-RU" sz="1200" dirty="0" smtClean="0"/>
              <a:t> — </a:t>
            </a:r>
            <a:r>
              <a:rPr lang="ru-RU" sz="1200" dirty="0" smtClean="0">
                <a:solidFill>
                  <a:schemeClr val="hlink"/>
                </a:solidFill>
              </a:rPr>
              <a:t>в узком смысле</a:t>
            </a:r>
            <a:r>
              <a:rPr lang="ru-RU" sz="1200" dirty="0" smtClean="0"/>
              <a:t> — система распределения мест в выборных органах после установления результатов голосования. В зависимости от переменных показателей (содержание голоса, величина округа, правило переведения полученных голосов в мандаты, голосование за конкретного кандидата или за партию (список кандидатов)) проводят их классификацию. </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10</a:t>
            </a:fld>
            <a:endParaRPr lang="uk-UA"/>
          </a:p>
        </p:txBody>
      </p:sp>
    </p:spTree>
    <p:extLst>
      <p:ext uri="{BB962C8B-B14F-4D97-AF65-F5344CB8AC3E}">
        <p14:creationId xmlns:p14="http://schemas.microsoft.com/office/powerpoint/2010/main" val="15404331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1400" b="1" dirty="0" smtClean="0"/>
              <a:t>Мажоритарная избирательная система</a:t>
            </a:r>
            <a:r>
              <a:rPr lang="ru-RU" sz="1400" dirty="0" smtClean="0"/>
              <a:t/>
            </a:r>
            <a:br>
              <a:rPr lang="ru-RU" sz="1400" dirty="0" smtClean="0"/>
            </a:br>
            <a:endParaRPr lang="ru-RU" sz="1400" dirty="0" smtClean="0"/>
          </a:p>
          <a:p>
            <a:pPr eaLnBrk="1" hangingPunct="1">
              <a:buFont typeface="Wingdings" pitchFamily="2" charset="2"/>
              <a:buNone/>
              <a:defRPr/>
            </a:pPr>
            <a:r>
              <a:rPr lang="ru-RU" sz="1400" dirty="0" smtClean="0"/>
              <a:t>   </a:t>
            </a:r>
            <a:r>
              <a:rPr lang="ru-RU" sz="1200" dirty="0" smtClean="0"/>
              <a:t>Система формирования выборных органов власти через персональное (индивидуальное) представительство называется мажоритарной (от франц. </a:t>
            </a:r>
            <a:r>
              <a:rPr lang="ru-RU" sz="1200" dirty="0" err="1" smtClean="0"/>
              <a:t>majorité</a:t>
            </a:r>
            <a:r>
              <a:rPr lang="ru-RU" sz="1200" dirty="0" smtClean="0"/>
              <a:t> [</a:t>
            </a:r>
            <a:r>
              <a:rPr lang="ru-RU" sz="1200" dirty="0" err="1" smtClean="0"/>
              <a:t>мажорите</a:t>
            </a:r>
            <a:r>
              <a:rPr lang="ru-RU" sz="1200" dirty="0" smtClean="0"/>
              <a:t>] – большинство). Избранным считается кандидат, получивший большинство голосов избирателей. </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11</a:t>
            </a:fld>
            <a:endParaRPr lang="uk-UA"/>
          </a:p>
        </p:txBody>
      </p:sp>
    </p:spTree>
    <p:extLst>
      <p:ext uri="{BB962C8B-B14F-4D97-AF65-F5344CB8AC3E}">
        <p14:creationId xmlns:p14="http://schemas.microsoft.com/office/powerpoint/2010/main" val="1773457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1400" b="1" dirty="0" smtClean="0"/>
              <a:t> Пропорциональная избирательная система</a:t>
            </a:r>
          </a:p>
          <a:p>
            <a:pPr eaLnBrk="1" hangingPunct="1">
              <a:buFont typeface="Wingdings" pitchFamily="2" charset="2"/>
              <a:buNone/>
              <a:defRPr/>
            </a:pPr>
            <a:r>
              <a:rPr lang="ru-RU" sz="1400" dirty="0" smtClean="0"/>
              <a:t>	</a:t>
            </a:r>
            <a:r>
              <a:rPr lang="ru-RU" sz="1200" dirty="0" smtClean="0"/>
              <a:t>Система формирования выборных органов власти через партийное представительство называется пропорциональной. Места (мандаты) распределяются в строгом соответствии с числом набранных партиями голосов.</a:t>
            </a:r>
            <a:r>
              <a:rPr lang="ru-RU" sz="1400" dirty="0" smtClean="0"/>
              <a:t> </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12</a:t>
            </a:fld>
            <a:endParaRPr lang="uk-UA"/>
          </a:p>
        </p:txBody>
      </p:sp>
    </p:spTree>
    <p:extLst>
      <p:ext uri="{BB962C8B-B14F-4D97-AF65-F5344CB8AC3E}">
        <p14:creationId xmlns:p14="http://schemas.microsoft.com/office/powerpoint/2010/main" val="4143342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400" b="1" dirty="0" smtClean="0"/>
              <a:t> Система Избирательных комиссий </a:t>
            </a:r>
            <a:br>
              <a:rPr lang="ru-RU" sz="2400" b="1" dirty="0" smtClean="0"/>
            </a:br>
            <a:r>
              <a:rPr lang="ru-RU" sz="2400" b="1" dirty="0" smtClean="0"/>
              <a:t>в России</a:t>
            </a:r>
            <a:r>
              <a:rPr lang="ru-RU" sz="3600" dirty="0" smtClean="0"/>
              <a:t> </a:t>
            </a:r>
          </a:p>
          <a:p>
            <a:pPr algn="ctr" eaLnBrk="1" hangingPunct="1">
              <a:lnSpc>
                <a:spcPct val="80000"/>
              </a:lnSpc>
              <a:defRPr/>
            </a:pPr>
            <a:r>
              <a:rPr lang="ru-RU" sz="1200" b="1" i="1" u="sng" dirty="0" smtClean="0">
                <a:solidFill>
                  <a:schemeClr val="hlink"/>
                </a:solidFill>
              </a:rPr>
              <a:t>Выборы Президента,</a:t>
            </a:r>
          </a:p>
          <a:p>
            <a:pPr algn="ctr" eaLnBrk="1" hangingPunct="1">
              <a:lnSpc>
                <a:spcPct val="80000"/>
              </a:lnSpc>
              <a:buFont typeface="Wingdings" pitchFamily="2" charset="2"/>
              <a:buNone/>
              <a:defRPr/>
            </a:pPr>
            <a:r>
              <a:rPr lang="ru-RU" sz="1200" b="1" i="1" dirty="0" smtClean="0">
                <a:solidFill>
                  <a:schemeClr val="hlink"/>
                </a:solidFill>
              </a:rPr>
              <a:t>   </a:t>
            </a:r>
            <a:r>
              <a:rPr lang="ru-RU" sz="1200" b="1" i="1" u="sng" dirty="0" smtClean="0">
                <a:solidFill>
                  <a:schemeClr val="hlink"/>
                </a:solidFill>
              </a:rPr>
              <a:t>Выборы Государственной Думы:</a:t>
            </a:r>
          </a:p>
          <a:p>
            <a:pPr eaLnBrk="1" hangingPunct="1">
              <a:lnSpc>
                <a:spcPct val="80000"/>
              </a:lnSpc>
              <a:buFont typeface="Wingdings" pitchFamily="2" charset="2"/>
              <a:buNone/>
              <a:defRPr/>
            </a:pPr>
            <a:endParaRPr lang="ru-RU" sz="1200" b="1" i="1" u="sng" dirty="0" smtClean="0">
              <a:solidFill>
                <a:schemeClr val="hlink"/>
              </a:solidFill>
            </a:endParaRPr>
          </a:p>
          <a:p>
            <a:pPr algn="ctr" eaLnBrk="1" hangingPunct="1">
              <a:lnSpc>
                <a:spcPct val="80000"/>
              </a:lnSpc>
              <a:buFont typeface="Wingdings" pitchFamily="2" charset="2"/>
              <a:buNone/>
              <a:defRPr/>
            </a:pPr>
            <a:r>
              <a:rPr lang="ru-RU" sz="1800" dirty="0" smtClean="0"/>
              <a:t>Центральная избирательная комиссия</a:t>
            </a:r>
          </a:p>
          <a:p>
            <a:pPr eaLnBrk="1" hangingPunct="1">
              <a:lnSpc>
                <a:spcPct val="80000"/>
              </a:lnSpc>
              <a:buFont typeface="Wingdings" pitchFamily="2" charset="2"/>
              <a:buNone/>
              <a:defRPr/>
            </a:pPr>
            <a:r>
              <a:rPr lang="ru-RU" sz="1800" dirty="0" smtClean="0"/>
              <a:t>                       |</a:t>
            </a:r>
          </a:p>
          <a:p>
            <a:pPr algn="ctr" eaLnBrk="1" hangingPunct="1">
              <a:lnSpc>
                <a:spcPct val="80000"/>
              </a:lnSpc>
              <a:buFont typeface="Wingdings" pitchFamily="2" charset="2"/>
              <a:buNone/>
              <a:defRPr/>
            </a:pPr>
            <a:r>
              <a:rPr lang="ru-RU" sz="1800" dirty="0" smtClean="0"/>
              <a:t>Избирательная комиссия Калининградской обл. </a:t>
            </a:r>
          </a:p>
          <a:p>
            <a:pPr eaLnBrk="1" hangingPunct="1">
              <a:lnSpc>
                <a:spcPct val="80000"/>
              </a:lnSpc>
              <a:buFont typeface="Wingdings" pitchFamily="2" charset="2"/>
              <a:buNone/>
              <a:defRPr/>
            </a:pPr>
            <a:r>
              <a:rPr lang="ru-RU" sz="1800" dirty="0" smtClean="0"/>
              <a:t>                       |</a:t>
            </a:r>
          </a:p>
          <a:p>
            <a:pPr algn="ctr" eaLnBrk="1" hangingPunct="1">
              <a:lnSpc>
                <a:spcPct val="80000"/>
              </a:lnSpc>
              <a:buFont typeface="Wingdings" pitchFamily="2" charset="2"/>
              <a:buNone/>
              <a:defRPr/>
            </a:pPr>
            <a:r>
              <a:rPr lang="ru-RU" sz="1800" dirty="0" smtClean="0"/>
              <a:t>Территориальные избирательные комиссии</a:t>
            </a:r>
          </a:p>
          <a:p>
            <a:pPr eaLnBrk="1" hangingPunct="1">
              <a:lnSpc>
                <a:spcPct val="80000"/>
              </a:lnSpc>
              <a:buFont typeface="Wingdings" pitchFamily="2" charset="2"/>
              <a:buNone/>
              <a:defRPr/>
            </a:pPr>
            <a:r>
              <a:rPr lang="ru-RU" sz="1800" dirty="0" smtClean="0"/>
              <a:t>	                   |</a:t>
            </a:r>
          </a:p>
          <a:p>
            <a:pPr algn="ctr" eaLnBrk="1" hangingPunct="1">
              <a:lnSpc>
                <a:spcPct val="80000"/>
              </a:lnSpc>
              <a:buFont typeface="Wingdings" pitchFamily="2" charset="2"/>
              <a:buNone/>
              <a:defRPr/>
            </a:pPr>
            <a:r>
              <a:rPr lang="ru-RU" sz="1800" dirty="0" smtClean="0"/>
              <a:t>Участковые избирательные комиссии</a:t>
            </a:r>
          </a:p>
          <a:p>
            <a:pPr algn="ctr" eaLnBrk="1" hangingPunct="1">
              <a:lnSpc>
                <a:spcPct val="80000"/>
              </a:lnSpc>
              <a:defRPr/>
            </a:pPr>
            <a:r>
              <a:rPr lang="ru-RU" sz="1200" b="1" i="1" u="sng" dirty="0" smtClean="0">
                <a:solidFill>
                  <a:schemeClr val="hlink"/>
                </a:solidFill>
              </a:rPr>
              <a:t>Выборы Калининградской </a:t>
            </a:r>
          </a:p>
          <a:p>
            <a:pPr eaLnBrk="1" hangingPunct="1">
              <a:lnSpc>
                <a:spcPct val="80000"/>
              </a:lnSpc>
              <a:buFont typeface="Wingdings" pitchFamily="2" charset="2"/>
              <a:buNone/>
              <a:defRPr/>
            </a:pPr>
            <a:r>
              <a:rPr lang="ru-RU" sz="1200" b="1" i="1" dirty="0" smtClean="0">
                <a:solidFill>
                  <a:schemeClr val="hlink"/>
                </a:solidFill>
              </a:rPr>
              <a:t>                     </a:t>
            </a:r>
            <a:r>
              <a:rPr lang="ru-RU" sz="1200" b="1" i="1" u="sng" dirty="0" smtClean="0">
                <a:solidFill>
                  <a:schemeClr val="hlink"/>
                </a:solidFill>
              </a:rPr>
              <a:t>областной Думы</a:t>
            </a:r>
            <a:r>
              <a:rPr lang="ru-RU" sz="1200" b="1" dirty="0" smtClean="0">
                <a:solidFill>
                  <a:schemeClr val="hlink"/>
                </a:solidFill>
              </a:rPr>
              <a:t>:</a:t>
            </a:r>
            <a:r>
              <a:rPr lang="ru-RU" sz="1200" dirty="0" smtClean="0"/>
              <a:t>      </a:t>
            </a:r>
          </a:p>
          <a:p>
            <a:pPr eaLnBrk="1" hangingPunct="1">
              <a:lnSpc>
                <a:spcPct val="80000"/>
              </a:lnSpc>
              <a:buFont typeface="Wingdings" pitchFamily="2" charset="2"/>
              <a:buNone/>
              <a:defRPr/>
            </a:pPr>
            <a:r>
              <a:rPr lang="ru-RU" sz="1200" u="sng" dirty="0" smtClean="0"/>
              <a:t>                             </a:t>
            </a:r>
            <a:endParaRPr lang="ru-RU" sz="1200" dirty="0" smtClean="0"/>
          </a:p>
          <a:p>
            <a:pPr algn="ctr" eaLnBrk="1" hangingPunct="1">
              <a:lnSpc>
                <a:spcPct val="80000"/>
              </a:lnSpc>
              <a:buFont typeface="Wingdings" pitchFamily="2" charset="2"/>
              <a:buNone/>
              <a:defRPr/>
            </a:pPr>
            <a:r>
              <a:rPr lang="ru-RU" sz="1200" dirty="0" smtClean="0"/>
              <a:t>Избирательная комиссия Калининградской обл.  </a:t>
            </a:r>
          </a:p>
          <a:p>
            <a:pPr eaLnBrk="1" hangingPunct="1">
              <a:lnSpc>
                <a:spcPct val="80000"/>
              </a:lnSpc>
              <a:buFont typeface="Wingdings" pitchFamily="2" charset="2"/>
              <a:buNone/>
              <a:defRPr/>
            </a:pPr>
            <a:r>
              <a:rPr lang="ru-RU" sz="1200" dirty="0" smtClean="0"/>
              <a:t>	                         |</a:t>
            </a:r>
          </a:p>
          <a:p>
            <a:pPr algn="ctr" eaLnBrk="1" hangingPunct="1">
              <a:lnSpc>
                <a:spcPct val="80000"/>
              </a:lnSpc>
              <a:buFont typeface="Wingdings" pitchFamily="2" charset="2"/>
              <a:buNone/>
              <a:defRPr/>
            </a:pPr>
            <a:r>
              <a:rPr lang="ru-RU" sz="1200" dirty="0" smtClean="0"/>
              <a:t>Территориальные избирательные комиссии</a:t>
            </a:r>
          </a:p>
          <a:p>
            <a:pPr eaLnBrk="1" hangingPunct="1">
              <a:lnSpc>
                <a:spcPct val="80000"/>
              </a:lnSpc>
              <a:buFont typeface="Wingdings" pitchFamily="2" charset="2"/>
              <a:buNone/>
              <a:defRPr/>
            </a:pPr>
            <a:r>
              <a:rPr lang="ru-RU" sz="1200" dirty="0" smtClean="0"/>
              <a:t>		               |</a:t>
            </a:r>
          </a:p>
          <a:p>
            <a:pPr algn="ctr" eaLnBrk="1" hangingPunct="1">
              <a:lnSpc>
                <a:spcPct val="80000"/>
              </a:lnSpc>
              <a:buFont typeface="Wingdings" pitchFamily="2" charset="2"/>
              <a:buNone/>
              <a:defRPr/>
            </a:pPr>
            <a:r>
              <a:rPr lang="ru-RU" sz="1200" dirty="0" smtClean="0"/>
              <a:t>Участковые избирательные комиссии</a:t>
            </a:r>
          </a:p>
          <a:p>
            <a:pPr eaLnBrk="1" hangingPunct="1">
              <a:lnSpc>
                <a:spcPct val="80000"/>
              </a:lnSpc>
              <a:buFont typeface="Wingdings" pitchFamily="2" charset="2"/>
              <a:buNone/>
              <a:defRPr/>
            </a:pPr>
            <a:endParaRPr lang="ru-RU" sz="1200" b="1" i="1" u="sng" dirty="0" smtClean="0"/>
          </a:p>
          <a:p>
            <a:pPr eaLnBrk="1" hangingPunct="1">
              <a:lnSpc>
                <a:spcPct val="80000"/>
              </a:lnSpc>
              <a:buFont typeface="Wingdings" pitchFamily="2" charset="2"/>
              <a:buNone/>
              <a:defRPr/>
            </a:pPr>
            <a:endParaRPr lang="ru-RU" sz="1200" b="1" i="1" u="sng" dirty="0" smtClean="0"/>
          </a:p>
          <a:p>
            <a:pPr eaLnBrk="1" hangingPunct="1">
              <a:lnSpc>
                <a:spcPct val="80000"/>
              </a:lnSpc>
              <a:defRPr/>
            </a:pPr>
            <a:r>
              <a:rPr lang="ru-RU" sz="1200" b="1" i="1" u="sng" dirty="0" smtClean="0">
                <a:solidFill>
                  <a:schemeClr val="hlink"/>
                </a:solidFill>
              </a:rPr>
              <a:t>Выборы депутатов районного Совета депутатов</a:t>
            </a:r>
            <a:r>
              <a:rPr lang="ru-RU" sz="1200" b="1" i="1" dirty="0" smtClean="0">
                <a:solidFill>
                  <a:schemeClr val="hlink"/>
                </a:solidFill>
              </a:rPr>
              <a:t>:</a:t>
            </a:r>
          </a:p>
          <a:p>
            <a:pPr eaLnBrk="1" hangingPunct="1">
              <a:lnSpc>
                <a:spcPct val="80000"/>
              </a:lnSpc>
              <a:buFont typeface="Wingdings" pitchFamily="2" charset="2"/>
              <a:buNone/>
              <a:defRPr/>
            </a:pPr>
            <a:endParaRPr lang="ru-RU" sz="1200" dirty="0" smtClean="0">
              <a:solidFill>
                <a:schemeClr val="hlink"/>
              </a:solidFill>
            </a:endParaRPr>
          </a:p>
          <a:p>
            <a:pPr eaLnBrk="1" hangingPunct="1">
              <a:lnSpc>
                <a:spcPct val="80000"/>
              </a:lnSpc>
              <a:buFont typeface="Wingdings" pitchFamily="2" charset="2"/>
              <a:buNone/>
              <a:defRPr/>
            </a:pPr>
            <a:r>
              <a:rPr lang="ru-RU" sz="1200" dirty="0" smtClean="0"/>
              <a:t>   Территориальная избирательная комиссия</a:t>
            </a:r>
          </a:p>
          <a:p>
            <a:pPr eaLnBrk="1" hangingPunct="1">
              <a:lnSpc>
                <a:spcPct val="80000"/>
              </a:lnSpc>
              <a:buFont typeface="Wingdings" pitchFamily="2" charset="2"/>
              <a:buNone/>
              <a:defRPr/>
            </a:pPr>
            <a:r>
              <a:rPr lang="ru-RU" sz="1200" dirty="0" smtClean="0"/>
              <a:t>                                |</a:t>
            </a:r>
          </a:p>
          <a:p>
            <a:pPr algn="ctr" eaLnBrk="1" hangingPunct="1">
              <a:lnSpc>
                <a:spcPct val="80000"/>
              </a:lnSpc>
              <a:buFont typeface="Wingdings" pitchFamily="2" charset="2"/>
              <a:buNone/>
              <a:defRPr/>
            </a:pPr>
            <a:r>
              <a:rPr lang="ru-RU" sz="1200" dirty="0" smtClean="0"/>
              <a:t>     </a:t>
            </a:r>
          </a:p>
          <a:p>
            <a:pPr algn="ctr" eaLnBrk="1" hangingPunct="1">
              <a:lnSpc>
                <a:spcPct val="80000"/>
              </a:lnSpc>
              <a:buFont typeface="Wingdings" pitchFamily="2" charset="2"/>
              <a:buNone/>
              <a:defRPr/>
            </a:pPr>
            <a:r>
              <a:rPr lang="ru-RU" sz="1200" dirty="0" smtClean="0"/>
              <a:t>Участковые избирательные комиссии</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13</a:t>
            </a:fld>
            <a:endParaRPr lang="uk-UA"/>
          </a:p>
        </p:txBody>
      </p:sp>
    </p:spTree>
    <p:extLst>
      <p:ext uri="{BB962C8B-B14F-4D97-AF65-F5344CB8AC3E}">
        <p14:creationId xmlns:p14="http://schemas.microsoft.com/office/powerpoint/2010/main" val="1827025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1600" b="1" dirty="0" smtClean="0"/>
              <a:t> Назначение выборов</a:t>
            </a:r>
            <a:r>
              <a:rPr lang="ru-RU" sz="2400" dirty="0" smtClean="0"/>
              <a:t/>
            </a:r>
            <a:br>
              <a:rPr lang="ru-RU" sz="2400" dirty="0" smtClean="0"/>
            </a:br>
            <a:endParaRPr lang="ru-RU" sz="2400" dirty="0" smtClean="0"/>
          </a:p>
          <a:p>
            <a:pPr eaLnBrk="1" hangingPunct="1">
              <a:lnSpc>
                <a:spcPct val="80000"/>
              </a:lnSpc>
              <a:defRPr/>
            </a:pPr>
            <a:endParaRPr lang="ru-RU" sz="1200" dirty="0" smtClean="0"/>
          </a:p>
          <a:p>
            <a:pPr eaLnBrk="1" hangingPunct="1">
              <a:lnSpc>
                <a:spcPct val="80000"/>
              </a:lnSpc>
              <a:defRPr/>
            </a:pPr>
            <a:r>
              <a:rPr lang="ru-RU" sz="1200" dirty="0" smtClean="0"/>
              <a:t>       Выборы Президента РФ назначает Совет Федерации (нижняя палата Федерального собрания, парламента РФ) не ранее чем за 110 дней и не позднее, чем за 90 дней до дня голосования.</a:t>
            </a:r>
          </a:p>
          <a:p>
            <a:pPr eaLnBrk="1" hangingPunct="1">
              <a:lnSpc>
                <a:spcPct val="80000"/>
              </a:lnSpc>
              <a:defRPr/>
            </a:pPr>
            <a:endParaRPr lang="ru-RU" sz="1200" dirty="0" smtClean="0"/>
          </a:p>
          <a:p>
            <a:pPr eaLnBrk="1" hangingPunct="1">
              <a:lnSpc>
                <a:spcPct val="80000"/>
              </a:lnSpc>
              <a:defRPr/>
            </a:pPr>
            <a:r>
              <a:rPr lang="ru-RU" sz="1200" dirty="0" smtClean="0"/>
              <a:t>	Выборы Государственной Думы – назначает Президент РФ не ранее чем за 110 дней и не позднее, чем за 90 дней до дня голосования.</a:t>
            </a:r>
          </a:p>
          <a:p>
            <a:pPr eaLnBrk="1" hangingPunct="1">
              <a:lnSpc>
                <a:spcPct val="80000"/>
              </a:lnSpc>
              <a:defRPr/>
            </a:pPr>
            <a:endParaRPr lang="ru-RU" sz="1200" dirty="0" smtClean="0"/>
          </a:p>
          <a:p>
            <a:pPr eaLnBrk="1" hangingPunct="1">
              <a:lnSpc>
                <a:spcPct val="80000"/>
              </a:lnSpc>
              <a:defRPr/>
            </a:pPr>
            <a:r>
              <a:rPr lang="ru-RU" sz="1200" dirty="0" smtClean="0"/>
              <a:t>	Выборы Калининградской областной Думы – назначает Калининградская  областная Дума не ранее чем за 100 дней и не позднее чем за 90 дней до дня голосования.</a:t>
            </a:r>
          </a:p>
          <a:p>
            <a:pPr eaLnBrk="1" hangingPunct="1">
              <a:lnSpc>
                <a:spcPct val="80000"/>
              </a:lnSpc>
              <a:defRPr/>
            </a:pPr>
            <a:endParaRPr lang="ru-RU" sz="1200" dirty="0" smtClean="0"/>
          </a:p>
          <a:p>
            <a:pPr eaLnBrk="1" hangingPunct="1">
              <a:lnSpc>
                <a:spcPct val="80000"/>
              </a:lnSpc>
              <a:defRPr/>
            </a:pPr>
            <a:r>
              <a:rPr lang="ru-RU" sz="1200" dirty="0" smtClean="0"/>
              <a:t>	Выборы районного Совета депутатов –назначает  районный Совет депутатов не ранее чем за 90 дней и не позднее чем за 80 дней до дня голосования.</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14</a:t>
            </a:fld>
            <a:endParaRPr lang="uk-UA"/>
          </a:p>
        </p:txBody>
      </p:sp>
    </p:spTree>
    <p:extLst>
      <p:ext uri="{BB962C8B-B14F-4D97-AF65-F5344CB8AC3E}">
        <p14:creationId xmlns:p14="http://schemas.microsoft.com/office/powerpoint/2010/main" val="85974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400" b="1" dirty="0" smtClean="0"/>
              <a:t>Регистрация кандидатов</a:t>
            </a:r>
            <a:r>
              <a:rPr lang="ru-RU" sz="3600" b="1" dirty="0" smtClean="0"/>
              <a:t/>
            </a:r>
            <a:br>
              <a:rPr lang="ru-RU" sz="3600" b="1" dirty="0" smtClean="0"/>
            </a:br>
            <a:endParaRPr lang="ru-RU" sz="3600" b="1" dirty="0" smtClean="0"/>
          </a:p>
          <a:p>
            <a:pPr eaLnBrk="1" hangingPunct="1">
              <a:lnSpc>
                <a:spcPct val="80000"/>
              </a:lnSpc>
              <a:buFont typeface="Wingdings" pitchFamily="2" charset="2"/>
              <a:buNone/>
              <a:defRPr/>
            </a:pPr>
            <a:r>
              <a:rPr lang="ru-RU" sz="1200" b="1" dirty="0" smtClean="0"/>
              <a:t>	</a:t>
            </a:r>
          </a:p>
          <a:p>
            <a:pPr eaLnBrk="1" hangingPunct="1">
              <a:lnSpc>
                <a:spcPct val="80000"/>
              </a:lnSpc>
              <a:defRPr/>
            </a:pPr>
            <a:r>
              <a:rPr lang="ru-RU" sz="1200" dirty="0" smtClean="0"/>
              <a:t>В течении месяца граждане РФ, обладающие пассивным избирательным правом, выдвигают свои кандидатуры в качестве депутатов (или на пост президента) и регистрируются в соответствующих уровню выборов избирательных комиссиях путем предоставления необходимых документов.</a:t>
            </a:r>
          </a:p>
          <a:p>
            <a:pPr eaLnBrk="1" hangingPunct="1">
              <a:lnSpc>
                <a:spcPct val="80000"/>
              </a:lnSpc>
              <a:defRPr/>
            </a:pPr>
            <a:endParaRPr lang="ru-RU" sz="1200" dirty="0" smtClean="0"/>
          </a:p>
          <a:p>
            <a:pPr eaLnBrk="1" hangingPunct="1">
              <a:lnSpc>
                <a:spcPct val="80000"/>
              </a:lnSpc>
              <a:defRPr/>
            </a:pPr>
            <a:r>
              <a:rPr lang="ru-RU" sz="1200" dirty="0" smtClean="0"/>
              <a:t>	Кандидатов в депутаты или на пост президента могут выдвигать политические партии и иные общественные объединения, в подобных случаях они предоставляют в Избирательную комиссию решение о выдвижении кандидата.</a:t>
            </a:r>
          </a:p>
          <a:p>
            <a:pPr eaLnBrk="1" hangingPunct="1">
              <a:lnSpc>
                <a:spcPct val="80000"/>
              </a:lnSpc>
              <a:defRPr/>
            </a:pPr>
            <a:endParaRPr lang="ru-RU" sz="1200" dirty="0" smtClean="0"/>
          </a:p>
          <a:p>
            <a:pPr eaLnBrk="1" hangingPunct="1">
              <a:lnSpc>
                <a:spcPct val="80000"/>
              </a:lnSpc>
              <a:defRPr/>
            </a:pPr>
            <a:r>
              <a:rPr lang="ru-RU" sz="1200" dirty="0" smtClean="0"/>
              <a:t>	При выборах в Государственную Думу, </a:t>
            </a:r>
          </a:p>
          <a:p>
            <a:pPr eaLnBrk="1" hangingPunct="1">
              <a:lnSpc>
                <a:spcPct val="80000"/>
              </a:lnSpc>
              <a:buFont typeface="Wingdings" pitchFamily="2" charset="2"/>
              <a:buNone/>
              <a:defRPr/>
            </a:pPr>
            <a:r>
              <a:rPr lang="ru-RU" sz="1200" dirty="0" smtClean="0"/>
              <a:t>      выдвигать  кандидатов в депутаты имеют право только политические партии и общественные объединения, они предоставляют в избирательные комиссии списки кандидатов. Половина депутатов Калининградской областной Думы также избирается по спискам, выдвинутым политическими партиями и общественными объединениями, а половина избирается по округам, на которые разделена Калининградская область (от каждого округа </a:t>
            </a:r>
          </a:p>
          <a:p>
            <a:pPr eaLnBrk="1" hangingPunct="1">
              <a:lnSpc>
                <a:spcPct val="80000"/>
              </a:lnSpc>
              <a:buFont typeface="Wingdings" pitchFamily="2" charset="2"/>
              <a:buNone/>
              <a:defRPr/>
            </a:pPr>
            <a:r>
              <a:rPr lang="ru-RU" sz="1200" dirty="0" smtClean="0"/>
              <a:t>       по одному депутату). Депутат, избираемый по округу, может быть выдвинут как политической партией, так и выдвинуть себя самостоятельно. Политическая партия может выдвинуть не более 1 кандидата по каждому округу (в отличие от выдвижения списками).</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15</a:t>
            </a:fld>
            <a:endParaRPr lang="uk-UA"/>
          </a:p>
        </p:txBody>
      </p:sp>
    </p:spTree>
    <p:extLst>
      <p:ext uri="{BB962C8B-B14F-4D97-AF65-F5344CB8AC3E}">
        <p14:creationId xmlns:p14="http://schemas.microsoft.com/office/powerpoint/2010/main" val="2831963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800" b="1" dirty="0" smtClean="0"/>
              <a:t> Предвыборная агитация</a:t>
            </a:r>
            <a:r>
              <a:rPr lang="ru-RU" sz="3800" dirty="0" smtClean="0"/>
              <a:t/>
            </a:r>
            <a:br>
              <a:rPr lang="ru-RU" sz="3800" dirty="0" smtClean="0"/>
            </a:br>
            <a:endParaRPr lang="ru-RU" sz="3800" dirty="0" smtClean="0"/>
          </a:p>
          <a:p>
            <a:pPr eaLnBrk="1" hangingPunct="1">
              <a:lnSpc>
                <a:spcPct val="80000"/>
              </a:lnSpc>
              <a:defRPr/>
            </a:pPr>
            <a:r>
              <a:rPr lang="ru-RU" sz="1200" dirty="0" smtClean="0"/>
              <a:t>В целях получения как можно большего количества голосов, а следовательно победить на выборах, кандидаты и политические партии агитируют население проголосовать за них. </a:t>
            </a:r>
          </a:p>
          <a:p>
            <a:pPr eaLnBrk="1" hangingPunct="1">
              <a:lnSpc>
                <a:spcPct val="80000"/>
              </a:lnSpc>
              <a:defRPr/>
            </a:pPr>
            <a:endParaRPr lang="ru-RU" sz="1200" dirty="0" smtClean="0"/>
          </a:p>
          <a:p>
            <a:pPr eaLnBrk="1" hangingPunct="1">
              <a:lnSpc>
                <a:spcPct val="80000"/>
              </a:lnSpc>
              <a:defRPr/>
            </a:pPr>
            <a:r>
              <a:rPr lang="ru-RU" sz="1200" dirty="0" smtClean="0"/>
              <a:t>Предвыборная агитация проводиться в самых различных формах: путем публичных выступлений кандидатов, их выступлений на телевидении и радио, размещение агитационных роликов на телевидении, радио и в Интернете, опубликование агитационных материалов в газетах и журналах, развешивание агитационных плакатов, раздача избирателям агитационных буклетов и листовок.</a:t>
            </a:r>
          </a:p>
          <a:p>
            <a:pPr eaLnBrk="1" hangingPunct="1">
              <a:lnSpc>
                <a:spcPct val="80000"/>
              </a:lnSpc>
              <a:defRPr/>
            </a:pPr>
            <a:endParaRPr lang="ru-RU" sz="1200" dirty="0" smtClean="0"/>
          </a:p>
          <a:p>
            <a:pPr eaLnBrk="1" hangingPunct="1">
              <a:lnSpc>
                <a:spcPct val="80000"/>
              </a:lnSpc>
              <a:defRPr/>
            </a:pPr>
            <a:r>
              <a:rPr lang="ru-RU" sz="1200" dirty="0" smtClean="0"/>
              <a:t>Разрешается проводить предвыборную агитацию только в агитационный период. Агитационный период начинается со дня выдвижения кандидата, списка кандидатов. Агитационный период прекращается в ноль часов по местному времени за одни сутки до дня голосования.</a:t>
            </a:r>
          </a:p>
          <a:p>
            <a:pPr eaLnBrk="1" hangingPunct="1">
              <a:lnSpc>
                <a:spcPct val="80000"/>
              </a:lnSpc>
              <a:defRPr/>
            </a:pPr>
            <a:endParaRPr lang="ru-RU" sz="1200" dirty="0" smtClean="0"/>
          </a:p>
          <a:p>
            <a:pPr eaLnBrk="1" hangingPunct="1">
              <a:lnSpc>
                <a:spcPct val="80000"/>
              </a:lnSpc>
              <a:defRPr/>
            </a:pPr>
            <a:r>
              <a:rPr lang="ru-RU" sz="1200" dirty="0" smtClean="0"/>
              <a:t>Предвыборная агитация в средствах массовой информации проводится в период, который начинается за 28 дней до дня голосования и прекращается в ноль часов по местному времени за одни сутки до дня голосования.</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16</a:t>
            </a:fld>
            <a:endParaRPr lang="uk-UA"/>
          </a:p>
        </p:txBody>
      </p:sp>
    </p:spTree>
    <p:extLst>
      <p:ext uri="{BB962C8B-B14F-4D97-AF65-F5344CB8AC3E}">
        <p14:creationId xmlns:p14="http://schemas.microsoft.com/office/powerpoint/2010/main" val="3496781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800" b="1" dirty="0" smtClean="0"/>
              <a:t>День голосования</a:t>
            </a:r>
            <a:r>
              <a:rPr lang="ru-RU" sz="3800" dirty="0" smtClean="0"/>
              <a:t/>
            </a:r>
            <a:br>
              <a:rPr lang="ru-RU" sz="3800" dirty="0" smtClean="0"/>
            </a:br>
            <a:endParaRPr lang="ru-RU" sz="3800" dirty="0" smtClean="0"/>
          </a:p>
          <a:p>
            <a:pPr eaLnBrk="1" hangingPunct="1">
              <a:lnSpc>
                <a:spcPct val="80000"/>
              </a:lnSpc>
              <a:defRPr/>
            </a:pPr>
            <a:r>
              <a:rPr lang="ru-RU" sz="1200" dirty="0" smtClean="0"/>
              <a:t>Голосование на выборах проводится с 8 до 20 часов местного времени. О времени и месте голосования избирательные комиссии обязаны оповестить избирателей не позднее чем за 20 дней до дня голосования через средства массовой информации или иным способом.</a:t>
            </a:r>
          </a:p>
          <a:p>
            <a:pPr eaLnBrk="1" hangingPunct="1">
              <a:lnSpc>
                <a:spcPct val="80000"/>
              </a:lnSpc>
              <a:defRPr/>
            </a:pPr>
            <a:endParaRPr lang="ru-RU" sz="1200" dirty="0" smtClean="0"/>
          </a:p>
          <a:p>
            <a:pPr eaLnBrk="1" hangingPunct="1">
              <a:lnSpc>
                <a:spcPct val="80000"/>
              </a:lnSpc>
              <a:defRPr/>
            </a:pPr>
            <a:r>
              <a:rPr lang="ru-RU" sz="1200" dirty="0" smtClean="0"/>
              <a:t>Каждый избиратель голосует лично, голосование за других избирателей не допускается. Бюллетени для голосования выдаются избирателям, включенным в список избирателей, по предъявлении паспорта гражданина Российской Федерации.</a:t>
            </a:r>
          </a:p>
          <a:p>
            <a:pPr eaLnBrk="1" hangingPunct="1">
              <a:lnSpc>
                <a:spcPct val="80000"/>
              </a:lnSpc>
              <a:defRPr/>
            </a:pPr>
            <a:endParaRPr lang="ru-RU" sz="1200" dirty="0" smtClean="0"/>
          </a:p>
          <a:p>
            <a:pPr eaLnBrk="1" hangingPunct="1">
              <a:lnSpc>
                <a:spcPct val="80000"/>
              </a:lnSpc>
              <a:defRPr/>
            </a:pPr>
            <a:r>
              <a:rPr lang="ru-RU" sz="1200" dirty="0" smtClean="0"/>
              <a:t>Голосование проводится путем нанесения избирателем в избирательном бюллетене любого знака в квадрате, относящемся к кандидату или списку кандидатов, в пользу которого сделан выбор. Бюллетень заполняется избирателем в специально оборудованной кабине, ином специально оборудованном месте, где не допускается присутствие других лиц.</a:t>
            </a:r>
          </a:p>
          <a:p>
            <a:pPr eaLnBrk="1" hangingPunct="1">
              <a:lnSpc>
                <a:spcPct val="80000"/>
              </a:lnSpc>
              <a:defRPr/>
            </a:pPr>
            <a:endParaRPr lang="ru-RU" sz="1200" dirty="0" smtClean="0"/>
          </a:p>
          <a:p>
            <a:pPr eaLnBrk="1" hangingPunct="1">
              <a:lnSpc>
                <a:spcPct val="80000"/>
              </a:lnSpc>
              <a:defRPr/>
            </a:pPr>
            <a:r>
              <a:rPr lang="ru-RU" sz="1200" dirty="0" smtClean="0"/>
              <a:t> Заполненные бюллетени опускаются избирателями в опечатанные (опломбированные) ящики для голосования либо в технические средства подсчета голосов при их использовании.</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17</a:t>
            </a:fld>
            <a:endParaRPr lang="uk-UA"/>
          </a:p>
        </p:txBody>
      </p:sp>
    </p:spTree>
    <p:extLst>
      <p:ext uri="{BB962C8B-B14F-4D97-AF65-F5344CB8AC3E}">
        <p14:creationId xmlns:p14="http://schemas.microsoft.com/office/powerpoint/2010/main" val="3912516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800" b="1" dirty="0" smtClean="0"/>
              <a:t> Подсчет голосов</a:t>
            </a:r>
          </a:p>
          <a:p>
            <a:pPr eaLnBrk="1" hangingPunct="1">
              <a:lnSpc>
                <a:spcPct val="80000"/>
              </a:lnSpc>
              <a:defRPr/>
            </a:pPr>
            <a:endParaRPr lang="ru-RU" sz="1200" dirty="0" smtClean="0"/>
          </a:p>
          <a:p>
            <a:pPr eaLnBrk="1" hangingPunct="1">
              <a:lnSpc>
                <a:spcPct val="80000"/>
              </a:lnSpc>
              <a:defRPr/>
            </a:pPr>
            <a:r>
              <a:rPr lang="ru-RU" sz="1200" dirty="0" smtClean="0"/>
              <a:t>После окончания времени голосования члены избирательной комиссии в присутствии наблюдателей, подсчитывают и погашают, отрезая левый нижний угол, неиспользованные бюллетени, затем оглашают число погашенных неиспользованных бюллетеней. </a:t>
            </a:r>
          </a:p>
          <a:p>
            <a:pPr eaLnBrk="1" hangingPunct="1">
              <a:lnSpc>
                <a:spcPct val="80000"/>
              </a:lnSpc>
              <a:defRPr/>
            </a:pPr>
            <a:endParaRPr lang="ru-RU" sz="1200" dirty="0" smtClean="0"/>
          </a:p>
          <a:p>
            <a:pPr eaLnBrk="1" hangingPunct="1">
              <a:lnSpc>
                <a:spcPct val="80000"/>
              </a:lnSpc>
              <a:defRPr/>
            </a:pPr>
            <a:r>
              <a:rPr lang="ru-RU" sz="1200" dirty="0" smtClean="0"/>
              <a:t>Подсчет голосов избирателей осуществляется открыто и гласно с оглашением и соответствующим оформлением в увеличенной форме протокола об итогах голосования последовательно всех результатов выполняемых действий по подсчету бюллетеней. </a:t>
            </a:r>
          </a:p>
          <a:p>
            <a:pPr eaLnBrk="1" hangingPunct="1">
              <a:lnSpc>
                <a:spcPct val="80000"/>
              </a:lnSpc>
              <a:defRPr/>
            </a:pPr>
            <a:endParaRPr lang="ru-RU" sz="1200" dirty="0" smtClean="0"/>
          </a:p>
          <a:p>
            <a:pPr eaLnBrk="1" hangingPunct="1">
              <a:lnSpc>
                <a:spcPct val="80000"/>
              </a:lnSpc>
              <a:defRPr/>
            </a:pPr>
            <a:r>
              <a:rPr lang="ru-RU" sz="1200" dirty="0" smtClean="0"/>
              <a:t>Непосредственный подсчет голосов избирателей производится по находящимся в ящиках для голосования бюллетеням членами избирательной комиссии. </a:t>
            </a:r>
          </a:p>
          <a:p>
            <a:pPr eaLnBrk="1" hangingPunct="1">
              <a:lnSpc>
                <a:spcPct val="80000"/>
              </a:lnSpc>
              <a:defRPr/>
            </a:pPr>
            <a:endParaRPr lang="ru-RU" sz="1200" dirty="0" smtClean="0"/>
          </a:p>
          <a:p>
            <a:pPr eaLnBrk="1" hangingPunct="1">
              <a:lnSpc>
                <a:spcPct val="80000"/>
              </a:lnSpc>
              <a:defRPr/>
            </a:pPr>
            <a:r>
              <a:rPr lang="ru-RU" sz="1200" dirty="0" smtClean="0"/>
              <a:t>При подсчете голосов имеют право присутствовать кандидаты, их представители, наблюдатели, в том числе и иностранные, представители средств массовой информации.</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18</a:t>
            </a:fld>
            <a:endParaRPr lang="uk-UA"/>
          </a:p>
        </p:txBody>
      </p:sp>
    </p:spTree>
    <p:extLst>
      <p:ext uri="{BB962C8B-B14F-4D97-AF65-F5344CB8AC3E}">
        <p14:creationId xmlns:p14="http://schemas.microsoft.com/office/powerpoint/2010/main" val="36457627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000" b="1" dirty="0" smtClean="0"/>
              <a:t> Наблюдатели</a:t>
            </a:r>
            <a:r>
              <a:rPr lang="ru-RU" sz="2000" dirty="0" smtClean="0"/>
              <a:t/>
            </a:r>
            <a:br>
              <a:rPr lang="ru-RU" sz="2000" dirty="0" smtClean="0"/>
            </a:br>
            <a:endParaRPr lang="ru-RU" sz="2000" dirty="0" smtClean="0"/>
          </a:p>
          <a:p>
            <a:pPr eaLnBrk="1" hangingPunct="1">
              <a:lnSpc>
                <a:spcPct val="80000"/>
              </a:lnSpc>
              <a:defRPr/>
            </a:pPr>
            <a:r>
              <a:rPr lang="ru-RU" sz="1200" dirty="0" smtClean="0">
                <a:solidFill>
                  <a:schemeClr val="hlink"/>
                </a:solidFill>
              </a:rPr>
              <a:t>Наблюдатель</a:t>
            </a:r>
            <a:r>
              <a:rPr lang="ru-RU" sz="1200" dirty="0" smtClean="0"/>
              <a:t> - гражданин Российской Федерации, уполномоченный осуществлять наблюдение за проведением голосования, подсчетом голосов и иной деятельностью комиссии в период проведения голосования, установления его итогов, определения результатов выборов, референдума, включая деятельность комиссии по проверке правильности установления итогов голосования и определения результатов выборов, референдума.</a:t>
            </a:r>
          </a:p>
          <a:p>
            <a:pPr eaLnBrk="1" hangingPunct="1">
              <a:lnSpc>
                <a:spcPct val="80000"/>
              </a:lnSpc>
              <a:buFont typeface="Wingdings" pitchFamily="2" charset="2"/>
              <a:buNone/>
              <a:defRPr/>
            </a:pPr>
            <a:endParaRPr lang="ru-RU" sz="1200" b="1" dirty="0" smtClean="0"/>
          </a:p>
          <a:p>
            <a:pPr eaLnBrk="1" hangingPunct="1">
              <a:lnSpc>
                <a:spcPct val="80000"/>
              </a:lnSpc>
              <a:defRPr/>
            </a:pPr>
            <a:r>
              <a:rPr lang="ru-RU" sz="1200" b="1" dirty="0" smtClean="0"/>
              <a:t>	</a:t>
            </a:r>
            <a:r>
              <a:rPr lang="ru-RU" sz="1200" dirty="0" smtClean="0"/>
              <a:t>Каждый кандидат и каждая политическая партия (иное избирательное объединение) имеют право прислать своих наблюдателей в избирательные комиссии в день голосования для наблюдения за законностью проведения выборов.</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19</a:t>
            </a:fld>
            <a:endParaRPr lang="uk-UA"/>
          </a:p>
        </p:txBody>
      </p:sp>
    </p:spTree>
    <p:extLst>
      <p:ext uri="{BB962C8B-B14F-4D97-AF65-F5344CB8AC3E}">
        <p14:creationId xmlns:p14="http://schemas.microsoft.com/office/powerpoint/2010/main" val="687047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1400" b="1" dirty="0" smtClean="0"/>
              <a:t> Выборы – форма прямой демократии</a:t>
            </a:r>
          </a:p>
          <a:p>
            <a:pPr eaLnBrk="1" hangingPunct="1">
              <a:buFont typeface="Wingdings" pitchFamily="2" charset="2"/>
              <a:buNone/>
              <a:defRPr/>
            </a:pPr>
            <a:r>
              <a:rPr lang="ru-RU" sz="1400" b="1" dirty="0" smtClean="0">
                <a:solidFill>
                  <a:srgbClr val="C00000"/>
                </a:solidFill>
              </a:rPr>
              <a:t>   </a:t>
            </a:r>
            <a:r>
              <a:rPr lang="ru-RU" sz="1200" b="1" dirty="0" smtClean="0">
                <a:solidFill>
                  <a:srgbClr val="C00000"/>
                </a:solidFill>
              </a:rPr>
              <a:t>Выборы </a:t>
            </a:r>
            <a:r>
              <a:rPr lang="ru-RU" sz="1200" dirty="0" smtClean="0"/>
              <a:t>- форма прямого волеизъявления граждан, осуществляемого в соответствии с законом в целях формирования органа государственной власти, органа местного самоуправления или наделения полномочиями должностного лица.</a:t>
            </a:r>
            <a:endParaRPr lang="ru-RU" sz="1200" dirty="0" smtClean="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2</a:t>
            </a:fld>
            <a:endParaRPr lang="uk-UA"/>
          </a:p>
        </p:txBody>
      </p:sp>
    </p:spTree>
    <p:extLst>
      <p:ext uri="{BB962C8B-B14F-4D97-AF65-F5344CB8AC3E}">
        <p14:creationId xmlns:p14="http://schemas.microsoft.com/office/powerpoint/2010/main" val="26596188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1400" b="1" dirty="0" smtClean="0"/>
              <a:t> Молодые избиратели определяют будущее страны</a:t>
            </a:r>
          </a:p>
          <a:p>
            <a:pPr eaLnBrk="1" hangingPunct="1">
              <a:lnSpc>
                <a:spcPct val="90000"/>
              </a:lnSpc>
              <a:buFont typeface="Wingdings" pitchFamily="2" charset="2"/>
              <a:buNone/>
              <a:defRPr/>
            </a:pPr>
            <a:r>
              <a:rPr lang="ru-RU" sz="1200" dirty="0" smtClean="0"/>
              <a:t>	</a:t>
            </a:r>
            <a:r>
              <a:rPr lang="ru-RU" sz="1000" dirty="0" smtClean="0"/>
              <a:t>«</a:t>
            </a:r>
            <a:r>
              <a:rPr lang="ru-RU" sz="1000" i="1" dirty="0" smtClean="0"/>
              <a:t>Выбирать себе правительство вправе лишь тот народ, который постоянно находится в курсе происходящего» ( </a:t>
            </a:r>
            <a:r>
              <a:rPr lang="ru-RU" sz="1000" i="1" dirty="0" smtClean="0">
                <a:hlinkClick r:id="rId3"/>
              </a:rPr>
              <a:t>Т. </a:t>
            </a:r>
            <a:r>
              <a:rPr lang="ru-RU" sz="1000" i="1" dirty="0" err="1" smtClean="0">
                <a:hlinkClick r:id="rId3"/>
              </a:rPr>
              <a:t>Джефферсон</a:t>
            </a:r>
            <a:r>
              <a:rPr lang="ru-RU" sz="1000" i="1" dirty="0" smtClean="0"/>
              <a:t>).</a:t>
            </a:r>
            <a:endParaRPr lang="ru-RU" sz="1000" dirty="0" smtClean="0"/>
          </a:p>
          <a:p>
            <a:pPr eaLnBrk="1" hangingPunct="1">
              <a:lnSpc>
                <a:spcPct val="90000"/>
              </a:lnSpc>
              <a:buFont typeface="Wingdings" pitchFamily="2" charset="2"/>
              <a:buNone/>
              <a:defRPr/>
            </a:pPr>
            <a:endParaRPr lang="ru-RU" sz="1000" dirty="0" smtClean="0"/>
          </a:p>
          <a:p>
            <a:pPr eaLnBrk="1" hangingPunct="1">
              <a:lnSpc>
                <a:spcPct val="90000"/>
              </a:lnSpc>
              <a:buFont typeface="Wingdings" pitchFamily="2" charset="2"/>
              <a:buNone/>
              <a:defRPr/>
            </a:pPr>
            <a:r>
              <a:rPr lang="ru-RU" sz="1200" b="1" dirty="0" smtClean="0"/>
              <a:t>   Современная молодежь – это </a:t>
            </a:r>
            <a:r>
              <a:rPr lang="ru-RU" sz="1200" b="1" dirty="0" smtClean="0">
                <a:solidFill>
                  <a:schemeClr val="hlink"/>
                </a:solidFill>
              </a:rPr>
              <a:t>инициативность, активность и креативность</a:t>
            </a:r>
            <a:r>
              <a:rPr lang="ru-RU" sz="1200" b="1" dirty="0" smtClean="0"/>
              <a:t>. </a:t>
            </a:r>
            <a:r>
              <a:rPr lang="ru-RU" sz="1200" b="1" smtClean="0"/>
              <a:t>Будь собой, активно участвуй в выборах, сам определяй свое будущее, не позволяй другим делать выбор за тебя.</a:t>
            </a:r>
          </a:p>
          <a:p>
            <a:endParaRPr lang="uk-UA"/>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20</a:t>
            </a:fld>
            <a:endParaRPr lang="uk-UA"/>
          </a:p>
        </p:txBody>
      </p:sp>
    </p:spTree>
    <p:extLst>
      <p:ext uri="{BB962C8B-B14F-4D97-AF65-F5344CB8AC3E}">
        <p14:creationId xmlns:p14="http://schemas.microsoft.com/office/powerpoint/2010/main" val="2373274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1200" b="1" dirty="0" smtClean="0"/>
              <a:t> Органы власти, формируемые выборным путем</a:t>
            </a:r>
            <a:r>
              <a:rPr lang="ru-RU" sz="1800" dirty="0" smtClean="0"/>
              <a:t> </a:t>
            </a:r>
          </a:p>
          <a:p>
            <a:pPr eaLnBrk="1" hangingPunct="1">
              <a:lnSpc>
                <a:spcPct val="80000"/>
              </a:lnSpc>
              <a:defRPr/>
            </a:pPr>
            <a:r>
              <a:rPr lang="ru-RU" sz="1200" u="sng" dirty="0" smtClean="0">
                <a:solidFill>
                  <a:schemeClr val="hlink"/>
                </a:solidFill>
              </a:rPr>
              <a:t>В Российской Федерации:</a:t>
            </a:r>
          </a:p>
          <a:p>
            <a:pPr eaLnBrk="1" hangingPunct="1">
              <a:lnSpc>
                <a:spcPct val="80000"/>
              </a:lnSpc>
              <a:buFont typeface="Wingdings" pitchFamily="2" charset="2"/>
              <a:buNone/>
              <a:defRPr/>
            </a:pPr>
            <a:r>
              <a:rPr lang="ru-RU" sz="1200" dirty="0" smtClean="0"/>
              <a:t>- Президент РФ (избирается сроком на 6 лет);</a:t>
            </a:r>
          </a:p>
          <a:p>
            <a:pPr eaLnBrk="1" hangingPunct="1">
              <a:lnSpc>
                <a:spcPct val="80000"/>
              </a:lnSpc>
              <a:buFontTx/>
              <a:buChar char="-"/>
              <a:defRPr/>
            </a:pPr>
            <a:r>
              <a:rPr lang="ru-RU" sz="1200" dirty="0" smtClean="0"/>
              <a:t>Государственная Дума РФ (избирается сроком на 5 лет).</a:t>
            </a:r>
          </a:p>
          <a:p>
            <a:pPr eaLnBrk="1" hangingPunct="1">
              <a:lnSpc>
                <a:spcPct val="80000"/>
              </a:lnSpc>
              <a:buFontTx/>
              <a:buChar char="-"/>
              <a:defRPr/>
            </a:pPr>
            <a:endParaRPr lang="ru-RU" sz="1200" u="sng" dirty="0" smtClean="0"/>
          </a:p>
          <a:p>
            <a:pPr eaLnBrk="1" hangingPunct="1">
              <a:lnSpc>
                <a:spcPct val="80000"/>
              </a:lnSpc>
              <a:defRPr/>
            </a:pPr>
            <a:r>
              <a:rPr lang="ru-RU" sz="1200" u="sng" dirty="0" smtClean="0">
                <a:solidFill>
                  <a:schemeClr val="hlink"/>
                </a:solidFill>
              </a:rPr>
              <a:t>В Калининградской области и Багратионовском муниципальном районе :</a:t>
            </a:r>
            <a:endParaRPr lang="ru-RU" sz="1200" dirty="0" smtClean="0">
              <a:solidFill>
                <a:schemeClr val="hlink"/>
              </a:solidFill>
            </a:endParaRPr>
          </a:p>
          <a:p>
            <a:pPr eaLnBrk="1" hangingPunct="1">
              <a:lnSpc>
                <a:spcPct val="80000"/>
              </a:lnSpc>
              <a:buFont typeface="Wingdings" pitchFamily="2" charset="2"/>
              <a:buNone/>
              <a:defRPr/>
            </a:pPr>
            <a:r>
              <a:rPr lang="ru-RU" sz="1200" dirty="0" smtClean="0"/>
              <a:t>- Калининградская областная Дума (избирается сроком на 5 лет);</a:t>
            </a:r>
          </a:p>
          <a:p>
            <a:pPr eaLnBrk="1" hangingPunct="1">
              <a:lnSpc>
                <a:spcPct val="80000"/>
              </a:lnSpc>
              <a:buFontTx/>
              <a:buChar char="-"/>
              <a:defRPr/>
            </a:pPr>
            <a:r>
              <a:rPr lang="ru-RU" sz="1200" dirty="0" smtClean="0"/>
              <a:t>Районный Совет депутатов (избирается сроком на 5 лет).</a:t>
            </a:r>
          </a:p>
          <a:p>
            <a:pPr eaLnBrk="1" hangingPunct="1">
              <a:lnSpc>
                <a:spcPct val="80000"/>
              </a:lnSpc>
              <a:buFontTx/>
              <a:buNone/>
              <a:defRPr/>
            </a:pPr>
            <a:endParaRPr lang="ru-RU" sz="1200" dirty="0" smtClean="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3</a:t>
            </a:fld>
            <a:endParaRPr lang="uk-UA"/>
          </a:p>
        </p:txBody>
      </p:sp>
    </p:spTree>
    <p:extLst>
      <p:ext uri="{BB962C8B-B14F-4D97-AF65-F5344CB8AC3E}">
        <p14:creationId xmlns:p14="http://schemas.microsoft.com/office/powerpoint/2010/main" val="2825808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b="1" dirty="0" smtClean="0"/>
              <a:t> </a:t>
            </a:r>
            <a:r>
              <a:rPr lang="ru-RU" sz="2000" b="1" dirty="0" smtClean="0"/>
              <a:t>Президент РФ</a:t>
            </a:r>
          </a:p>
          <a:p>
            <a:pPr eaLnBrk="1" hangingPunct="1">
              <a:lnSpc>
                <a:spcPct val="80000"/>
              </a:lnSpc>
              <a:defRPr/>
            </a:pPr>
            <a:r>
              <a:rPr lang="ru-RU" sz="1200" dirty="0" smtClean="0"/>
              <a:t>Глава государства, верховный главнокомандующий Вооруженными Силами РФ, руководитель государства, определяющий основные направления внутренней (образование, медицина, государственное имущество, военная служба, налоги, охрана правопорядка, награждение государственными наградами и другое) и внешней (отношения с другими государствами) деятельности государства.</a:t>
            </a:r>
          </a:p>
          <a:p>
            <a:pPr eaLnBrk="1" hangingPunct="1">
              <a:lnSpc>
                <a:spcPct val="80000"/>
              </a:lnSpc>
              <a:defRPr/>
            </a:pPr>
            <a:r>
              <a:rPr lang="ru-RU" sz="1200" b="1" i="1" dirty="0" smtClean="0">
                <a:solidFill>
                  <a:schemeClr val="hlink"/>
                </a:solidFill>
              </a:rPr>
              <a:t>Президент Российской Федерации избирается сроком на шесть лет гражданами Российской Федерации на основе всеобщего избирательного права при тайном голосовании.</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4</a:t>
            </a:fld>
            <a:endParaRPr lang="uk-UA"/>
          </a:p>
        </p:txBody>
      </p:sp>
    </p:spTree>
    <p:extLst>
      <p:ext uri="{BB962C8B-B14F-4D97-AF65-F5344CB8AC3E}">
        <p14:creationId xmlns:p14="http://schemas.microsoft.com/office/powerpoint/2010/main" val="2328108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1600" b="1" dirty="0" smtClean="0"/>
              <a:t>Государственная Дума РФ</a:t>
            </a:r>
          </a:p>
          <a:p>
            <a:pPr eaLnBrk="1" hangingPunct="1">
              <a:lnSpc>
                <a:spcPct val="80000"/>
              </a:lnSpc>
              <a:defRPr/>
            </a:pPr>
            <a:r>
              <a:rPr lang="ru-RU" sz="1200" dirty="0" smtClean="0"/>
              <a:t>Нижняя палата парламента РФ, состоящая из 450 депутатов, главной функцией которой является принятие законов. </a:t>
            </a:r>
          </a:p>
          <a:p>
            <a:pPr eaLnBrk="1" hangingPunct="1">
              <a:lnSpc>
                <a:spcPct val="80000"/>
              </a:lnSpc>
              <a:defRPr/>
            </a:pPr>
            <a:endParaRPr lang="ru-RU" sz="1200" b="1" i="1" dirty="0" smtClean="0"/>
          </a:p>
          <a:p>
            <a:pPr eaLnBrk="1" hangingPunct="1">
              <a:lnSpc>
                <a:spcPct val="80000"/>
              </a:lnSpc>
              <a:defRPr/>
            </a:pPr>
            <a:r>
              <a:rPr lang="ru-RU" sz="1200" b="1" i="1" dirty="0" smtClean="0">
                <a:solidFill>
                  <a:schemeClr val="hlink"/>
                </a:solidFill>
              </a:rPr>
              <a:t>Государственная Дума избирается сроком на пять лет. В состав государственной Думы входят депутаты от разных областей, республик, краев и т.д. нашей страны. Количество депутатов от каждого региона определяется в зависимости от численности населения, проживающего на территории данного региона: чем больше численность населения, тем больше количество депутатов представляет регион в Государственной Думе. Депутатом Государственной Думы может быть избран гражданин Российской Федерации, достигший 21 года и имеющий право участвовать в выборах.</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5</a:t>
            </a:fld>
            <a:endParaRPr lang="uk-UA"/>
          </a:p>
        </p:txBody>
      </p:sp>
    </p:spTree>
    <p:extLst>
      <p:ext uri="{BB962C8B-B14F-4D97-AF65-F5344CB8AC3E}">
        <p14:creationId xmlns:p14="http://schemas.microsoft.com/office/powerpoint/2010/main" val="2586700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000" b="1" dirty="0" smtClean="0"/>
              <a:t>Калининградская областная Дума, </a:t>
            </a:r>
            <a:br>
              <a:rPr lang="ru-RU" sz="2000" b="1" dirty="0" smtClean="0"/>
            </a:br>
            <a:r>
              <a:rPr lang="ru-RU" sz="2000" b="1" dirty="0" smtClean="0"/>
              <a:t>районный Совет депутатов </a:t>
            </a:r>
            <a:r>
              <a:rPr lang="ru-RU" sz="1600" b="1" dirty="0" smtClean="0"/>
              <a:t/>
            </a:r>
            <a:br>
              <a:rPr lang="ru-RU" sz="1600" b="1" dirty="0" smtClean="0"/>
            </a:br>
            <a:endParaRPr lang="ru-RU" sz="1600" b="1" dirty="0" smtClean="0"/>
          </a:p>
          <a:p>
            <a:pPr eaLnBrk="1" hangingPunct="1">
              <a:lnSpc>
                <a:spcPct val="80000"/>
              </a:lnSpc>
              <a:defRPr/>
            </a:pPr>
            <a:r>
              <a:rPr lang="ru-RU" sz="1200" b="1" dirty="0" smtClean="0"/>
              <a:t>Калининградская областная Дума</a:t>
            </a:r>
            <a:r>
              <a:rPr lang="ru-RU" sz="1200" dirty="0" smtClean="0"/>
              <a:t> является главным законодательным органом Калининградской области (принимает законы, действующие на территории Калининградской области ). </a:t>
            </a:r>
          </a:p>
          <a:p>
            <a:pPr eaLnBrk="1" hangingPunct="1">
              <a:lnSpc>
                <a:spcPct val="80000"/>
              </a:lnSpc>
              <a:buFont typeface="Wingdings" pitchFamily="2" charset="2"/>
              <a:buNone/>
              <a:defRPr/>
            </a:pPr>
            <a:r>
              <a:rPr lang="ru-RU" sz="1200" i="1" dirty="0" smtClean="0"/>
              <a:t>		</a:t>
            </a:r>
            <a:r>
              <a:rPr lang="ru-RU" sz="1200" dirty="0" smtClean="0"/>
              <a:t>Калининградская</a:t>
            </a:r>
            <a:r>
              <a:rPr lang="ru-RU" sz="1200" dirty="0" smtClean="0">
                <a:solidFill>
                  <a:schemeClr val="hlink"/>
                </a:solidFill>
              </a:rPr>
              <a:t> областная Дума состоит из 40 депутатов, которые избираются на основе всеобщего избирательного права при тайном голосовании сроком на 5 лет (половина по партийным спискам, половина по избирательным округам, на которые поделена Калининградская область, каждый округ выбирает своего представителя в Думу).</a:t>
            </a:r>
          </a:p>
          <a:p>
            <a:pPr eaLnBrk="1" hangingPunct="1">
              <a:lnSpc>
                <a:spcPct val="80000"/>
              </a:lnSpc>
              <a:defRPr/>
            </a:pPr>
            <a:r>
              <a:rPr lang="ru-RU" sz="1200" b="1" dirty="0" smtClean="0"/>
              <a:t>Районный Совет депутатов</a:t>
            </a:r>
            <a:r>
              <a:rPr lang="ru-RU" sz="1200" dirty="0" smtClean="0"/>
              <a:t>  является главным законодательным органом муниципального района (принимает решения, действующие на территории Багратионовского муниципального района). </a:t>
            </a:r>
          </a:p>
          <a:p>
            <a:pPr eaLnBrk="1" hangingPunct="1">
              <a:lnSpc>
                <a:spcPct val="80000"/>
              </a:lnSpc>
              <a:buFont typeface="Wingdings" pitchFamily="2" charset="2"/>
              <a:buNone/>
              <a:defRPr/>
            </a:pPr>
            <a:r>
              <a:rPr lang="ru-RU" sz="1200" i="1" dirty="0" smtClean="0"/>
              <a:t>		</a:t>
            </a:r>
            <a:r>
              <a:rPr lang="ru-RU" sz="1200" dirty="0" smtClean="0"/>
              <a:t>Районный </a:t>
            </a:r>
            <a:r>
              <a:rPr lang="ru-RU" sz="1200" dirty="0" smtClean="0">
                <a:solidFill>
                  <a:schemeClr val="hlink"/>
                </a:solidFill>
              </a:rPr>
              <a:t>Совет депутатов Багратионовского муниципального района состоит из 21 депутата, избранных в Багратионовском муниципальном районе по одномандатным избирательным округам (вся территория муниципального района разделена на 21 округ пропорционально численности населения, в каждом округе жители выбирают своего депутата, отдавая свои голоса лично за кандидата). Депутаты районного Совета депутатов избираются жителями Багратионовского муниципального района на основе всеобщего избирательного права при тайном голосовании сроком на 5 лет. </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6</a:t>
            </a:fld>
            <a:endParaRPr lang="uk-UA"/>
          </a:p>
        </p:txBody>
      </p:sp>
    </p:spTree>
    <p:extLst>
      <p:ext uri="{BB962C8B-B14F-4D97-AF65-F5344CB8AC3E}">
        <p14:creationId xmlns:p14="http://schemas.microsoft.com/office/powerpoint/2010/main" val="4178004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1400" b="1" dirty="0" smtClean="0"/>
              <a:t>Активное и пассивное избирательное право</a:t>
            </a:r>
          </a:p>
          <a:p>
            <a:pPr eaLnBrk="1" hangingPunct="1">
              <a:defRPr/>
            </a:pPr>
            <a:r>
              <a:rPr lang="ru-RU" sz="1200" dirty="0" smtClean="0"/>
              <a:t>Право избирать органы власти называется активным избирательным правом.</a:t>
            </a:r>
          </a:p>
          <a:p>
            <a:pPr eaLnBrk="1" hangingPunct="1">
              <a:defRPr/>
            </a:pPr>
            <a:endParaRPr lang="ru-RU" sz="1200" dirty="0" smtClean="0"/>
          </a:p>
          <a:p>
            <a:pPr eaLnBrk="1" hangingPunct="1">
              <a:defRPr/>
            </a:pPr>
            <a:r>
              <a:rPr lang="ru-RU" sz="1200" dirty="0" smtClean="0"/>
              <a:t>	Право выдвигать свою кандидатуру для избрания в органы власти называется пассивным избирательным правом.</a:t>
            </a:r>
          </a:p>
          <a:p>
            <a:endParaRPr lang="uk-UA" dirty="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7</a:t>
            </a:fld>
            <a:endParaRPr lang="uk-UA"/>
          </a:p>
        </p:txBody>
      </p:sp>
    </p:spTree>
    <p:extLst>
      <p:ext uri="{BB962C8B-B14F-4D97-AF65-F5344CB8AC3E}">
        <p14:creationId xmlns:p14="http://schemas.microsoft.com/office/powerpoint/2010/main" val="630315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400" b="1" dirty="0" smtClean="0"/>
              <a:t> Правом избирать органы власти и быть избранными в органы власти обладают :</a:t>
            </a:r>
          </a:p>
          <a:p>
            <a:pPr eaLnBrk="1" hangingPunct="1">
              <a:lnSpc>
                <a:spcPct val="80000"/>
              </a:lnSpc>
              <a:defRPr/>
            </a:pPr>
            <a:r>
              <a:rPr lang="ru-RU" sz="1200" b="1" dirty="0" smtClean="0">
                <a:solidFill>
                  <a:schemeClr val="hlink"/>
                </a:solidFill>
              </a:rPr>
              <a:t>Активным избирательным правом обладают</a:t>
            </a:r>
            <a:r>
              <a:rPr lang="ru-RU" sz="1200" dirty="0" smtClean="0"/>
              <a:t>:</a:t>
            </a:r>
          </a:p>
          <a:p>
            <a:pPr eaLnBrk="1" hangingPunct="1">
              <a:lnSpc>
                <a:spcPct val="80000"/>
              </a:lnSpc>
              <a:buFont typeface="Wingdings" pitchFamily="2" charset="2"/>
              <a:buNone/>
              <a:defRPr/>
            </a:pPr>
            <a:r>
              <a:rPr lang="ru-RU" sz="1200" dirty="0" smtClean="0"/>
              <a:t> 	- гражданин Российской Федерации,</a:t>
            </a:r>
          </a:p>
          <a:p>
            <a:pPr eaLnBrk="1" hangingPunct="1">
              <a:lnSpc>
                <a:spcPct val="80000"/>
              </a:lnSpc>
              <a:buFont typeface="Wingdings" pitchFamily="2" charset="2"/>
              <a:buNone/>
              <a:defRPr/>
            </a:pPr>
            <a:r>
              <a:rPr lang="ru-RU" sz="1200" dirty="0" smtClean="0"/>
              <a:t>	- достигший на день голосования возраста 18 лет,</a:t>
            </a:r>
          </a:p>
          <a:p>
            <a:pPr eaLnBrk="1" hangingPunct="1">
              <a:lnSpc>
                <a:spcPct val="80000"/>
              </a:lnSpc>
              <a:buFont typeface="Wingdings" pitchFamily="2" charset="2"/>
              <a:buNone/>
              <a:defRPr/>
            </a:pPr>
            <a:r>
              <a:rPr lang="ru-RU" sz="1200" dirty="0" smtClean="0"/>
              <a:t>	- при выборах в Калининградскую областную Думу – гражданин должен иметь место жительства на территории Калининградской области;</a:t>
            </a:r>
          </a:p>
          <a:p>
            <a:pPr eaLnBrk="1" hangingPunct="1">
              <a:lnSpc>
                <a:spcPct val="80000"/>
              </a:lnSpc>
              <a:buFont typeface="Wingdings" pitchFamily="2" charset="2"/>
              <a:buNone/>
              <a:defRPr/>
            </a:pPr>
            <a:r>
              <a:rPr lang="ru-RU" sz="1200" dirty="0" smtClean="0"/>
              <a:t>	- при выборах в Районный Совет депутатов  – гражданин должен иметь место жительства на территории Багратионовского муниципального района.</a:t>
            </a:r>
          </a:p>
          <a:p>
            <a:pPr eaLnBrk="1" hangingPunct="1">
              <a:lnSpc>
                <a:spcPct val="80000"/>
              </a:lnSpc>
              <a:buFont typeface="Wingdings" pitchFamily="2" charset="2"/>
              <a:buNone/>
              <a:defRPr/>
            </a:pPr>
            <a:endParaRPr lang="ru-RU" sz="1200" dirty="0" smtClean="0"/>
          </a:p>
          <a:p>
            <a:pPr eaLnBrk="1" hangingPunct="1">
              <a:lnSpc>
                <a:spcPct val="80000"/>
              </a:lnSpc>
              <a:defRPr/>
            </a:pPr>
            <a:r>
              <a:rPr lang="ru-RU" sz="1200" dirty="0" smtClean="0"/>
              <a:t> </a:t>
            </a:r>
            <a:r>
              <a:rPr lang="ru-RU" sz="1200" b="1" dirty="0" smtClean="0">
                <a:solidFill>
                  <a:schemeClr val="hlink"/>
                </a:solidFill>
              </a:rPr>
              <a:t>Пассивным избирательным правом обладают</a:t>
            </a:r>
            <a:r>
              <a:rPr lang="ru-RU" sz="1200" dirty="0" smtClean="0"/>
              <a:t> также граждане РФ, при выборах в Государственную Думу достигшие возраста 21 года,  областную и районный Совет депутатов, достигшие возраста 18 лет, при выборах Президента, достигшие 35 лет и постоянно проживающий в Российской Федерации не менее 10 лет.  </a:t>
            </a:r>
            <a:endParaRPr lang="ru-RU" sz="1200" dirty="0" smtClean="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8</a:t>
            </a:fld>
            <a:endParaRPr lang="uk-UA"/>
          </a:p>
        </p:txBody>
      </p:sp>
    </p:spTree>
    <p:extLst>
      <p:ext uri="{BB962C8B-B14F-4D97-AF65-F5344CB8AC3E}">
        <p14:creationId xmlns:p14="http://schemas.microsoft.com/office/powerpoint/2010/main" val="660275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defRPr/>
            </a:pPr>
            <a:r>
              <a:rPr lang="ru-RU" sz="2400" b="1" dirty="0" smtClean="0"/>
              <a:t> Всеобщее, прямое, равное избирательное право, тайное голосование</a:t>
            </a:r>
          </a:p>
          <a:p>
            <a:pPr eaLnBrk="1" hangingPunct="1">
              <a:lnSpc>
                <a:spcPct val="80000"/>
              </a:lnSpc>
              <a:defRPr/>
            </a:pPr>
            <a:r>
              <a:rPr lang="ru-RU" sz="1200" dirty="0" smtClean="0"/>
              <a:t>Всеобщность означает, что </a:t>
            </a:r>
            <a:r>
              <a:rPr lang="ru-RU" sz="1200" u="sng" dirty="0" smtClean="0">
                <a:solidFill>
                  <a:schemeClr val="hlink"/>
                </a:solidFill>
              </a:rPr>
              <a:t>все граждане РФ</a:t>
            </a:r>
            <a:r>
              <a:rPr lang="ru-RU" sz="1200" dirty="0" smtClean="0"/>
              <a:t>, достигшие установленного законом возраста, обладают правом избирать органы власти и выдвигать свои кандидатуры для избрания.</a:t>
            </a:r>
          </a:p>
          <a:p>
            <a:pPr eaLnBrk="1" hangingPunct="1">
              <a:lnSpc>
                <a:spcPct val="80000"/>
              </a:lnSpc>
              <a:buFont typeface="Wingdings" pitchFamily="2" charset="2"/>
              <a:buNone/>
              <a:defRPr/>
            </a:pPr>
            <a:endParaRPr lang="ru-RU" sz="1200" dirty="0" smtClean="0"/>
          </a:p>
          <a:p>
            <a:pPr eaLnBrk="1" hangingPunct="1">
              <a:lnSpc>
                <a:spcPct val="80000"/>
              </a:lnSpc>
              <a:defRPr/>
            </a:pPr>
            <a:r>
              <a:rPr lang="ru-RU" sz="1200" dirty="0" smtClean="0"/>
              <a:t>Прямое избирательное право означает, что граждане голосуют </a:t>
            </a:r>
            <a:r>
              <a:rPr lang="ru-RU" sz="1200" u="sng" dirty="0" smtClean="0">
                <a:solidFill>
                  <a:schemeClr val="hlink"/>
                </a:solidFill>
              </a:rPr>
              <a:t>только «за» или «против»</a:t>
            </a:r>
            <a:r>
              <a:rPr lang="ru-RU" sz="1200" dirty="0" smtClean="0"/>
              <a:t> кандидата, политической партии. Иных форм выражения своего мнения  не допускается. </a:t>
            </a:r>
          </a:p>
          <a:p>
            <a:pPr eaLnBrk="1" hangingPunct="1">
              <a:lnSpc>
                <a:spcPct val="80000"/>
              </a:lnSpc>
              <a:buFont typeface="Wingdings" pitchFamily="2" charset="2"/>
              <a:buNone/>
              <a:defRPr/>
            </a:pPr>
            <a:endParaRPr lang="ru-RU" sz="1200" dirty="0" smtClean="0"/>
          </a:p>
          <a:p>
            <a:pPr eaLnBrk="1" hangingPunct="1">
              <a:lnSpc>
                <a:spcPct val="80000"/>
              </a:lnSpc>
              <a:defRPr/>
            </a:pPr>
            <a:r>
              <a:rPr lang="ru-RU" sz="1200" dirty="0" smtClean="0"/>
              <a:t>Равное избирательное право означает, что граждане Российской Федерации участвуют в выборах </a:t>
            </a:r>
            <a:r>
              <a:rPr lang="ru-RU" sz="1200" u="sng" dirty="0" smtClean="0">
                <a:solidFill>
                  <a:schemeClr val="hlink"/>
                </a:solidFill>
              </a:rPr>
              <a:t>на равных основаниях</a:t>
            </a:r>
            <a:r>
              <a:rPr lang="ru-RU" sz="1200" dirty="0" smtClean="0"/>
              <a:t>. Один гражданин имеет один голос.</a:t>
            </a:r>
          </a:p>
          <a:p>
            <a:pPr eaLnBrk="1" hangingPunct="1">
              <a:lnSpc>
                <a:spcPct val="80000"/>
              </a:lnSpc>
              <a:buFont typeface="Wingdings" pitchFamily="2" charset="2"/>
              <a:buNone/>
              <a:defRPr/>
            </a:pPr>
            <a:endParaRPr lang="ru-RU" sz="1200" dirty="0" smtClean="0"/>
          </a:p>
          <a:p>
            <a:pPr eaLnBrk="1" hangingPunct="1">
              <a:lnSpc>
                <a:spcPct val="80000"/>
              </a:lnSpc>
              <a:defRPr/>
            </a:pPr>
            <a:r>
              <a:rPr lang="ru-RU" sz="1200" dirty="0" smtClean="0"/>
              <a:t> Голосование на выборах является </a:t>
            </a:r>
            <a:r>
              <a:rPr lang="ru-RU" sz="1200" u="sng" dirty="0" smtClean="0">
                <a:solidFill>
                  <a:schemeClr val="hlink"/>
                </a:solidFill>
              </a:rPr>
              <a:t>тайным</a:t>
            </a:r>
            <a:r>
              <a:rPr lang="ru-RU" sz="1200" dirty="0" smtClean="0"/>
              <a:t>, исключающим возможность какого-либо контроля за кого отдает гражданин свой голос. Граждане голосуют в специальных избирательных кабинах, куда заходят по одному (за исключением ряда случаев). Избирательные кабины оборудованы таким образом, что остальные граждане не могут проследить, за кого отдает свой голос избиратель.</a:t>
            </a:r>
          </a:p>
          <a:p>
            <a:pPr eaLnBrk="1" hangingPunct="1">
              <a:lnSpc>
                <a:spcPct val="80000"/>
              </a:lnSpc>
              <a:defRPr/>
            </a:pPr>
            <a:endParaRPr lang="ru-RU" sz="1200" dirty="0" smtClean="0"/>
          </a:p>
        </p:txBody>
      </p:sp>
      <p:sp>
        <p:nvSpPr>
          <p:cNvPr id="4" name="Місце для номера слайда 3"/>
          <p:cNvSpPr>
            <a:spLocks noGrp="1"/>
          </p:cNvSpPr>
          <p:nvPr>
            <p:ph type="sldNum" sz="quarter" idx="10"/>
          </p:nvPr>
        </p:nvSpPr>
        <p:spPr/>
        <p:txBody>
          <a:bodyPr/>
          <a:lstStyle/>
          <a:p>
            <a:fld id="{D184A9BD-4890-446B-BD07-4201802B4DFC}" type="slidenum">
              <a:rPr lang="uk-UA" smtClean="0"/>
              <a:t>9</a:t>
            </a:fld>
            <a:endParaRPr lang="uk-UA"/>
          </a:p>
        </p:txBody>
      </p:sp>
    </p:spTree>
    <p:extLst>
      <p:ext uri="{BB962C8B-B14F-4D97-AF65-F5344CB8AC3E}">
        <p14:creationId xmlns:p14="http://schemas.microsoft.com/office/powerpoint/2010/main" val="4105237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0E2521A-FD70-447A-AACD-B71BB3F05216}"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3812F2A-CA56-40A8-916A-3D3CA7C7E94B}"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63B9FE-3846-4CE2-8736-97AB219DA1D5}"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6"/>
          <p:cNvSpPr>
            <a:spLocks noGrp="1" noChangeArrowheads="1"/>
          </p:cNvSpPr>
          <p:nvPr>
            <p:ph type="ftr" sz="quarter" idx="10"/>
          </p:nvPr>
        </p:nvSpPr>
        <p:spPr>
          <a:ln/>
        </p:spPr>
        <p:txBody>
          <a:bodyPr/>
          <a:lstStyle>
            <a:lvl1pPr>
              <a:defRPr/>
            </a:lvl1pPr>
          </a:lstStyle>
          <a:p>
            <a:pPr>
              <a:defRPr/>
            </a:pPr>
            <a:r>
              <a:rPr lang="en-US" smtClean="0"/>
              <a:t>www.sliderpoint.org</a:t>
            </a:r>
            <a:endParaRPr lang="ru-RU"/>
          </a:p>
        </p:txBody>
      </p:sp>
      <p:sp>
        <p:nvSpPr>
          <p:cNvPr id="6" name="Rectangle 27"/>
          <p:cNvSpPr>
            <a:spLocks noGrp="1" noChangeArrowheads="1"/>
          </p:cNvSpPr>
          <p:nvPr>
            <p:ph type="sldNum" sz="quarter" idx="11"/>
          </p:nvPr>
        </p:nvSpPr>
        <p:spPr>
          <a:ln/>
        </p:spPr>
        <p:txBody>
          <a:bodyPr/>
          <a:lstStyle>
            <a:lvl1pPr>
              <a:defRPr/>
            </a:lvl1pPr>
          </a:lstStyle>
          <a:p>
            <a:pPr>
              <a:defRPr/>
            </a:pPr>
            <a:fld id="{ECD6FBFD-CC2E-468D-8356-82394D1264EB}" type="slidenum">
              <a:rPr lang="ru-RU"/>
              <a:pPr>
                <a:defRPr/>
              </a:pPr>
              <a:t>‹№›</a:t>
            </a:fld>
            <a:endParaRPr lang="ru-RU"/>
          </a:p>
        </p:txBody>
      </p:sp>
      <p:sp>
        <p:nvSpPr>
          <p:cNvPr id="7" name="Rectangle 28"/>
          <p:cNvSpPr>
            <a:spLocks noGrp="1" noChangeArrowheads="1"/>
          </p:cNvSpPr>
          <p:nvPr>
            <p:ph type="dt" sz="half" idx="12"/>
          </p:nvPr>
        </p:nvSpPr>
        <p:spPr>
          <a:ln/>
        </p:spPr>
        <p:txBody>
          <a:bodyPr/>
          <a:lstStyle>
            <a:lvl1pPr>
              <a:defRPr/>
            </a:lvl1pPr>
          </a:lstStyle>
          <a:p>
            <a:pPr>
              <a:defRPr/>
            </a:pPr>
            <a:fld id="{237A650A-4B45-4E94-9FFC-00AB8B0F0EB3}" type="datetime1">
              <a:rPr lang="ru-RU" smtClean="0"/>
              <a:t>28.01.2015</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457200" y="1600200"/>
            <a:ext cx="4038600" cy="4530725"/>
          </a:xfrm>
        </p:spPr>
        <p:txBody>
          <a:bodyPr/>
          <a:lstStyle/>
          <a:p>
            <a:pPr lvl="0"/>
            <a:endParaRPr lang="ru-RU" noProof="0" smtClean="0"/>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6"/>
          <p:cNvSpPr>
            <a:spLocks noGrp="1" noChangeArrowheads="1"/>
          </p:cNvSpPr>
          <p:nvPr>
            <p:ph type="ftr" sz="quarter" idx="10"/>
          </p:nvPr>
        </p:nvSpPr>
        <p:spPr>
          <a:ln/>
        </p:spPr>
        <p:txBody>
          <a:bodyPr/>
          <a:lstStyle>
            <a:lvl1pPr>
              <a:defRPr/>
            </a:lvl1pPr>
          </a:lstStyle>
          <a:p>
            <a:pPr>
              <a:defRPr/>
            </a:pPr>
            <a:r>
              <a:rPr lang="en-US" smtClean="0"/>
              <a:t>www.sliderpoint.org</a:t>
            </a:r>
            <a:endParaRPr lang="ru-RU"/>
          </a:p>
        </p:txBody>
      </p:sp>
      <p:sp>
        <p:nvSpPr>
          <p:cNvPr id="6" name="Rectangle 27"/>
          <p:cNvSpPr>
            <a:spLocks noGrp="1" noChangeArrowheads="1"/>
          </p:cNvSpPr>
          <p:nvPr>
            <p:ph type="sldNum" sz="quarter" idx="11"/>
          </p:nvPr>
        </p:nvSpPr>
        <p:spPr>
          <a:ln/>
        </p:spPr>
        <p:txBody>
          <a:bodyPr/>
          <a:lstStyle>
            <a:lvl1pPr>
              <a:defRPr/>
            </a:lvl1pPr>
          </a:lstStyle>
          <a:p>
            <a:pPr>
              <a:defRPr/>
            </a:pPr>
            <a:fld id="{0551353E-C792-4DAF-8E9C-493D77B40C43}" type="slidenum">
              <a:rPr lang="ru-RU"/>
              <a:pPr>
                <a:defRPr/>
              </a:pPr>
              <a:t>‹№›</a:t>
            </a:fld>
            <a:endParaRPr lang="ru-RU"/>
          </a:p>
        </p:txBody>
      </p:sp>
      <p:sp>
        <p:nvSpPr>
          <p:cNvPr id="7" name="Rectangle 28"/>
          <p:cNvSpPr>
            <a:spLocks noGrp="1" noChangeArrowheads="1"/>
          </p:cNvSpPr>
          <p:nvPr>
            <p:ph type="dt" sz="half" idx="12"/>
          </p:nvPr>
        </p:nvSpPr>
        <p:spPr>
          <a:ln/>
        </p:spPr>
        <p:txBody>
          <a:bodyPr/>
          <a:lstStyle>
            <a:lvl1pPr>
              <a:defRPr/>
            </a:lvl1pPr>
          </a:lstStyle>
          <a:p>
            <a:pPr>
              <a:defRPr/>
            </a:pPr>
            <a:fld id="{F90E87A3-D55D-4BA3-93A9-088B813AFF2D}" type="datetime1">
              <a:rPr lang="ru-RU" smtClean="0"/>
              <a:t>28.01.2015</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57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26"/>
          <p:cNvSpPr>
            <a:spLocks noGrp="1" noChangeArrowheads="1"/>
          </p:cNvSpPr>
          <p:nvPr>
            <p:ph type="ftr" sz="quarter" idx="10"/>
          </p:nvPr>
        </p:nvSpPr>
        <p:spPr>
          <a:ln/>
        </p:spPr>
        <p:txBody>
          <a:bodyPr/>
          <a:lstStyle>
            <a:lvl1pPr>
              <a:defRPr/>
            </a:lvl1pPr>
          </a:lstStyle>
          <a:p>
            <a:pPr>
              <a:defRPr/>
            </a:pPr>
            <a:r>
              <a:rPr lang="en-US" smtClean="0"/>
              <a:t>www.sliderpoint.org</a:t>
            </a:r>
            <a:endParaRPr lang="ru-RU"/>
          </a:p>
        </p:txBody>
      </p:sp>
      <p:sp>
        <p:nvSpPr>
          <p:cNvPr id="7" name="Rectangle 27"/>
          <p:cNvSpPr>
            <a:spLocks noGrp="1" noChangeArrowheads="1"/>
          </p:cNvSpPr>
          <p:nvPr>
            <p:ph type="sldNum" sz="quarter" idx="11"/>
          </p:nvPr>
        </p:nvSpPr>
        <p:spPr>
          <a:ln/>
        </p:spPr>
        <p:txBody>
          <a:bodyPr/>
          <a:lstStyle>
            <a:lvl1pPr>
              <a:defRPr/>
            </a:lvl1pPr>
          </a:lstStyle>
          <a:p>
            <a:pPr>
              <a:defRPr/>
            </a:pPr>
            <a:fld id="{1D3A9C18-3CB3-4EDB-8C65-016B1A985E46}" type="slidenum">
              <a:rPr lang="ru-RU"/>
              <a:pPr>
                <a:defRPr/>
              </a:pPr>
              <a:t>‹№›</a:t>
            </a:fld>
            <a:endParaRPr lang="ru-RU"/>
          </a:p>
        </p:txBody>
      </p:sp>
      <p:sp>
        <p:nvSpPr>
          <p:cNvPr id="8" name="Rectangle 28"/>
          <p:cNvSpPr>
            <a:spLocks noGrp="1" noChangeArrowheads="1"/>
          </p:cNvSpPr>
          <p:nvPr>
            <p:ph type="dt" sz="half" idx="12"/>
          </p:nvPr>
        </p:nvSpPr>
        <p:spPr>
          <a:ln/>
        </p:spPr>
        <p:txBody>
          <a:bodyPr/>
          <a:lstStyle>
            <a:lvl1pPr>
              <a:defRPr/>
            </a:lvl1pPr>
          </a:lstStyle>
          <a:p>
            <a:pPr>
              <a:defRPr/>
            </a:pPr>
            <a:fld id="{50BB7CD0-F6FD-4081-94A1-E235AB5EFC06}" type="datetime1">
              <a:rPr lang="ru-RU" smtClean="0"/>
              <a:t>28.01.2015</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D91C84A-DF93-4B18-A86B-9E5EE6CB99A7}"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DAADA79-FFE9-490C-B9F9-BE2010490F47}"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B8D8A64-438B-4E04-86A6-FF1C94CBFCDD}" type="datetime1">
              <a:rPr lang="ru-RU" smtClean="0"/>
              <a:t>28.01.2015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CEE5BCB-C46C-491D-9451-3B7E79F18ABD}" type="datetime1">
              <a:rPr lang="ru-RU" smtClean="0"/>
              <a:t>28.01.2015</a:t>
            </a:fld>
            <a:endParaRPr lang="ru-RU"/>
          </a:p>
        </p:txBody>
      </p:sp>
      <p:sp>
        <p:nvSpPr>
          <p:cNvPr id="8" name="Нижний колонтитул 7"/>
          <p:cNvSpPr>
            <a:spLocks noGrp="1"/>
          </p:cNvSpPr>
          <p:nvPr>
            <p:ph type="ftr" sz="quarter" idx="11"/>
          </p:nvPr>
        </p:nvSpPr>
        <p:spPr/>
        <p:txBody>
          <a:bodyPr/>
          <a:lstStyle/>
          <a:p>
            <a:r>
              <a:rPr lang="en-US" smtClean="0"/>
              <a:t>www.sliderpoint.org</a:t>
            </a:r>
            <a:endParaRPr lang="ru-RU"/>
          </a:p>
        </p:txBody>
      </p:sp>
      <p:sp>
        <p:nvSpPr>
          <p:cNvPr id="9" name="Номер слайда 8"/>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1281CB5-BA56-4687-9B09-F3893C3E4A4C}" type="datetime1">
              <a:rPr lang="ru-RU" smtClean="0"/>
              <a:t>28.01.2015</a:t>
            </a:fld>
            <a:endParaRPr lang="ru-RU"/>
          </a:p>
        </p:txBody>
      </p:sp>
      <p:sp>
        <p:nvSpPr>
          <p:cNvPr id="4" name="Нижний колонтитул 3"/>
          <p:cNvSpPr>
            <a:spLocks noGrp="1"/>
          </p:cNvSpPr>
          <p:nvPr>
            <p:ph type="ftr" sz="quarter" idx="11"/>
          </p:nvPr>
        </p:nvSpPr>
        <p:spPr/>
        <p:txBody>
          <a:bodyPr/>
          <a:lstStyle/>
          <a:p>
            <a:r>
              <a:rPr lang="en-US" smtClean="0"/>
              <a:t>www.sliderpoint.org</a:t>
            </a:r>
            <a:endParaRPr lang="ru-RU"/>
          </a:p>
        </p:txBody>
      </p:sp>
      <p:sp>
        <p:nvSpPr>
          <p:cNvPr id="5" name="Номер слайда 4"/>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778AD9-42D8-4EF1-A931-09A6C66ACF61}" type="datetime1">
              <a:rPr lang="ru-RU" smtClean="0"/>
              <a:t>28.01.2015</a:t>
            </a:fld>
            <a:endParaRPr lang="ru-RU"/>
          </a:p>
        </p:txBody>
      </p:sp>
      <p:sp>
        <p:nvSpPr>
          <p:cNvPr id="3" name="Нижний колонтитул 2"/>
          <p:cNvSpPr>
            <a:spLocks noGrp="1"/>
          </p:cNvSpPr>
          <p:nvPr>
            <p:ph type="ftr" sz="quarter" idx="11"/>
          </p:nvPr>
        </p:nvSpPr>
        <p:spPr/>
        <p:txBody>
          <a:bodyPr/>
          <a:lstStyle/>
          <a:p>
            <a:r>
              <a:rPr lang="en-US" smtClean="0"/>
              <a:t>www.sliderpoint.org</a:t>
            </a:r>
            <a:endParaRPr lang="ru-RU"/>
          </a:p>
        </p:txBody>
      </p:sp>
      <p:sp>
        <p:nvSpPr>
          <p:cNvPr id="4" name="Номер слайда 3"/>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69B161E-079F-48D6-B036-E2996EBE0D7D}" type="datetime1">
              <a:rPr lang="ru-RU" smtClean="0"/>
              <a:t>28.01.2015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9B8777C-F96A-406E-98C8-73B25B7D8552}" type="datetime1">
              <a:rPr lang="ru-RU" smtClean="0"/>
              <a:t>28.01.2015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F9330DEE-210B-41A9-A6A2-6C259EA101B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00000">
                <a:alpha val="84000"/>
              </a:srgbClr>
            </a:gs>
            <a:gs pos="61000">
              <a:srgbClr val="00CCCC"/>
            </a:gs>
            <a:gs pos="47000">
              <a:srgbClr val="9999FF"/>
            </a:gs>
            <a:gs pos="60001">
              <a:srgbClr val="2E6792"/>
            </a:gs>
            <a:gs pos="71001">
              <a:srgbClr val="3333CC"/>
            </a:gs>
            <a:gs pos="81000">
              <a:srgbClr val="1170FF"/>
            </a:gs>
            <a:gs pos="100000">
              <a:srgbClr val="006699"/>
            </a:gs>
          </a:gsLst>
          <a:lin ang="135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306F5C-7B0C-46F5-BD2A-A8AA407ED664}" type="datetime1">
              <a:rPr lang="ru-RU" smtClean="0"/>
              <a:t>28.01.2015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30DEE-210B-41A9-A6A2-6C259EA101B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hyperlink" Target="http://aphorism-list.com/a.php?page=djeferso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ChangeArrowheads="1"/>
          </p:cNvSpPr>
          <p:nvPr>
            <p:ph type="ctrTitle"/>
          </p:nvPr>
        </p:nvSpPr>
        <p:spPr>
          <a:xfrm>
            <a:off x="611188" y="404813"/>
            <a:ext cx="7772400" cy="1828800"/>
          </a:xfrm>
          <a:prstGeom prst="flowChartAlternateProcess">
            <a:avLst/>
          </a:prstGeom>
          <a:effectLst>
            <a:glow rad="139700">
              <a:schemeClr val="accent5">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defRPr/>
            </a:pPr>
            <a:r>
              <a:rPr lang="ru-RU" sz="4400" b="1" dirty="0" smtClean="0">
                <a:solidFill>
                  <a:schemeClr val="tx1"/>
                </a:solidFill>
              </a:rPr>
              <a:t>УРОК ПО ИЗБИРАТЕЛЬНОМУ ПРАВУ ДЛЯ ШКОЛЬНИКОВ </a:t>
            </a:r>
            <a:br>
              <a:rPr lang="ru-RU" sz="4400" b="1" dirty="0" smtClean="0">
                <a:solidFill>
                  <a:schemeClr val="tx1"/>
                </a:solidFill>
              </a:rPr>
            </a:br>
            <a:endParaRPr lang="ru-RU" sz="4400" b="1" dirty="0" smtClean="0">
              <a:solidFill>
                <a:schemeClr val="tx1"/>
              </a:solidFill>
            </a:endParaRPr>
          </a:p>
        </p:txBody>
      </p:sp>
      <p:sp>
        <p:nvSpPr>
          <p:cNvPr id="272387" name="Rectangle 3"/>
          <p:cNvSpPr>
            <a:spLocks noGrp="1" noChangeArrowheads="1"/>
          </p:cNvSpPr>
          <p:nvPr>
            <p:ph type="subTitle" idx="1"/>
          </p:nvPr>
        </p:nvSpPr>
        <p:spPr>
          <a:xfrm>
            <a:off x="4643438" y="3429000"/>
            <a:ext cx="4319588" cy="1752600"/>
          </a:xfrm>
        </p:spPr>
        <p:style>
          <a:lnRef idx="1">
            <a:schemeClr val="accent5"/>
          </a:lnRef>
          <a:fillRef idx="2">
            <a:schemeClr val="accent5"/>
          </a:fillRef>
          <a:effectRef idx="1">
            <a:schemeClr val="accent5"/>
          </a:effectRef>
          <a:fontRef idx="minor">
            <a:schemeClr val="dk1"/>
          </a:fontRef>
        </p:style>
        <p:txBody>
          <a:bodyPr/>
          <a:lstStyle/>
          <a:p>
            <a:pPr eaLnBrk="1" hangingPunct="1">
              <a:lnSpc>
                <a:spcPct val="90000"/>
              </a:lnSpc>
              <a:defRPr/>
            </a:pPr>
            <a:r>
              <a:rPr lang="ru-RU" sz="2000" i="1" u="sng" dirty="0" smtClean="0">
                <a:solidFill>
                  <a:schemeClr val="hlink"/>
                </a:solidFill>
              </a:rPr>
              <a:t>Тот, кто будет управлять всеми, должен быть избран среди всех.</a:t>
            </a:r>
          </a:p>
          <a:p>
            <a:pPr eaLnBrk="1" hangingPunct="1">
              <a:lnSpc>
                <a:spcPct val="90000"/>
              </a:lnSpc>
              <a:defRPr/>
            </a:pPr>
            <a:r>
              <a:rPr lang="ru-RU" sz="2000" dirty="0" smtClean="0">
                <a:solidFill>
                  <a:schemeClr val="tx1"/>
                </a:solidFill>
              </a:rPr>
              <a:t>Плиний Младший (61 — </a:t>
            </a:r>
            <a:r>
              <a:rPr lang="ru-RU" sz="2000" dirty="0" err="1" smtClean="0">
                <a:solidFill>
                  <a:schemeClr val="tx1"/>
                </a:solidFill>
              </a:rPr>
              <a:t>ок</a:t>
            </a:r>
            <a:r>
              <a:rPr lang="ru-RU" sz="2000" dirty="0" smtClean="0">
                <a:solidFill>
                  <a:schemeClr val="tx1"/>
                </a:solidFill>
              </a:rPr>
              <a:t>. 114), римский писатель</a:t>
            </a:r>
          </a:p>
        </p:txBody>
      </p:sp>
      <p:pic>
        <p:nvPicPr>
          <p:cNvPr id="3076" name="Picture 4" descr="ed43c1ef1e6de7666d7078224ca04a36-1"/>
          <p:cNvPicPr>
            <a:picLocks noChangeAspect="1" noChangeArrowheads="1"/>
          </p:cNvPicPr>
          <p:nvPr/>
        </p:nvPicPr>
        <p:blipFill>
          <a:blip r:embed="rId3" cstate="print"/>
          <a:srcRect/>
          <a:stretch>
            <a:fillRect/>
          </a:stretch>
        </p:blipFill>
        <p:spPr bwMode="auto">
          <a:xfrm>
            <a:off x="214282" y="2071678"/>
            <a:ext cx="5143536" cy="3814153"/>
          </a:xfrm>
          <a:prstGeom prst="rect">
            <a:avLst/>
          </a:prstGeom>
          <a:noFill/>
          <a:ln w="9525">
            <a:noFill/>
            <a:miter lim="800000"/>
            <a:headEnd/>
            <a:tailEnd/>
          </a:ln>
          <a:effectLst>
            <a:softEdge rad="635000"/>
          </a:effectLst>
        </p:spPr>
      </p:pic>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Избирательная система</a:t>
            </a:r>
            <a:r>
              <a:rPr lang="ru-RU" sz="3800" dirty="0" smtClean="0"/>
              <a:t/>
            </a:r>
            <a:br>
              <a:rPr lang="ru-RU" sz="3800" dirty="0" smtClean="0"/>
            </a:br>
            <a:endParaRPr lang="ru-RU" sz="3800" dirty="0" smtClean="0"/>
          </a:p>
        </p:txBody>
      </p:sp>
      <p:sp>
        <p:nvSpPr>
          <p:cNvPr id="246787" name="Rectangle 3"/>
          <p:cNvSpPr>
            <a:spLocks noGrp="1" noChangeArrowheads="1"/>
          </p:cNvSpPr>
          <p:nvPr>
            <p:ph type="body" sz="half" idx="2"/>
          </p:nvPr>
        </p:nvSpPr>
        <p:spPr>
          <a:xfrm>
            <a:off x="4357686" y="1571612"/>
            <a:ext cx="4402137" cy="4530725"/>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pPr eaLnBrk="1" hangingPunct="1">
              <a:lnSpc>
                <a:spcPct val="80000"/>
              </a:lnSpc>
              <a:defRPr/>
            </a:pPr>
            <a:r>
              <a:rPr lang="ru-RU" sz="1600" dirty="0" smtClean="0"/>
              <a:t>В российской научной литературе имеется широкий и узкий смыслы понятия </a:t>
            </a:r>
            <a:r>
              <a:rPr lang="ru-RU" sz="1600" b="1" dirty="0" smtClean="0"/>
              <a:t>"избирательная система"</a:t>
            </a:r>
            <a:r>
              <a:rPr lang="ru-RU" sz="1600" dirty="0" smtClean="0"/>
              <a:t>. </a:t>
            </a:r>
          </a:p>
          <a:p>
            <a:pPr eaLnBrk="1" hangingPunct="1">
              <a:lnSpc>
                <a:spcPct val="80000"/>
              </a:lnSpc>
              <a:defRPr/>
            </a:pPr>
            <a:endParaRPr lang="ru-RU" sz="1600" dirty="0" smtClean="0"/>
          </a:p>
          <a:p>
            <a:pPr eaLnBrk="1" hangingPunct="1">
              <a:lnSpc>
                <a:spcPct val="80000"/>
              </a:lnSpc>
              <a:defRPr/>
            </a:pPr>
            <a:r>
              <a:rPr lang="ru-RU" sz="1600" dirty="0" smtClean="0">
                <a:solidFill>
                  <a:schemeClr val="hlink"/>
                </a:solidFill>
              </a:rPr>
              <a:t>Избирательная система</a:t>
            </a:r>
            <a:r>
              <a:rPr lang="ru-RU" sz="1600" dirty="0" smtClean="0"/>
              <a:t> — </a:t>
            </a:r>
            <a:r>
              <a:rPr lang="ru-RU" sz="1600" dirty="0" smtClean="0">
                <a:solidFill>
                  <a:schemeClr val="hlink"/>
                </a:solidFill>
              </a:rPr>
              <a:t>в широком смысле</a:t>
            </a:r>
            <a:r>
              <a:rPr lang="ru-RU" sz="1600" dirty="0" smtClean="0"/>
              <a:t> — порядок формирования выборных (представительных) органов государства. Избирательная система регулируется правовыми нормами, которые в совокупности образуют избирательное право.  </a:t>
            </a:r>
          </a:p>
          <a:p>
            <a:pPr eaLnBrk="1" hangingPunct="1">
              <a:lnSpc>
                <a:spcPct val="80000"/>
              </a:lnSpc>
              <a:buFont typeface="Wingdings" pitchFamily="2" charset="2"/>
              <a:buNone/>
              <a:defRPr/>
            </a:pPr>
            <a:endParaRPr lang="ru-RU" sz="1600" dirty="0" smtClean="0"/>
          </a:p>
          <a:p>
            <a:pPr eaLnBrk="1" hangingPunct="1">
              <a:lnSpc>
                <a:spcPct val="80000"/>
              </a:lnSpc>
              <a:defRPr/>
            </a:pPr>
            <a:r>
              <a:rPr lang="ru-RU" sz="1600" dirty="0" smtClean="0">
                <a:solidFill>
                  <a:schemeClr val="hlink"/>
                </a:solidFill>
              </a:rPr>
              <a:t>Избирательная система</a:t>
            </a:r>
            <a:r>
              <a:rPr lang="ru-RU" sz="1600" dirty="0" smtClean="0"/>
              <a:t> — </a:t>
            </a:r>
            <a:r>
              <a:rPr lang="ru-RU" sz="1600" dirty="0" smtClean="0">
                <a:solidFill>
                  <a:schemeClr val="hlink"/>
                </a:solidFill>
              </a:rPr>
              <a:t>в узком смысле</a:t>
            </a:r>
            <a:r>
              <a:rPr lang="ru-RU" sz="1600" dirty="0" smtClean="0"/>
              <a:t> — система распределения мест в выборных органах после установления результатов голосования. В зависимости от переменных показателей (содержание голоса, величина округа, правило переведения полученных голосов в мандаты, голосование за конкретного кандидата или за партию (список кандидатов)) проводят их классификацию. </a:t>
            </a:r>
          </a:p>
        </p:txBody>
      </p:sp>
      <p:pic>
        <p:nvPicPr>
          <p:cNvPr id="12292" name="Picture 5" descr="422359_1085367512"/>
          <p:cNvPicPr>
            <a:picLocks noGrp="1" noChangeAspect="1" noChangeArrowheads="1"/>
          </p:cNvPicPr>
          <p:nvPr>
            <p:ph sz="half" idx="1"/>
          </p:nvPr>
        </p:nvPicPr>
        <p:blipFill>
          <a:blip r:embed="rId3" cstate="print"/>
          <a:srcRect/>
          <a:stretch>
            <a:fillRect/>
          </a:stretch>
        </p:blipFill>
        <p:spPr>
          <a:xfrm>
            <a:off x="214282" y="2000240"/>
            <a:ext cx="4033838" cy="31686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Мажоритарная избирательная система</a:t>
            </a:r>
            <a:r>
              <a:rPr lang="ru-RU" sz="2800" dirty="0" smtClean="0"/>
              <a:t/>
            </a:r>
            <a:br>
              <a:rPr lang="ru-RU" sz="2800" dirty="0" smtClean="0"/>
            </a:br>
            <a:endParaRPr lang="ru-RU" sz="2800" dirty="0" smtClean="0"/>
          </a:p>
        </p:txBody>
      </p:sp>
      <p:sp>
        <p:nvSpPr>
          <p:cNvPr id="247811" name="Rectangle 3"/>
          <p:cNvSpPr>
            <a:spLocks noGrp="1" noChangeArrowheads="1"/>
          </p:cNvSpPr>
          <p:nvPr>
            <p:ph type="body" sz="half" idx="2"/>
          </p:nvPr>
        </p:nvSpPr>
        <p:spPr>
          <a:xfrm>
            <a:off x="3851275" y="1600200"/>
            <a:ext cx="4835525" cy="4530725"/>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fontScale="92500"/>
          </a:bodyPr>
          <a:lstStyle/>
          <a:p>
            <a:pPr eaLnBrk="1" hangingPunct="1">
              <a:buFont typeface="Wingdings" pitchFamily="2" charset="2"/>
              <a:buNone/>
              <a:defRPr/>
            </a:pPr>
            <a:r>
              <a:rPr lang="ru-RU" sz="2800" dirty="0" smtClean="0"/>
              <a:t>   </a:t>
            </a:r>
            <a:r>
              <a:rPr lang="ru-RU" sz="2400" dirty="0" smtClean="0"/>
              <a:t>Система формирования выборных органов власти через персональное (индивидуальное) представительство называется мажоритарной (от франц. </a:t>
            </a:r>
            <a:r>
              <a:rPr lang="ru-RU" sz="2400" dirty="0" err="1" smtClean="0"/>
              <a:t>majorité</a:t>
            </a:r>
            <a:r>
              <a:rPr lang="ru-RU" sz="2400" dirty="0" smtClean="0"/>
              <a:t> [</a:t>
            </a:r>
            <a:r>
              <a:rPr lang="ru-RU" sz="2400" dirty="0" err="1" smtClean="0"/>
              <a:t>мажорите</a:t>
            </a:r>
            <a:r>
              <a:rPr lang="ru-RU" sz="2400" dirty="0" smtClean="0"/>
              <a:t>] – большинство). Избранным считается кандидат, получивший большинство голосов избирателей. </a:t>
            </a:r>
          </a:p>
        </p:txBody>
      </p:sp>
      <p:pic>
        <p:nvPicPr>
          <p:cNvPr id="13316" name="Picture 5" descr="gr8_3085"/>
          <p:cNvPicPr>
            <a:picLocks noGrp="1" noChangeAspect="1" noChangeArrowheads="1"/>
          </p:cNvPicPr>
          <p:nvPr>
            <p:ph sz="half" idx="1"/>
          </p:nvPr>
        </p:nvPicPr>
        <p:blipFill>
          <a:blip r:embed="rId3" cstate="print"/>
          <a:srcRect/>
          <a:stretch>
            <a:fillRect/>
          </a:stretch>
        </p:blipFill>
        <p:spPr>
          <a:xfrm>
            <a:off x="684213" y="1989138"/>
            <a:ext cx="2822575" cy="381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Пропорциональная избирательная система</a:t>
            </a:r>
          </a:p>
        </p:txBody>
      </p:sp>
      <p:sp>
        <p:nvSpPr>
          <p:cNvPr id="248835" name="Rectangle 3"/>
          <p:cNvSpPr>
            <a:spLocks noGrp="1" noChangeArrowheads="1"/>
          </p:cNvSpPr>
          <p:nvPr>
            <p:ph type="body" sz="half" idx="2"/>
          </p:nvPr>
        </p:nvSpPr>
        <p:spPr>
          <a:xfrm>
            <a:off x="4643438" y="1600200"/>
            <a:ext cx="4043362" cy="4614882"/>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buFont typeface="Wingdings" pitchFamily="2" charset="2"/>
              <a:buNone/>
              <a:defRPr/>
            </a:pPr>
            <a:r>
              <a:rPr lang="ru-RU" sz="2800" dirty="0" smtClean="0"/>
              <a:t>	</a:t>
            </a:r>
            <a:r>
              <a:rPr lang="ru-RU" sz="2400" dirty="0" smtClean="0"/>
              <a:t>Система формирования выборных органов власти через партийное представительство называется пропорциональной. Места (мандаты) распределяются в строгом соответствии с числом набранных партиями голосов.</a:t>
            </a:r>
            <a:r>
              <a:rPr lang="ru-RU" sz="2800" dirty="0" smtClean="0"/>
              <a:t> </a:t>
            </a:r>
          </a:p>
        </p:txBody>
      </p:sp>
      <p:pic>
        <p:nvPicPr>
          <p:cNvPr id="14340" name="Picture 5" descr="Img_9840"/>
          <p:cNvPicPr>
            <a:picLocks noGrp="1" noChangeAspect="1" noChangeArrowheads="1"/>
          </p:cNvPicPr>
          <p:nvPr>
            <p:ph sz="half" idx="1"/>
          </p:nvPr>
        </p:nvPicPr>
        <p:blipFill>
          <a:blip r:embed="rId3" cstate="print"/>
          <a:srcRect/>
          <a:stretch>
            <a:fillRect/>
          </a:stretch>
        </p:blipFill>
        <p:spPr>
          <a:xfrm>
            <a:off x="285720" y="1928802"/>
            <a:ext cx="4137025" cy="32893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21" name="Rectangle 17"/>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Система Избирательных комиссий </a:t>
            </a:r>
            <a:br>
              <a:rPr lang="ru-RU" sz="2800" b="1" dirty="0" smtClean="0"/>
            </a:br>
            <a:r>
              <a:rPr lang="ru-RU" sz="2800" b="1" dirty="0" smtClean="0"/>
              <a:t>в России</a:t>
            </a:r>
            <a:r>
              <a:rPr lang="ru-RU" sz="3800" dirty="0" smtClean="0"/>
              <a:t> </a:t>
            </a:r>
          </a:p>
        </p:txBody>
      </p:sp>
      <p:sp>
        <p:nvSpPr>
          <p:cNvPr id="200728" name="Rectangle 24"/>
          <p:cNvSpPr>
            <a:spLocks noGrp="1" noChangeArrowheads="1"/>
          </p:cNvSpPr>
          <p:nvPr>
            <p:ph type="body" sz="half" idx="1"/>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lstStyle/>
          <a:p>
            <a:pPr algn="ctr" eaLnBrk="1" hangingPunct="1">
              <a:lnSpc>
                <a:spcPct val="80000"/>
              </a:lnSpc>
              <a:defRPr/>
            </a:pPr>
            <a:r>
              <a:rPr lang="ru-RU" sz="1400" b="1" i="1" u="sng" dirty="0" smtClean="0">
                <a:solidFill>
                  <a:schemeClr val="hlink"/>
                </a:solidFill>
              </a:rPr>
              <a:t>Выборы Президента,</a:t>
            </a:r>
          </a:p>
          <a:p>
            <a:pPr algn="ctr" eaLnBrk="1" hangingPunct="1">
              <a:lnSpc>
                <a:spcPct val="80000"/>
              </a:lnSpc>
              <a:buFont typeface="Wingdings" pitchFamily="2" charset="2"/>
              <a:buNone/>
              <a:defRPr/>
            </a:pPr>
            <a:r>
              <a:rPr lang="ru-RU" sz="1400" b="1" i="1" dirty="0" smtClean="0">
                <a:solidFill>
                  <a:schemeClr val="hlink"/>
                </a:solidFill>
              </a:rPr>
              <a:t>   </a:t>
            </a:r>
            <a:r>
              <a:rPr lang="ru-RU" sz="1400" b="1" i="1" u="sng" dirty="0" smtClean="0">
                <a:solidFill>
                  <a:schemeClr val="hlink"/>
                </a:solidFill>
              </a:rPr>
              <a:t>Выборы Государственной Думы:</a:t>
            </a:r>
          </a:p>
          <a:p>
            <a:pPr eaLnBrk="1" hangingPunct="1">
              <a:lnSpc>
                <a:spcPct val="80000"/>
              </a:lnSpc>
              <a:buFont typeface="Wingdings" pitchFamily="2" charset="2"/>
              <a:buNone/>
              <a:defRPr/>
            </a:pPr>
            <a:endParaRPr lang="ru-RU" sz="1400" b="1" i="1" u="sng" dirty="0" smtClean="0">
              <a:solidFill>
                <a:schemeClr val="hlink"/>
              </a:solidFill>
            </a:endParaRPr>
          </a:p>
          <a:p>
            <a:pPr algn="ctr" eaLnBrk="1" hangingPunct="1">
              <a:lnSpc>
                <a:spcPct val="80000"/>
              </a:lnSpc>
              <a:buFont typeface="Wingdings" pitchFamily="2" charset="2"/>
              <a:buNone/>
              <a:defRPr/>
            </a:pPr>
            <a:r>
              <a:rPr lang="ru-RU" sz="2000" dirty="0" smtClean="0"/>
              <a:t>Центральная избирательная комиссия</a:t>
            </a:r>
          </a:p>
          <a:p>
            <a:pPr eaLnBrk="1" hangingPunct="1">
              <a:lnSpc>
                <a:spcPct val="80000"/>
              </a:lnSpc>
              <a:buFont typeface="Wingdings" pitchFamily="2" charset="2"/>
              <a:buNone/>
              <a:defRPr/>
            </a:pPr>
            <a:r>
              <a:rPr lang="ru-RU" sz="2000" dirty="0" smtClean="0"/>
              <a:t>                       |</a:t>
            </a:r>
          </a:p>
          <a:p>
            <a:pPr algn="ctr" eaLnBrk="1" hangingPunct="1">
              <a:lnSpc>
                <a:spcPct val="80000"/>
              </a:lnSpc>
              <a:buFont typeface="Wingdings" pitchFamily="2" charset="2"/>
              <a:buNone/>
              <a:defRPr/>
            </a:pPr>
            <a:r>
              <a:rPr lang="ru-RU" sz="2000" dirty="0" smtClean="0"/>
              <a:t>Избирательная комиссия Калининградской обл. </a:t>
            </a:r>
          </a:p>
          <a:p>
            <a:pPr eaLnBrk="1" hangingPunct="1">
              <a:lnSpc>
                <a:spcPct val="80000"/>
              </a:lnSpc>
              <a:buFont typeface="Wingdings" pitchFamily="2" charset="2"/>
              <a:buNone/>
              <a:defRPr/>
            </a:pPr>
            <a:r>
              <a:rPr lang="ru-RU" sz="2000" dirty="0" smtClean="0"/>
              <a:t>                       |</a:t>
            </a:r>
          </a:p>
          <a:p>
            <a:pPr algn="ctr" eaLnBrk="1" hangingPunct="1">
              <a:lnSpc>
                <a:spcPct val="80000"/>
              </a:lnSpc>
              <a:buFont typeface="Wingdings" pitchFamily="2" charset="2"/>
              <a:buNone/>
              <a:defRPr/>
            </a:pPr>
            <a:r>
              <a:rPr lang="ru-RU" sz="2000" dirty="0" smtClean="0"/>
              <a:t>Территориальные избирательные комиссии</a:t>
            </a:r>
          </a:p>
          <a:p>
            <a:pPr eaLnBrk="1" hangingPunct="1">
              <a:lnSpc>
                <a:spcPct val="80000"/>
              </a:lnSpc>
              <a:buFont typeface="Wingdings" pitchFamily="2" charset="2"/>
              <a:buNone/>
              <a:defRPr/>
            </a:pPr>
            <a:r>
              <a:rPr lang="ru-RU" sz="2000" dirty="0" smtClean="0"/>
              <a:t>	                   |</a:t>
            </a:r>
          </a:p>
          <a:p>
            <a:pPr algn="ctr" eaLnBrk="1" hangingPunct="1">
              <a:lnSpc>
                <a:spcPct val="80000"/>
              </a:lnSpc>
              <a:buFont typeface="Wingdings" pitchFamily="2" charset="2"/>
              <a:buNone/>
              <a:defRPr/>
            </a:pPr>
            <a:r>
              <a:rPr lang="ru-RU" sz="2000" dirty="0" smtClean="0"/>
              <a:t>Участковые избирательные комиссии</a:t>
            </a:r>
          </a:p>
        </p:txBody>
      </p:sp>
      <p:sp>
        <p:nvSpPr>
          <p:cNvPr id="200729" name="Rectangle 25"/>
          <p:cNvSpPr>
            <a:spLocks noGrp="1" noChangeArrowheads="1"/>
          </p:cNvSpPr>
          <p:nvPr>
            <p:ph type="body" sz="half" idx="2"/>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lstStyle/>
          <a:p>
            <a:pPr algn="ctr" eaLnBrk="1" hangingPunct="1">
              <a:lnSpc>
                <a:spcPct val="80000"/>
              </a:lnSpc>
              <a:defRPr/>
            </a:pPr>
            <a:r>
              <a:rPr lang="ru-RU" sz="1400" b="1" i="1" u="sng" dirty="0" smtClean="0">
                <a:solidFill>
                  <a:schemeClr val="hlink"/>
                </a:solidFill>
              </a:rPr>
              <a:t>Выборы Калининградской </a:t>
            </a:r>
          </a:p>
          <a:p>
            <a:pPr eaLnBrk="1" hangingPunct="1">
              <a:lnSpc>
                <a:spcPct val="80000"/>
              </a:lnSpc>
              <a:buFont typeface="Wingdings" pitchFamily="2" charset="2"/>
              <a:buNone/>
              <a:defRPr/>
            </a:pPr>
            <a:r>
              <a:rPr lang="ru-RU" sz="1400" b="1" i="1" dirty="0" smtClean="0">
                <a:solidFill>
                  <a:schemeClr val="hlink"/>
                </a:solidFill>
              </a:rPr>
              <a:t>                     </a:t>
            </a:r>
            <a:r>
              <a:rPr lang="ru-RU" sz="1400" b="1" i="1" u="sng" dirty="0" smtClean="0">
                <a:solidFill>
                  <a:schemeClr val="hlink"/>
                </a:solidFill>
              </a:rPr>
              <a:t>областной Думы</a:t>
            </a:r>
            <a:r>
              <a:rPr lang="ru-RU" sz="1400" b="1" dirty="0" smtClean="0">
                <a:solidFill>
                  <a:schemeClr val="hlink"/>
                </a:solidFill>
              </a:rPr>
              <a:t>:</a:t>
            </a:r>
            <a:r>
              <a:rPr lang="ru-RU" sz="1400" dirty="0" smtClean="0"/>
              <a:t>      </a:t>
            </a:r>
          </a:p>
          <a:p>
            <a:pPr eaLnBrk="1" hangingPunct="1">
              <a:lnSpc>
                <a:spcPct val="80000"/>
              </a:lnSpc>
              <a:buFont typeface="Wingdings" pitchFamily="2" charset="2"/>
              <a:buNone/>
              <a:defRPr/>
            </a:pPr>
            <a:r>
              <a:rPr lang="ru-RU" sz="1400" u="sng" dirty="0" smtClean="0"/>
              <a:t>                             </a:t>
            </a:r>
            <a:endParaRPr lang="ru-RU" sz="1400" dirty="0" smtClean="0"/>
          </a:p>
          <a:p>
            <a:pPr algn="ctr" eaLnBrk="1" hangingPunct="1">
              <a:lnSpc>
                <a:spcPct val="80000"/>
              </a:lnSpc>
              <a:buFont typeface="Wingdings" pitchFamily="2" charset="2"/>
              <a:buNone/>
              <a:defRPr/>
            </a:pPr>
            <a:r>
              <a:rPr lang="ru-RU" sz="1400" dirty="0" smtClean="0"/>
              <a:t>Избирательная комиссия Калининградской обл.  </a:t>
            </a:r>
          </a:p>
          <a:p>
            <a:pPr eaLnBrk="1" hangingPunct="1">
              <a:lnSpc>
                <a:spcPct val="80000"/>
              </a:lnSpc>
              <a:buFont typeface="Wingdings" pitchFamily="2" charset="2"/>
              <a:buNone/>
              <a:defRPr/>
            </a:pPr>
            <a:r>
              <a:rPr lang="ru-RU" sz="1400" dirty="0" smtClean="0"/>
              <a:t>	                         |</a:t>
            </a:r>
          </a:p>
          <a:p>
            <a:pPr algn="ctr" eaLnBrk="1" hangingPunct="1">
              <a:lnSpc>
                <a:spcPct val="80000"/>
              </a:lnSpc>
              <a:buFont typeface="Wingdings" pitchFamily="2" charset="2"/>
              <a:buNone/>
              <a:defRPr/>
            </a:pPr>
            <a:r>
              <a:rPr lang="ru-RU" sz="1400" dirty="0" smtClean="0"/>
              <a:t>Территориальные избирательные комиссии</a:t>
            </a:r>
          </a:p>
          <a:p>
            <a:pPr eaLnBrk="1" hangingPunct="1">
              <a:lnSpc>
                <a:spcPct val="80000"/>
              </a:lnSpc>
              <a:buFont typeface="Wingdings" pitchFamily="2" charset="2"/>
              <a:buNone/>
              <a:defRPr/>
            </a:pPr>
            <a:r>
              <a:rPr lang="ru-RU" sz="1400" dirty="0" smtClean="0"/>
              <a:t>		               |</a:t>
            </a:r>
          </a:p>
          <a:p>
            <a:pPr algn="ctr" eaLnBrk="1" hangingPunct="1">
              <a:lnSpc>
                <a:spcPct val="80000"/>
              </a:lnSpc>
              <a:buFont typeface="Wingdings" pitchFamily="2" charset="2"/>
              <a:buNone/>
              <a:defRPr/>
            </a:pPr>
            <a:r>
              <a:rPr lang="ru-RU" sz="1400" dirty="0" smtClean="0"/>
              <a:t>Участковые избирательные комиссии</a:t>
            </a:r>
          </a:p>
          <a:p>
            <a:pPr eaLnBrk="1" hangingPunct="1">
              <a:lnSpc>
                <a:spcPct val="80000"/>
              </a:lnSpc>
              <a:buFont typeface="Wingdings" pitchFamily="2" charset="2"/>
              <a:buNone/>
              <a:defRPr/>
            </a:pPr>
            <a:endParaRPr lang="ru-RU" sz="1400" b="1" i="1" u="sng" dirty="0" smtClean="0"/>
          </a:p>
          <a:p>
            <a:pPr eaLnBrk="1" hangingPunct="1">
              <a:lnSpc>
                <a:spcPct val="80000"/>
              </a:lnSpc>
              <a:buFont typeface="Wingdings" pitchFamily="2" charset="2"/>
              <a:buNone/>
              <a:defRPr/>
            </a:pPr>
            <a:endParaRPr lang="ru-RU" sz="1400" b="1" i="1" u="sng" dirty="0" smtClean="0"/>
          </a:p>
          <a:p>
            <a:pPr eaLnBrk="1" hangingPunct="1">
              <a:lnSpc>
                <a:spcPct val="80000"/>
              </a:lnSpc>
              <a:defRPr/>
            </a:pPr>
            <a:r>
              <a:rPr lang="ru-RU" sz="1400" b="1" i="1" u="sng" dirty="0" smtClean="0">
                <a:solidFill>
                  <a:schemeClr val="hlink"/>
                </a:solidFill>
              </a:rPr>
              <a:t>Выборы депутатов районного Совета депутатов</a:t>
            </a:r>
            <a:r>
              <a:rPr lang="ru-RU" sz="1400" b="1" i="1" dirty="0" smtClean="0">
                <a:solidFill>
                  <a:schemeClr val="hlink"/>
                </a:solidFill>
              </a:rPr>
              <a:t>:</a:t>
            </a:r>
          </a:p>
          <a:p>
            <a:pPr eaLnBrk="1" hangingPunct="1">
              <a:lnSpc>
                <a:spcPct val="80000"/>
              </a:lnSpc>
              <a:buFont typeface="Wingdings" pitchFamily="2" charset="2"/>
              <a:buNone/>
              <a:defRPr/>
            </a:pPr>
            <a:endParaRPr lang="ru-RU" sz="1400" dirty="0" smtClean="0">
              <a:solidFill>
                <a:schemeClr val="hlink"/>
              </a:solidFill>
            </a:endParaRPr>
          </a:p>
          <a:p>
            <a:pPr eaLnBrk="1" hangingPunct="1">
              <a:lnSpc>
                <a:spcPct val="80000"/>
              </a:lnSpc>
              <a:buFont typeface="Wingdings" pitchFamily="2" charset="2"/>
              <a:buNone/>
              <a:defRPr/>
            </a:pPr>
            <a:r>
              <a:rPr lang="ru-RU" sz="1400" dirty="0" smtClean="0"/>
              <a:t>   Территориальная избирательная комиссия</a:t>
            </a:r>
          </a:p>
          <a:p>
            <a:pPr eaLnBrk="1" hangingPunct="1">
              <a:lnSpc>
                <a:spcPct val="80000"/>
              </a:lnSpc>
              <a:buFont typeface="Wingdings" pitchFamily="2" charset="2"/>
              <a:buNone/>
              <a:defRPr/>
            </a:pPr>
            <a:r>
              <a:rPr lang="ru-RU" sz="1400" dirty="0" smtClean="0"/>
              <a:t>                                |</a:t>
            </a:r>
          </a:p>
          <a:p>
            <a:pPr algn="ctr" eaLnBrk="1" hangingPunct="1">
              <a:lnSpc>
                <a:spcPct val="80000"/>
              </a:lnSpc>
              <a:buFont typeface="Wingdings" pitchFamily="2" charset="2"/>
              <a:buNone/>
              <a:defRPr/>
            </a:pPr>
            <a:r>
              <a:rPr lang="ru-RU" sz="1400" dirty="0" smtClean="0"/>
              <a:t>     </a:t>
            </a:r>
          </a:p>
          <a:p>
            <a:pPr algn="ctr" eaLnBrk="1" hangingPunct="1">
              <a:lnSpc>
                <a:spcPct val="80000"/>
              </a:lnSpc>
              <a:buFont typeface="Wingdings" pitchFamily="2" charset="2"/>
              <a:buNone/>
              <a:defRPr/>
            </a:pPr>
            <a:r>
              <a:rPr lang="ru-RU" sz="1400" dirty="0" smtClean="0"/>
              <a:t>Участковые избирательные комиссии</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714348" y="285728"/>
            <a:ext cx="7972452" cy="796908"/>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defRPr/>
            </a:pPr>
            <a:r>
              <a:rPr lang="ru-RU" sz="2800" b="1" dirty="0" smtClean="0"/>
              <a:t> Назначение выборов</a:t>
            </a:r>
            <a:r>
              <a:rPr lang="ru-RU" sz="3800" dirty="0" smtClean="0"/>
              <a:t/>
            </a:r>
            <a:br>
              <a:rPr lang="ru-RU" sz="3800" dirty="0" smtClean="0"/>
            </a:br>
            <a:endParaRPr lang="ru-RU" sz="3800" dirty="0" smtClean="0"/>
          </a:p>
        </p:txBody>
      </p:sp>
      <p:sp>
        <p:nvSpPr>
          <p:cNvPr id="227331" name="Rectangle 3"/>
          <p:cNvSpPr>
            <a:spLocks noGrp="1" noChangeArrowheads="1"/>
          </p:cNvSpPr>
          <p:nvPr>
            <p:ph type="body" idx="1"/>
          </p:nvPr>
        </p:nvSpPr>
        <p:spPr>
          <a:xfrm>
            <a:off x="642910" y="1500174"/>
            <a:ext cx="7972452" cy="4806966"/>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lnSpc>
                <a:spcPct val="80000"/>
              </a:lnSpc>
              <a:defRPr/>
            </a:pPr>
            <a:endParaRPr lang="ru-RU" sz="2000" dirty="0" smtClean="0"/>
          </a:p>
          <a:p>
            <a:pPr eaLnBrk="1" hangingPunct="1">
              <a:lnSpc>
                <a:spcPct val="80000"/>
              </a:lnSpc>
              <a:defRPr/>
            </a:pPr>
            <a:r>
              <a:rPr lang="ru-RU" sz="2000" dirty="0" smtClean="0"/>
              <a:t>       Выборы Президента РФ назначает Совет Федерации (нижняя палата Федерального собрания, парламента РФ) не ранее чем за 110 дней и не позднее, чем за 90 дней до дня голосования.</a:t>
            </a:r>
          </a:p>
          <a:p>
            <a:pPr eaLnBrk="1" hangingPunct="1">
              <a:lnSpc>
                <a:spcPct val="80000"/>
              </a:lnSpc>
              <a:defRPr/>
            </a:pPr>
            <a:endParaRPr lang="ru-RU" sz="2000" dirty="0" smtClean="0"/>
          </a:p>
          <a:p>
            <a:pPr eaLnBrk="1" hangingPunct="1">
              <a:lnSpc>
                <a:spcPct val="80000"/>
              </a:lnSpc>
              <a:defRPr/>
            </a:pPr>
            <a:r>
              <a:rPr lang="ru-RU" sz="2000" dirty="0" smtClean="0"/>
              <a:t>	Выборы Государственной Думы – назначает Президент РФ не ранее чем за 110 дней и не позднее, чем за 90 дней до дня голосования.</a:t>
            </a:r>
          </a:p>
          <a:p>
            <a:pPr eaLnBrk="1" hangingPunct="1">
              <a:lnSpc>
                <a:spcPct val="80000"/>
              </a:lnSpc>
              <a:defRPr/>
            </a:pPr>
            <a:endParaRPr lang="ru-RU" sz="2000" dirty="0" smtClean="0"/>
          </a:p>
          <a:p>
            <a:pPr eaLnBrk="1" hangingPunct="1">
              <a:lnSpc>
                <a:spcPct val="80000"/>
              </a:lnSpc>
              <a:defRPr/>
            </a:pPr>
            <a:r>
              <a:rPr lang="ru-RU" sz="2000" dirty="0" smtClean="0"/>
              <a:t>	Выборы Калининградской областной Думы – назначает Калининградская  областная Дума не ранее чем за 100 дней и не позднее чем за 90 дней до дня голосования.</a:t>
            </a:r>
          </a:p>
          <a:p>
            <a:pPr eaLnBrk="1" hangingPunct="1">
              <a:lnSpc>
                <a:spcPct val="80000"/>
              </a:lnSpc>
              <a:defRPr/>
            </a:pPr>
            <a:endParaRPr lang="ru-RU" sz="2000" dirty="0" smtClean="0"/>
          </a:p>
          <a:p>
            <a:pPr eaLnBrk="1" hangingPunct="1">
              <a:lnSpc>
                <a:spcPct val="80000"/>
              </a:lnSpc>
              <a:defRPr/>
            </a:pPr>
            <a:r>
              <a:rPr lang="ru-RU" sz="2000" dirty="0" smtClean="0"/>
              <a:t>	Выборы районного Совета депутатов –назначает  районный Совет депутатов не ранее чем за 90 дней и не позднее чем за 80 дней до дня голосования.</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571472" y="277813"/>
            <a:ext cx="8115328" cy="793733"/>
          </a:xfrm>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defRPr/>
            </a:pPr>
            <a:r>
              <a:rPr lang="ru-RU" sz="2800" b="1" dirty="0" smtClean="0"/>
              <a:t>Регистрация кандидатов</a:t>
            </a:r>
            <a:r>
              <a:rPr lang="ru-RU" sz="3800" b="1" dirty="0" smtClean="0"/>
              <a:t/>
            </a:r>
            <a:br>
              <a:rPr lang="ru-RU" sz="3800" b="1" dirty="0" smtClean="0"/>
            </a:br>
            <a:endParaRPr lang="ru-RU" sz="3800" b="1" dirty="0" smtClean="0"/>
          </a:p>
        </p:txBody>
      </p:sp>
      <p:sp>
        <p:nvSpPr>
          <p:cNvPr id="228355" name="Rectangle 3"/>
          <p:cNvSpPr>
            <a:spLocks noGrp="1" noChangeArrowheads="1"/>
          </p:cNvSpPr>
          <p:nvPr>
            <p:ph type="body" sz="half" idx="2"/>
          </p:nvPr>
        </p:nvSpPr>
        <p:spPr>
          <a:xfrm>
            <a:off x="4071934" y="1214422"/>
            <a:ext cx="4619625" cy="5365750"/>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lnSpc>
                <a:spcPct val="80000"/>
              </a:lnSpc>
              <a:buFont typeface="Wingdings" pitchFamily="2" charset="2"/>
              <a:buNone/>
              <a:defRPr/>
            </a:pPr>
            <a:r>
              <a:rPr lang="ru-RU" sz="1400" b="1" dirty="0" smtClean="0"/>
              <a:t>	</a:t>
            </a:r>
          </a:p>
          <a:p>
            <a:pPr eaLnBrk="1" hangingPunct="1">
              <a:lnSpc>
                <a:spcPct val="80000"/>
              </a:lnSpc>
              <a:defRPr/>
            </a:pPr>
            <a:r>
              <a:rPr lang="ru-RU" sz="1300" dirty="0" smtClean="0"/>
              <a:t>В течении месяца граждане РФ, обладающие пассивным избирательным правом, выдвигают свои кандидатуры в качестве депутатов (или на пост президента) и регистрируются в соответствующих уровню выборов избирательных комиссиях путем предоставления необходимых документов.</a:t>
            </a:r>
          </a:p>
          <a:p>
            <a:pPr eaLnBrk="1" hangingPunct="1">
              <a:lnSpc>
                <a:spcPct val="80000"/>
              </a:lnSpc>
              <a:defRPr/>
            </a:pPr>
            <a:endParaRPr lang="ru-RU" sz="1300" dirty="0" smtClean="0"/>
          </a:p>
          <a:p>
            <a:pPr eaLnBrk="1" hangingPunct="1">
              <a:lnSpc>
                <a:spcPct val="80000"/>
              </a:lnSpc>
              <a:defRPr/>
            </a:pPr>
            <a:r>
              <a:rPr lang="ru-RU" sz="1300" dirty="0" smtClean="0"/>
              <a:t>	Кандидатов в депутаты или на пост президента могут выдвигать политические партии и иные общественные объединения, в подобных случаях они предоставляют в Избирательную комиссию решение о выдвижении кандидата.</a:t>
            </a:r>
          </a:p>
          <a:p>
            <a:pPr eaLnBrk="1" hangingPunct="1">
              <a:lnSpc>
                <a:spcPct val="80000"/>
              </a:lnSpc>
              <a:defRPr/>
            </a:pPr>
            <a:endParaRPr lang="ru-RU" sz="1300" dirty="0" smtClean="0"/>
          </a:p>
          <a:p>
            <a:pPr eaLnBrk="1" hangingPunct="1">
              <a:lnSpc>
                <a:spcPct val="80000"/>
              </a:lnSpc>
              <a:defRPr/>
            </a:pPr>
            <a:r>
              <a:rPr lang="ru-RU" sz="1300" dirty="0" smtClean="0"/>
              <a:t>	При выборах в Государственную Думу, </a:t>
            </a:r>
          </a:p>
          <a:p>
            <a:pPr eaLnBrk="1" hangingPunct="1">
              <a:lnSpc>
                <a:spcPct val="80000"/>
              </a:lnSpc>
              <a:buFont typeface="Wingdings" pitchFamily="2" charset="2"/>
              <a:buNone/>
              <a:defRPr/>
            </a:pPr>
            <a:r>
              <a:rPr lang="ru-RU" sz="1300" dirty="0" smtClean="0"/>
              <a:t>      выдвигать  кандидатов в депутаты имеют право только политические партии и общественные объединения, они предоставляют в избирательные комиссии списки кандидатов. Половина депутатов Калининградской областной Думы также избирается по спискам, выдвинутым политическими партиями и общественными объединениями, а половина избирается по округам, на которые разделена Калининградская область (от каждого округа </a:t>
            </a:r>
          </a:p>
          <a:p>
            <a:pPr eaLnBrk="1" hangingPunct="1">
              <a:lnSpc>
                <a:spcPct val="80000"/>
              </a:lnSpc>
              <a:buFont typeface="Wingdings" pitchFamily="2" charset="2"/>
              <a:buNone/>
              <a:defRPr/>
            </a:pPr>
            <a:r>
              <a:rPr lang="ru-RU" sz="1300" dirty="0" smtClean="0"/>
              <a:t>       по одному депутату). Депутат, избираемый по округу, может быть выдвинут как политической партией, так и выдвинуть себя самостоятельно. Политическая партия может выдвинуть не более 1 кандидата по каждому округу (в отличие от выдвижения списками).</a:t>
            </a:r>
          </a:p>
        </p:txBody>
      </p:sp>
      <p:pic>
        <p:nvPicPr>
          <p:cNvPr id="17412" name="Picture 5" descr="m_27069"/>
          <p:cNvPicPr>
            <a:picLocks noGrp="1" noChangeAspect="1" noChangeArrowheads="1"/>
          </p:cNvPicPr>
          <p:nvPr>
            <p:ph sz="half" idx="1"/>
          </p:nvPr>
        </p:nvPicPr>
        <p:blipFill>
          <a:blip r:embed="rId3" cstate="print"/>
          <a:srcRect/>
          <a:stretch>
            <a:fillRect/>
          </a:stretch>
        </p:blipFill>
        <p:spPr>
          <a:xfrm>
            <a:off x="142844" y="1500174"/>
            <a:ext cx="3821112" cy="30241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Предвыборная агитация</a:t>
            </a:r>
            <a:r>
              <a:rPr lang="ru-RU" sz="3800" dirty="0" smtClean="0"/>
              <a:t/>
            </a:r>
            <a:br>
              <a:rPr lang="ru-RU" sz="3800" dirty="0" smtClean="0"/>
            </a:br>
            <a:endParaRPr lang="ru-RU" sz="3800" dirty="0" smtClean="0"/>
          </a:p>
        </p:txBody>
      </p:sp>
      <p:pic>
        <p:nvPicPr>
          <p:cNvPr id="18435" name="Picture 7" descr="8"/>
          <p:cNvPicPr>
            <a:picLocks noGrp="1" noChangeAspect="1" noChangeArrowheads="1"/>
          </p:cNvPicPr>
          <p:nvPr>
            <p:ph sz="quarter" idx="1"/>
          </p:nvPr>
        </p:nvPicPr>
        <p:blipFill>
          <a:blip r:embed="rId3" cstate="print"/>
          <a:srcRect/>
          <a:stretch>
            <a:fillRect/>
          </a:stretch>
        </p:blipFill>
        <p:spPr>
          <a:xfrm>
            <a:off x="457200" y="1681163"/>
            <a:ext cx="4038600" cy="2027237"/>
          </a:xfrm>
        </p:spPr>
      </p:pic>
      <p:pic>
        <p:nvPicPr>
          <p:cNvPr id="18436" name="Picture 6" descr="13"/>
          <p:cNvPicPr>
            <a:picLocks noGrp="1" noChangeAspect="1" noChangeArrowheads="1"/>
          </p:cNvPicPr>
          <p:nvPr>
            <p:ph sz="quarter" idx="2"/>
          </p:nvPr>
        </p:nvPicPr>
        <p:blipFill>
          <a:blip r:embed="rId4" cstate="print"/>
          <a:srcRect/>
          <a:stretch>
            <a:fillRect/>
          </a:stretch>
        </p:blipFill>
        <p:spPr>
          <a:xfrm>
            <a:off x="428596" y="3929066"/>
            <a:ext cx="4038600" cy="2147888"/>
          </a:xfrm>
        </p:spPr>
      </p:pic>
      <p:sp>
        <p:nvSpPr>
          <p:cNvPr id="229379" name="Rectangle 3"/>
          <p:cNvSpPr>
            <a:spLocks noGrp="1" noChangeArrowheads="1"/>
          </p:cNvSpPr>
          <p:nvPr>
            <p:ph type="body" sz="half" idx="3"/>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lnSpc>
                <a:spcPct val="80000"/>
              </a:lnSpc>
              <a:defRPr/>
            </a:pPr>
            <a:r>
              <a:rPr lang="ru-RU" sz="1200" dirty="0" smtClean="0"/>
              <a:t>В целях получения как можно большего количества голосов, а следовательно победить на выборах, кандидаты и политические партии агитируют население проголосовать за них. </a:t>
            </a:r>
          </a:p>
          <a:p>
            <a:pPr eaLnBrk="1" hangingPunct="1">
              <a:lnSpc>
                <a:spcPct val="80000"/>
              </a:lnSpc>
              <a:defRPr/>
            </a:pPr>
            <a:endParaRPr lang="ru-RU" sz="1200" dirty="0" smtClean="0"/>
          </a:p>
          <a:p>
            <a:pPr eaLnBrk="1" hangingPunct="1">
              <a:lnSpc>
                <a:spcPct val="80000"/>
              </a:lnSpc>
              <a:defRPr/>
            </a:pPr>
            <a:r>
              <a:rPr lang="ru-RU" sz="1200" dirty="0" smtClean="0"/>
              <a:t>Предвыборная агитация проводиться в самых различных формах: путем публичных выступлений кандидатов, их выступлений на телевидении и радио, размещение агитационных роликов на телевидении, радио и в Интернете, опубликование агитационных материалов в газетах и журналах, развешивание агитационных плакатов, раздача избирателям агитационных буклетов и листовок.</a:t>
            </a:r>
          </a:p>
          <a:p>
            <a:pPr eaLnBrk="1" hangingPunct="1">
              <a:lnSpc>
                <a:spcPct val="80000"/>
              </a:lnSpc>
              <a:defRPr/>
            </a:pPr>
            <a:endParaRPr lang="ru-RU" sz="1200" dirty="0" smtClean="0"/>
          </a:p>
          <a:p>
            <a:pPr eaLnBrk="1" hangingPunct="1">
              <a:lnSpc>
                <a:spcPct val="80000"/>
              </a:lnSpc>
              <a:defRPr/>
            </a:pPr>
            <a:r>
              <a:rPr lang="ru-RU" sz="1200" dirty="0" smtClean="0"/>
              <a:t>Разрешается проводить предвыборную агитацию только в агитационный период. Агитационный период начинается со дня выдвижения кандидата, списка кандидатов. Агитационный период прекращается в ноль часов по местному времени за одни сутки до дня голосования.</a:t>
            </a:r>
          </a:p>
          <a:p>
            <a:pPr eaLnBrk="1" hangingPunct="1">
              <a:lnSpc>
                <a:spcPct val="80000"/>
              </a:lnSpc>
              <a:defRPr/>
            </a:pPr>
            <a:endParaRPr lang="ru-RU" sz="1200" dirty="0" smtClean="0"/>
          </a:p>
          <a:p>
            <a:pPr eaLnBrk="1" hangingPunct="1">
              <a:lnSpc>
                <a:spcPct val="80000"/>
              </a:lnSpc>
              <a:defRPr/>
            </a:pPr>
            <a:r>
              <a:rPr lang="ru-RU" sz="1200" dirty="0" smtClean="0"/>
              <a:t>Предвыборная агитация в средствах массовой информации проводится в период, который начинается за 28 дней до дня голосования и прекращается в ноль часов по местному времени за одни сутки до дня голосования.</a:t>
            </a:r>
          </a:p>
        </p:txBody>
      </p:sp>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День голосования</a:t>
            </a:r>
            <a:r>
              <a:rPr lang="ru-RU" sz="3800" dirty="0" smtClean="0"/>
              <a:t/>
            </a:r>
            <a:br>
              <a:rPr lang="ru-RU" sz="3800" dirty="0" smtClean="0"/>
            </a:br>
            <a:endParaRPr lang="ru-RU" sz="3800" dirty="0" smtClean="0"/>
          </a:p>
        </p:txBody>
      </p:sp>
      <p:pic>
        <p:nvPicPr>
          <p:cNvPr id="19459" name="Picture 5" descr="10"/>
          <p:cNvPicPr>
            <a:picLocks noGrp="1" noChangeAspect="1" noChangeArrowheads="1"/>
          </p:cNvPicPr>
          <p:nvPr>
            <p:ph sz="half" idx="1"/>
          </p:nvPr>
        </p:nvPicPr>
        <p:blipFill>
          <a:blip r:embed="rId3" cstate="print"/>
          <a:srcRect/>
          <a:stretch>
            <a:fillRect/>
          </a:stretch>
        </p:blipFill>
        <p:spPr>
          <a:xfrm>
            <a:off x="468313" y="1700213"/>
            <a:ext cx="3671887" cy="31654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0403" name="Rectangle 3"/>
          <p:cNvSpPr>
            <a:spLocks noGrp="1" noChangeArrowheads="1"/>
          </p:cNvSpPr>
          <p:nvPr>
            <p:ph type="body" sz="half" idx="2"/>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lnSpc>
                <a:spcPct val="80000"/>
              </a:lnSpc>
              <a:defRPr/>
            </a:pPr>
            <a:r>
              <a:rPr lang="ru-RU" sz="1200" dirty="0" smtClean="0"/>
              <a:t>Голосование на выборах проводится с 8 до 20 часов местного времени. О времени и месте голосования избирательные комиссии обязаны оповестить избирателей не позднее чем за 20 дней до дня голосования через средства массовой информации или иным способом.</a:t>
            </a:r>
          </a:p>
          <a:p>
            <a:pPr eaLnBrk="1" hangingPunct="1">
              <a:lnSpc>
                <a:spcPct val="80000"/>
              </a:lnSpc>
              <a:defRPr/>
            </a:pPr>
            <a:endParaRPr lang="ru-RU" sz="1200" dirty="0" smtClean="0"/>
          </a:p>
          <a:p>
            <a:pPr eaLnBrk="1" hangingPunct="1">
              <a:lnSpc>
                <a:spcPct val="80000"/>
              </a:lnSpc>
              <a:defRPr/>
            </a:pPr>
            <a:r>
              <a:rPr lang="ru-RU" sz="1200" dirty="0" smtClean="0"/>
              <a:t>Каждый избиратель голосует лично, голосование за других избирателей не допускается. Бюллетени для голосования выдаются избирателям, включенным в список избирателей, по предъявлении паспорта гражданина Российской Федерации.</a:t>
            </a:r>
          </a:p>
          <a:p>
            <a:pPr eaLnBrk="1" hangingPunct="1">
              <a:lnSpc>
                <a:spcPct val="80000"/>
              </a:lnSpc>
              <a:defRPr/>
            </a:pPr>
            <a:endParaRPr lang="ru-RU" sz="1200" dirty="0" smtClean="0"/>
          </a:p>
          <a:p>
            <a:pPr eaLnBrk="1" hangingPunct="1">
              <a:lnSpc>
                <a:spcPct val="80000"/>
              </a:lnSpc>
              <a:defRPr/>
            </a:pPr>
            <a:r>
              <a:rPr lang="ru-RU" sz="1200" dirty="0" smtClean="0"/>
              <a:t>Голосование проводится путем нанесения избирателем в избирательном бюллетене любого знака в квадрате, относящемся к кандидату или списку кандидатов, в пользу которого сделан выбор. Бюллетень заполняется избирателем в специально оборудованной кабине, ином специально оборудованном месте, где не допускается присутствие других лиц.</a:t>
            </a:r>
          </a:p>
          <a:p>
            <a:pPr eaLnBrk="1" hangingPunct="1">
              <a:lnSpc>
                <a:spcPct val="80000"/>
              </a:lnSpc>
              <a:defRPr/>
            </a:pPr>
            <a:endParaRPr lang="ru-RU" sz="1200" dirty="0" smtClean="0"/>
          </a:p>
          <a:p>
            <a:pPr eaLnBrk="1" hangingPunct="1">
              <a:lnSpc>
                <a:spcPct val="80000"/>
              </a:lnSpc>
              <a:defRPr/>
            </a:pPr>
            <a:r>
              <a:rPr lang="ru-RU" sz="1200" dirty="0" smtClean="0"/>
              <a:t> Заполненные бюллетени опускаются избирателями в опечатанные (опломбированные) ящики для голосования либо в технические средства подсчета голосов при их использовании.</a:t>
            </a:r>
          </a:p>
        </p:txBody>
      </p:sp>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Подсчет голосов</a:t>
            </a:r>
          </a:p>
        </p:txBody>
      </p:sp>
      <p:pic>
        <p:nvPicPr>
          <p:cNvPr id="20483" name="Picture 5" descr="9"/>
          <p:cNvPicPr>
            <a:picLocks noGrp="1" noChangeAspect="1" noChangeArrowheads="1"/>
          </p:cNvPicPr>
          <p:nvPr>
            <p:ph sz="half" idx="1"/>
          </p:nvPr>
        </p:nvPicPr>
        <p:blipFill>
          <a:blip r:embed="rId3" cstate="print"/>
          <a:srcRect/>
          <a:stretch>
            <a:fillRect/>
          </a:stretch>
        </p:blipFill>
        <p:spPr>
          <a:xfrm>
            <a:off x="468313" y="2060575"/>
            <a:ext cx="3959225" cy="29702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1427" name="Rectangle 3"/>
          <p:cNvSpPr>
            <a:spLocks noGrp="1" noChangeArrowheads="1"/>
          </p:cNvSpPr>
          <p:nvPr>
            <p:ph type="body" sz="half" idx="2"/>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lnSpc>
                <a:spcPct val="80000"/>
              </a:lnSpc>
              <a:defRPr/>
            </a:pPr>
            <a:endParaRPr lang="ru-RU" sz="1200" dirty="0" smtClean="0"/>
          </a:p>
          <a:p>
            <a:pPr eaLnBrk="1" hangingPunct="1">
              <a:lnSpc>
                <a:spcPct val="80000"/>
              </a:lnSpc>
              <a:defRPr/>
            </a:pPr>
            <a:r>
              <a:rPr lang="ru-RU" sz="1200" dirty="0" smtClean="0"/>
              <a:t>После окончания времени голосования члены избирательной комиссии в присутствии наблюдателей, подсчитывают и погашают, отрезая левый нижний угол, неиспользованные бюллетени, затем оглашают число погашенных неиспользованных бюллетеней. </a:t>
            </a:r>
          </a:p>
          <a:p>
            <a:pPr eaLnBrk="1" hangingPunct="1">
              <a:lnSpc>
                <a:spcPct val="80000"/>
              </a:lnSpc>
              <a:defRPr/>
            </a:pPr>
            <a:endParaRPr lang="ru-RU" sz="1200" dirty="0" smtClean="0"/>
          </a:p>
          <a:p>
            <a:pPr eaLnBrk="1" hangingPunct="1">
              <a:lnSpc>
                <a:spcPct val="80000"/>
              </a:lnSpc>
              <a:defRPr/>
            </a:pPr>
            <a:r>
              <a:rPr lang="ru-RU" sz="1200" dirty="0" smtClean="0"/>
              <a:t>Подсчет голосов избирателей осуществляется открыто и гласно с оглашением и соответствующим оформлением в увеличенной форме протокола об итогах голосования последовательно всех результатов выполняемых действий по подсчету бюллетеней. </a:t>
            </a:r>
          </a:p>
          <a:p>
            <a:pPr eaLnBrk="1" hangingPunct="1">
              <a:lnSpc>
                <a:spcPct val="80000"/>
              </a:lnSpc>
              <a:defRPr/>
            </a:pPr>
            <a:endParaRPr lang="ru-RU" sz="1200" dirty="0" smtClean="0"/>
          </a:p>
          <a:p>
            <a:pPr eaLnBrk="1" hangingPunct="1">
              <a:lnSpc>
                <a:spcPct val="80000"/>
              </a:lnSpc>
              <a:defRPr/>
            </a:pPr>
            <a:r>
              <a:rPr lang="ru-RU" sz="1200" dirty="0" smtClean="0"/>
              <a:t>Непосредственный подсчет голосов избирателей производится по находящимся в ящиках для голосования бюллетеням членами избирательной комиссии. </a:t>
            </a:r>
          </a:p>
          <a:p>
            <a:pPr eaLnBrk="1" hangingPunct="1">
              <a:lnSpc>
                <a:spcPct val="80000"/>
              </a:lnSpc>
              <a:defRPr/>
            </a:pPr>
            <a:endParaRPr lang="ru-RU" sz="1200" dirty="0" smtClean="0"/>
          </a:p>
          <a:p>
            <a:pPr eaLnBrk="1" hangingPunct="1">
              <a:lnSpc>
                <a:spcPct val="80000"/>
              </a:lnSpc>
              <a:defRPr/>
            </a:pPr>
            <a:r>
              <a:rPr lang="ru-RU" sz="1200" dirty="0" smtClean="0"/>
              <a:t>При подсчете голосов имеют право присутствовать кандидаты, их представители, наблюдатели, в том числе и иностранные, представители средств массовой информации.</a:t>
            </a:r>
          </a:p>
        </p:txBody>
      </p:sp>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Наблюдатели</a:t>
            </a:r>
            <a:r>
              <a:rPr lang="ru-RU" sz="2800" dirty="0" smtClean="0"/>
              <a:t/>
            </a:r>
            <a:br>
              <a:rPr lang="ru-RU" sz="2800" dirty="0" smtClean="0"/>
            </a:br>
            <a:endParaRPr lang="ru-RU" sz="2800" dirty="0" smtClean="0"/>
          </a:p>
        </p:txBody>
      </p:sp>
      <p:sp>
        <p:nvSpPr>
          <p:cNvPr id="250883" name="Rectangle 3"/>
          <p:cNvSpPr>
            <a:spLocks noGrp="1" noChangeArrowheads="1"/>
          </p:cNvSpPr>
          <p:nvPr>
            <p:ph type="body" sz="half" idx="2"/>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fontScale="92500"/>
          </a:bodyPr>
          <a:lstStyle/>
          <a:p>
            <a:pPr eaLnBrk="1" hangingPunct="1">
              <a:lnSpc>
                <a:spcPct val="80000"/>
              </a:lnSpc>
              <a:defRPr/>
            </a:pPr>
            <a:r>
              <a:rPr lang="ru-RU" sz="1600" dirty="0" smtClean="0">
                <a:solidFill>
                  <a:schemeClr val="hlink"/>
                </a:solidFill>
              </a:rPr>
              <a:t>Наблюдатель</a:t>
            </a:r>
            <a:r>
              <a:rPr lang="ru-RU" sz="1600" dirty="0" smtClean="0"/>
              <a:t> - гражданин Российской Федерации, уполномоченный осуществлять наблюдение за проведением голосования, подсчетом голосов и иной деятельностью комиссии в период проведения голосования, установления его итогов, определения результатов выборов, референдума, включая деятельность комиссии по проверке правильности установления итогов голосования и определения результатов выборов, референдума.</a:t>
            </a:r>
          </a:p>
          <a:p>
            <a:pPr eaLnBrk="1" hangingPunct="1">
              <a:lnSpc>
                <a:spcPct val="80000"/>
              </a:lnSpc>
              <a:buFont typeface="Wingdings" pitchFamily="2" charset="2"/>
              <a:buNone/>
              <a:defRPr/>
            </a:pPr>
            <a:endParaRPr lang="ru-RU" sz="1600" b="1" dirty="0" smtClean="0"/>
          </a:p>
          <a:p>
            <a:pPr eaLnBrk="1" hangingPunct="1">
              <a:lnSpc>
                <a:spcPct val="80000"/>
              </a:lnSpc>
              <a:defRPr/>
            </a:pPr>
            <a:r>
              <a:rPr lang="ru-RU" sz="1600" b="1" dirty="0" smtClean="0"/>
              <a:t>	</a:t>
            </a:r>
            <a:r>
              <a:rPr lang="ru-RU" sz="1600" dirty="0" smtClean="0"/>
              <a:t>Каждый кандидат и каждая политическая партия (иное избирательное объединение) имеют право прислать своих наблюдателей в избирательные комиссии в день голосования для наблюдения за законностью проведения выборов.</a:t>
            </a:r>
          </a:p>
        </p:txBody>
      </p:sp>
      <p:pic>
        <p:nvPicPr>
          <p:cNvPr id="21508" name="Picture 6" descr="159556_image_large"/>
          <p:cNvPicPr>
            <a:picLocks noGrp="1" noChangeAspect="1" noChangeArrowheads="1"/>
          </p:cNvPicPr>
          <p:nvPr>
            <p:ph sz="half" idx="1"/>
          </p:nvPr>
        </p:nvPicPr>
        <p:blipFill>
          <a:blip r:embed="rId3" cstate="print"/>
          <a:srcRect/>
          <a:stretch>
            <a:fillRect/>
          </a:stretch>
        </p:blipFill>
        <p:spPr>
          <a:xfrm>
            <a:off x="323850" y="1700213"/>
            <a:ext cx="4259263" cy="35290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509" name="WordArt 8"/>
          <p:cNvSpPr>
            <a:spLocks noChangeArrowheads="1" noChangeShapeType="1" noTextEdit="1"/>
          </p:cNvSpPr>
          <p:nvPr/>
        </p:nvSpPr>
        <p:spPr bwMode="auto">
          <a:xfrm>
            <a:off x="250825" y="2060575"/>
            <a:ext cx="1228725" cy="495300"/>
          </a:xfrm>
          <a:prstGeom prst="rect">
            <a:avLst/>
          </a:prstGeom>
        </p:spPr>
        <p:txBody>
          <a:bodyPr wrap="none" fromWordArt="1">
            <a:prstTxWarp prst="textPlain">
              <a:avLst>
                <a:gd name="adj" fmla="val 50000"/>
              </a:avLst>
            </a:prstTxWarp>
          </a:bodyPr>
          <a:lstStyle/>
          <a:p>
            <a:pPr algn="ctr"/>
            <a:r>
              <a:rPr lang="ru-RU" sz="1600" kern="10">
                <a:ln w="19050">
                  <a:solidFill>
                    <a:srgbClr val="99CCFF"/>
                  </a:solidFill>
                  <a:round/>
                  <a:headEnd/>
                  <a:tailEnd/>
                </a:ln>
                <a:solidFill>
                  <a:srgbClr val="0066CC"/>
                </a:solidFill>
                <a:effectLst>
                  <a:outerShdw dist="35921" dir="2700000" algn="ctr" rotWithShape="0">
                    <a:srgbClr val="990000"/>
                  </a:outerShdw>
                </a:effectLst>
                <a:latin typeface="Impact"/>
              </a:rPr>
              <a:t>Наблюдатель</a:t>
            </a:r>
          </a:p>
          <a:p>
            <a:pPr algn="ctr"/>
            <a:r>
              <a:rPr lang="ru-RU" sz="1600" kern="10">
                <a:ln w="19050">
                  <a:solidFill>
                    <a:srgbClr val="99CCFF"/>
                  </a:solidFill>
                  <a:round/>
                  <a:headEnd/>
                  <a:tailEnd/>
                </a:ln>
                <a:solidFill>
                  <a:srgbClr val="0066CC"/>
                </a:solidFill>
                <a:effectLst>
                  <a:outerShdw dist="35921" dir="2700000" algn="ctr" rotWithShape="0">
                    <a:srgbClr val="990000"/>
                  </a:outerShdw>
                </a:effectLst>
                <a:latin typeface="Impact"/>
              </a:rPr>
              <a:t> \</a:t>
            </a:r>
          </a:p>
        </p:txBody>
      </p:sp>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714348" y="277813"/>
            <a:ext cx="7972452" cy="936609"/>
          </a:xfrm>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Выборы – форма прямой демократии</a:t>
            </a:r>
          </a:p>
        </p:txBody>
      </p:sp>
      <p:pic>
        <p:nvPicPr>
          <p:cNvPr id="4099" name="Picture 5" descr="Vibori1"/>
          <p:cNvPicPr>
            <a:picLocks noGrp="1" noChangeAspect="1" noChangeArrowheads="1"/>
          </p:cNvPicPr>
          <p:nvPr>
            <p:ph sz="half" idx="1"/>
          </p:nvPr>
        </p:nvPicPr>
        <p:blipFill>
          <a:blip r:embed="rId3" cstate="print"/>
          <a:srcRect/>
          <a:stretch>
            <a:fillRect/>
          </a:stretch>
        </p:blipFill>
        <p:spPr>
          <a:xfrm>
            <a:off x="571472" y="1357298"/>
            <a:ext cx="3395663" cy="43926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8595" name="Rectangle 3"/>
          <p:cNvSpPr>
            <a:spLocks noGrp="1" noChangeArrowheads="1"/>
          </p:cNvSpPr>
          <p:nvPr>
            <p:ph type="body" sz="half" idx="2"/>
          </p:nvPr>
        </p:nvSpPr>
        <p:spPr>
          <a:xfrm>
            <a:off x="4500562" y="1428736"/>
            <a:ext cx="4038600" cy="4530725"/>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fontScale="92500"/>
          </a:bodyPr>
          <a:lstStyle/>
          <a:p>
            <a:pPr eaLnBrk="1" hangingPunct="1">
              <a:buFont typeface="Wingdings" pitchFamily="2" charset="2"/>
              <a:buNone/>
              <a:defRPr/>
            </a:pPr>
            <a:r>
              <a:rPr lang="ru-RU" sz="2800" b="1" dirty="0" smtClean="0">
                <a:solidFill>
                  <a:srgbClr val="C00000"/>
                </a:solidFill>
              </a:rPr>
              <a:t>   </a:t>
            </a:r>
            <a:r>
              <a:rPr lang="ru-RU" sz="2400" b="1" dirty="0" smtClean="0">
                <a:solidFill>
                  <a:srgbClr val="C00000"/>
                </a:solidFill>
              </a:rPr>
              <a:t>Выборы </a:t>
            </a:r>
            <a:r>
              <a:rPr lang="ru-RU" sz="2400" dirty="0" smtClean="0"/>
              <a:t>- форма прямого волеизъявления граждан, осуществляемого в соответствии с законом в целях формирования органа государственной власти, органа местного самоуправления или наделения полномочиями должностного лица.</a:t>
            </a:r>
          </a:p>
        </p:txBody>
      </p:sp>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Молодые избиратели определяют будущее страны</a:t>
            </a:r>
          </a:p>
        </p:txBody>
      </p:sp>
      <p:pic>
        <p:nvPicPr>
          <p:cNvPr id="22531" name="Picture 4" descr="golos3"/>
          <p:cNvPicPr>
            <a:picLocks noGrp="1" noChangeAspect="1" noChangeArrowheads="1"/>
          </p:cNvPicPr>
          <p:nvPr>
            <p:ph sz="half" idx="1"/>
          </p:nvPr>
        </p:nvPicPr>
        <p:blipFill>
          <a:blip r:embed="rId3" cstate="print"/>
          <a:srcRect/>
          <a:stretch>
            <a:fillRect/>
          </a:stretch>
        </p:blipFill>
        <p:spPr>
          <a:xfrm>
            <a:off x="428596" y="2143116"/>
            <a:ext cx="3778250" cy="32400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5523" name="Rectangle 3"/>
          <p:cNvSpPr>
            <a:spLocks noGrp="1" noChangeArrowheads="1"/>
          </p:cNvSpPr>
          <p:nvPr>
            <p:ph type="body" sz="half" idx="2"/>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lnSpc>
                <a:spcPct val="90000"/>
              </a:lnSpc>
              <a:buFont typeface="Wingdings" pitchFamily="2" charset="2"/>
              <a:buNone/>
              <a:defRPr/>
            </a:pPr>
            <a:r>
              <a:rPr lang="ru-RU" sz="2400" dirty="0" smtClean="0"/>
              <a:t>	</a:t>
            </a:r>
            <a:r>
              <a:rPr lang="ru-RU" sz="1600" dirty="0" smtClean="0"/>
              <a:t>«</a:t>
            </a:r>
            <a:r>
              <a:rPr lang="ru-RU" sz="1600" i="1" dirty="0" smtClean="0"/>
              <a:t>Выбирать себе правительство вправе лишь тот народ, который постоянно находится в курсе происходящего» ( </a:t>
            </a:r>
            <a:r>
              <a:rPr lang="ru-RU" sz="1600" i="1" dirty="0" smtClean="0">
                <a:hlinkClick r:id="rId4"/>
              </a:rPr>
              <a:t>Т. </a:t>
            </a:r>
            <a:r>
              <a:rPr lang="ru-RU" sz="1600" i="1" dirty="0" err="1" smtClean="0">
                <a:hlinkClick r:id="rId4"/>
              </a:rPr>
              <a:t>Джефферсон</a:t>
            </a:r>
            <a:r>
              <a:rPr lang="ru-RU" sz="1600" i="1" dirty="0" smtClean="0"/>
              <a:t>).</a:t>
            </a:r>
            <a:endParaRPr lang="ru-RU" sz="1600" dirty="0" smtClean="0"/>
          </a:p>
          <a:p>
            <a:pPr eaLnBrk="1" hangingPunct="1">
              <a:lnSpc>
                <a:spcPct val="90000"/>
              </a:lnSpc>
              <a:buFont typeface="Wingdings" pitchFamily="2" charset="2"/>
              <a:buNone/>
              <a:defRPr/>
            </a:pPr>
            <a:endParaRPr lang="ru-RU" sz="1600" dirty="0" smtClean="0"/>
          </a:p>
          <a:p>
            <a:pPr eaLnBrk="1" hangingPunct="1">
              <a:lnSpc>
                <a:spcPct val="90000"/>
              </a:lnSpc>
              <a:buFont typeface="Wingdings" pitchFamily="2" charset="2"/>
              <a:buNone/>
              <a:defRPr/>
            </a:pPr>
            <a:r>
              <a:rPr lang="ru-RU" sz="2200" b="1" dirty="0" smtClean="0"/>
              <a:t>   Современная молодежь – это </a:t>
            </a:r>
            <a:r>
              <a:rPr lang="ru-RU" sz="2200" b="1" dirty="0" smtClean="0">
                <a:solidFill>
                  <a:schemeClr val="hlink"/>
                </a:solidFill>
              </a:rPr>
              <a:t>инициативность, активность и </a:t>
            </a:r>
            <a:r>
              <a:rPr lang="ru-RU" sz="2200" b="1" dirty="0" err="1" smtClean="0">
                <a:solidFill>
                  <a:schemeClr val="hlink"/>
                </a:solidFill>
              </a:rPr>
              <a:t>креативность</a:t>
            </a:r>
            <a:r>
              <a:rPr lang="ru-RU" sz="2200" b="1" dirty="0" smtClean="0"/>
              <a:t>. Будь собой, активно участвуй в выборах, сам определяй свое будущее, не позволяй другим делать выбор за тебя.</a:t>
            </a:r>
          </a:p>
        </p:txBody>
      </p:sp>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Органы власти, формируемые выборным путем</a:t>
            </a:r>
            <a:r>
              <a:rPr lang="ru-RU" sz="3800" dirty="0" smtClean="0"/>
              <a:t> </a:t>
            </a:r>
          </a:p>
        </p:txBody>
      </p:sp>
      <p:sp>
        <p:nvSpPr>
          <p:cNvPr id="193539" name="Rectangle 3"/>
          <p:cNvSpPr>
            <a:spLocks noGrp="1" noChangeArrowheads="1"/>
          </p:cNvSpPr>
          <p:nvPr>
            <p:ph type="body" idx="1"/>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lnSpc>
                <a:spcPct val="80000"/>
              </a:lnSpc>
              <a:defRPr/>
            </a:pPr>
            <a:r>
              <a:rPr lang="ru-RU" sz="2800" u="sng" dirty="0" smtClean="0">
                <a:solidFill>
                  <a:schemeClr val="hlink"/>
                </a:solidFill>
              </a:rPr>
              <a:t>В Российской Федерации:</a:t>
            </a:r>
          </a:p>
          <a:p>
            <a:pPr eaLnBrk="1" hangingPunct="1">
              <a:lnSpc>
                <a:spcPct val="80000"/>
              </a:lnSpc>
              <a:buFont typeface="Wingdings" pitchFamily="2" charset="2"/>
              <a:buNone/>
              <a:defRPr/>
            </a:pPr>
            <a:r>
              <a:rPr lang="ru-RU" sz="2800" dirty="0" smtClean="0"/>
              <a:t>- Президент РФ (избирается сроком на 6 лет);</a:t>
            </a:r>
          </a:p>
          <a:p>
            <a:pPr eaLnBrk="1" hangingPunct="1">
              <a:lnSpc>
                <a:spcPct val="80000"/>
              </a:lnSpc>
              <a:buFontTx/>
              <a:buChar char="-"/>
              <a:defRPr/>
            </a:pPr>
            <a:r>
              <a:rPr lang="ru-RU" sz="2800" dirty="0" smtClean="0"/>
              <a:t>Государственная Дума РФ (избирается сроком на 5 лет).</a:t>
            </a:r>
          </a:p>
          <a:p>
            <a:pPr eaLnBrk="1" hangingPunct="1">
              <a:lnSpc>
                <a:spcPct val="80000"/>
              </a:lnSpc>
              <a:buFontTx/>
              <a:buChar char="-"/>
              <a:defRPr/>
            </a:pPr>
            <a:endParaRPr lang="ru-RU" sz="2800" u="sng" dirty="0" smtClean="0"/>
          </a:p>
          <a:p>
            <a:pPr eaLnBrk="1" hangingPunct="1">
              <a:lnSpc>
                <a:spcPct val="80000"/>
              </a:lnSpc>
              <a:defRPr/>
            </a:pPr>
            <a:r>
              <a:rPr lang="ru-RU" sz="2800" u="sng" dirty="0" smtClean="0">
                <a:solidFill>
                  <a:schemeClr val="hlink"/>
                </a:solidFill>
              </a:rPr>
              <a:t>В Калининградской области и Багратионовском муниципальном районе :</a:t>
            </a:r>
            <a:endParaRPr lang="ru-RU" sz="2800" dirty="0" smtClean="0">
              <a:solidFill>
                <a:schemeClr val="hlink"/>
              </a:solidFill>
            </a:endParaRPr>
          </a:p>
          <a:p>
            <a:pPr eaLnBrk="1" hangingPunct="1">
              <a:lnSpc>
                <a:spcPct val="80000"/>
              </a:lnSpc>
              <a:buFont typeface="Wingdings" pitchFamily="2" charset="2"/>
              <a:buNone/>
              <a:defRPr/>
            </a:pPr>
            <a:r>
              <a:rPr lang="ru-RU" sz="2800" dirty="0" smtClean="0"/>
              <a:t>- Калининградская областная Дума (избирается сроком на 5 лет);</a:t>
            </a:r>
          </a:p>
          <a:p>
            <a:pPr eaLnBrk="1" hangingPunct="1">
              <a:lnSpc>
                <a:spcPct val="80000"/>
              </a:lnSpc>
              <a:buFontTx/>
              <a:buChar char="-"/>
              <a:defRPr/>
            </a:pPr>
            <a:r>
              <a:rPr lang="ru-RU" sz="2800" dirty="0" smtClean="0"/>
              <a:t>Районный Совет депутатов (избирается сроком на 5 лет).</a:t>
            </a:r>
          </a:p>
          <a:p>
            <a:pPr eaLnBrk="1" hangingPunct="1">
              <a:lnSpc>
                <a:spcPct val="80000"/>
              </a:lnSpc>
              <a:buFontTx/>
              <a:buNone/>
              <a:defRPr/>
            </a:pPr>
            <a:endParaRPr lang="ru-RU" sz="2800" dirty="0" smtClean="0"/>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b="1" dirty="0" smtClean="0"/>
              <a:t> </a:t>
            </a:r>
            <a:r>
              <a:rPr lang="ru-RU" sz="2800" b="1" dirty="0" smtClean="0"/>
              <a:t>Президент РФ</a:t>
            </a:r>
          </a:p>
        </p:txBody>
      </p:sp>
      <p:sp>
        <p:nvSpPr>
          <p:cNvPr id="194565" name="Rectangle 5"/>
          <p:cNvSpPr>
            <a:spLocks noGrp="1" noChangeArrowheads="1"/>
          </p:cNvSpPr>
          <p:nvPr>
            <p:ph type="body" sz="half" idx="2"/>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lstStyle/>
          <a:p>
            <a:pPr eaLnBrk="1" hangingPunct="1">
              <a:lnSpc>
                <a:spcPct val="80000"/>
              </a:lnSpc>
              <a:defRPr/>
            </a:pPr>
            <a:r>
              <a:rPr lang="ru-RU" sz="1600" dirty="0" smtClean="0"/>
              <a:t>Глава государства, верховный главнокомандующий Вооруженными Силами РФ, руководитель государства, определяющий основные направления внутренней (образование, медицина, государственное имущество, военная служба, налоги, охрана правопорядка, награждение государственными наградами и другое) и внешней (отношения с другими государствами) деятельности государства.</a:t>
            </a:r>
          </a:p>
          <a:p>
            <a:pPr eaLnBrk="1" hangingPunct="1">
              <a:lnSpc>
                <a:spcPct val="80000"/>
              </a:lnSpc>
              <a:defRPr/>
            </a:pPr>
            <a:r>
              <a:rPr lang="ru-RU" sz="1600" b="1" i="1" dirty="0" smtClean="0">
                <a:solidFill>
                  <a:schemeClr val="hlink"/>
                </a:solidFill>
              </a:rPr>
              <a:t>Президент Российской Федерации избирается сроком на шесть лет гражданами Российской Федерации на основе всеобщего избирательного права при тайном голосовании.</a:t>
            </a:r>
          </a:p>
        </p:txBody>
      </p:sp>
      <p:pic>
        <p:nvPicPr>
          <p:cNvPr id="6148" name="Picture 6" descr="16"/>
          <p:cNvPicPr>
            <a:picLocks noGrp="1" noChangeAspect="1" noChangeArrowheads="1"/>
          </p:cNvPicPr>
          <p:nvPr>
            <p:ph type="clipArt" sz="half" idx="1"/>
          </p:nvPr>
        </p:nvPicPr>
        <p:blipFill>
          <a:blip r:embed="rId3" cstate="print"/>
          <a:srcRect/>
          <a:stretch>
            <a:fillRect/>
          </a:stretch>
        </p:blipFill>
        <p:spPr>
          <a:xfrm>
            <a:off x="457200" y="2351088"/>
            <a:ext cx="4038600" cy="3028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Государственная Дума РФ</a:t>
            </a:r>
          </a:p>
        </p:txBody>
      </p:sp>
      <p:sp>
        <p:nvSpPr>
          <p:cNvPr id="196611" name="Rectangle 3"/>
          <p:cNvSpPr>
            <a:spLocks noGrp="1" noChangeArrowheads="1"/>
          </p:cNvSpPr>
          <p:nvPr>
            <p:ph type="body" idx="1"/>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lstStyle/>
          <a:p>
            <a:pPr eaLnBrk="1" hangingPunct="1">
              <a:lnSpc>
                <a:spcPct val="80000"/>
              </a:lnSpc>
              <a:defRPr/>
            </a:pPr>
            <a:r>
              <a:rPr lang="ru-RU" sz="2000" dirty="0" smtClean="0"/>
              <a:t>Нижняя палата парламента РФ, состоящая из 450 депутатов, главной функцией которой является принятие законов. </a:t>
            </a:r>
          </a:p>
          <a:p>
            <a:pPr eaLnBrk="1" hangingPunct="1">
              <a:lnSpc>
                <a:spcPct val="80000"/>
              </a:lnSpc>
              <a:defRPr/>
            </a:pPr>
            <a:endParaRPr lang="ru-RU" sz="2000" b="1" i="1" dirty="0" smtClean="0"/>
          </a:p>
          <a:p>
            <a:pPr eaLnBrk="1" hangingPunct="1">
              <a:lnSpc>
                <a:spcPct val="80000"/>
              </a:lnSpc>
              <a:defRPr/>
            </a:pPr>
            <a:r>
              <a:rPr lang="ru-RU" sz="2000" b="1" i="1" dirty="0" smtClean="0">
                <a:solidFill>
                  <a:schemeClr val="hlink"/>
                </a:solidFill>
              </a:rPr>
              <a:t>Государственная Дума избирается сроком на пять лет. В состав государственной Думы входят депутаты от разных областей, республик, краев и т.д. нашей страны. Количество депутатов от каждого региона определяется в зависимости от численности населения, проживающего на территории данного региона: чем больше численность населения, тем больше количество депутатов представляет регион в Государственной Думе. Депутатом Государственной Думы может быть избран гражданин Российской Федерации, достигший 21 года и имеющий право участвовать в выборах.</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pPr eaLnBrk="1" hangingPunct="1">
              <a:defRPr/>
            </a:pPr>
            <a:r>
              <a:rPr lang="ru-RU" sz="2800" b="1" dirty="0" smtClean="0"/>
              <a:t>Калининградская областная Дума, </a:t>
            </a:r>
            <a:br>
              <a:rPr lang="ru-RU" sz="2800" b="1" dirty="0" smtClean="0"/>
            </a:br>
            <a:r>
              <a:rPr lang="ru-RU" sz="2800" b="1" dirty="0" smtClean="0"/>
              <a:t>районный Совет депутатов </a:t>
            </a:r>
            <a:r>
              <a:rPr lang="ru-RU" sz="2000" b="1" dirty="0" smtClean="0"/>
              <a:t/>
            </a:r>
            <a:br>
              <a:rPr lang="ru-RU" sz="2000" b="1" dirty="0" smtClean="0"/>
            </a:br>
            <a:endParaRPr lang="ru-RU" sz="2000" b="1" dirty="0" smtClean="0"/>
          </a:p>
        </p:txBody>
      </p:sp>
      <p:sp>
        <p:nvSpPr>
          <p:cNvPr id="197635" name="Rectangle 3"/>
          <p:cNvSpPr>
            <a:spLocks noGrp="1" noChangeArrowheads="1"/>
          </p:cNvSpPr>
          <p:nvPr>
            <p:ph type="body" idx="1"/>
          </p:nvPr>
        </p:nvSpPr>
        <p:spPr>
          <a:prstGeom prst="flowChartAlternateProcess">
            <a:avLst/>
          </a:prstGeom>
          <a:ln/>
        </p:spPr>
        <p:style>
          <a:lnRef idx="1">
            <a:schemeClr val="accent5"/>
          </a:lnRef>
          <a:fillRef idx="2">
            <a:schemeClr val="accent5"/>
          </a:fillRef>
          <a:effectRef idx="1">
            <a:schemeClr val="accent5"/>
          </a:effectRef>
          <a:fontRef idx="minor">
            <a:schemeClr val="dk1"/>
          </a:fontRef>
        </p:style>
        <p:txBody>
          <a:bodyPr/>
          <a:lstStyle/>
          <a:p>
            <a:pPr eaLnBrk="1" hangingPunct="1">
              <a:lnSpc>
                <a:spcPct val="80000"/>
              </a:lnSpc>
              <a:defRPr/>
            </a:pPr>
            <a:r>
              <a:rPr lang="ru-RU" sz="1600" b="1" dirty="0" smtClean="0"/>
              <a:t>Калининградская областная Дума</a:t>
            </a:r>
            <a:r>
              <a:rPr lang="ru-RU" sz="1600" dirty="0" smtClean="0"/>
              <a:t> является главным законодательным органом Калининградской области (принимает законы, действующие на территории Калининградской области ). </a:t>
            </a:r>
          </a:p>
          <a:p>
            <a:pPr eaLnBrk="1" hangingPunct="1">
              <a:lnSpc>
                <a:spcPct val="80000"/>
              </a:lnSpc>
              <a:buFont typeface="Wingdings" pitchFamily="2" charset="2"/>
              <a:buNone/>
              <a:defRPr/>
            </a:pPr>
            <a:r>
              <a:rPr lang="ru-RU" sz="1600" i="1" dirty="0" smtClean="0"/>
              <a:t>		</a:t>
            </a:r>
            <a:r>
              <a:rPr lang="ru-RU" sz="1600" dirty="0" smtClean="0"/>
              <a:t>Калининградская</a:t>
            </a:r>
            <a:r>
              <a:rPr lang="ru-RU" sz="1600" dirty="0" smtClean="0">
                <a:solidFill>
                  <a:schemeClr val="hlink"/>
                </a:solidFill>
              </a:rPr>
              <a:t> областная Дума состоит из 40 депутатов, которые избираются на основе всеобщего избирательного права при тайном голосовании сроком на 5 лет (половина по партийным спискам, половина по избирательным округам, на которые поделена Калининградская область, каждый округ выбирает своего представителя в Думу).</a:t>
            </a:r>
          </a:p>
          <a:p>
            <a:pPr eaLnBrk="1" hangingPunct="1">
              <a:lnSpc>
                <a:spcPct val="80000"/>
              </a:lnSpc>
              <a:defRPr/>
            </a:pPr>
            <a:r>
              <a:rPr lang="ru-RU" sz="1600" b="1" dirty="0" smtClean="0"/>
              <a:t>Районный Совет депутатов</a:t>
            </a:r>
            <a:r>
              <a:rPr lang="ru-RU" sz="1600" dirty="0" smtClean="0"/>
              <a:t>  является главным законодательным органом муниципального района (принимает решения, действующие на территории </a:t>
            </a:r>
            <a:r>
              <a:rPr lang="ru-RU" sz="1600" dirty="0" err="1" smtClean="0"/>
              <a:t>Багратионовского</a:t>
            </a:r>
            <a:r>
              <a:rPr lang="ru-RU" sz="1600" dirty="0" smtClean="0"/>
              <a:t> муниципального района). </a:t>
            </a:r>
          </a:p>
          <a:p>
            <a:pPr eaLnBrk="1" hangingPunct="1">
              <a:lnSpc>
                <a:spcPct val="80000"/>
              </a:lnSpc>
              <a:buFont typeface="Wingdings" pitchFamily="2" charset="2"/>
              <a:buNone/>
              <a:defRPr/>
            </a:pPr>
            <a:r>
              <a:rPr lang="ru-RU" sz="1600" i="1" dirty="0" smtClean="0"/>
              <a:t>		</a:t>
            </a:r>
            <a:r>
              <a:rPr lang="ru-RU" sz="1600" dirty="0" smtClean="0"/>
              <a:t>Районный </a:t>
            </a:r>
            <a:r>
              <a:rPr lang="ru-RU" sz="1600" dirty="0" smtClean="0">
                <a:solidFill>
                  <a:schemeClr val="hlink"/>
                </a:solidFill>
              </a:rPr>
              <a:t>Совет депутатов </a:t>
            </a:r>
            <a:r>
              <a:rPr lang="ru-RU" sz="1600" dirty="0" err="1" smtClean="0">
                <a:solidFill>
                  <a:schemeClr val="hlink"/>
                </a:solidFill>
              </a:rPr>
              <a:t>Багратионовского</a:t>
            </a:r>
            <a:r>
              <a:rPr lang="ru-RU" sz="1600" dirty="0" smtClean="0">
                <a:solidFill>
                  <a:schemeClr val="hlink"/>
                </a:solidFill>
              </a:rPr>
              <a:t> муниципального района состоит из 21 депутата, избранных в Багратионовском муниципальном районе по одномандатным избирательным округам (вся территория муниципального района разделена на 21 округ пропорционально численности населения, в каждом округе жители выбирают своего депутата, отдавая свои голоса лично за кандидата). Депутаты районного Совета депутатов избираются жителями </a:t>
            </a:r>
            <a:r>
              <a:rPr lang="ru-RU" sz="1600" dirty="0" err="1" smtClean="0">
                <a:solidFill>
                  <a:schemeClr val="hlink"/>
                </a:solidFill>
              </a:rPr>
              <a:t>Багратионовского</a:t>
            </a:r>
            <a:r>
              <a:rPr lang="ru-RU" sz="1600" dirty="0" smtClean="0">
                <a:solidFill>
                  <a:schemeClr val="hlink"/>
                </a:solidFill>
              </a:rPr>
              <a:t> муниципального района на основе всеобщего избирательного права при тайном голосовании сроком на 5 лет.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Активное и пассивное избирательное право</a:t>
            </a:r>
          </a:p>
        </p:txBody>
      </p:sp>
      <p:sp>
        <p:nvSpPr>
          <p:cNvPr id="241667" name="Rectangle 3"/>
          <p:cNvSpPr>
            <a:spLocks noGrp="1" noChangeArrowheads="1"/>
          </p:cNvSpPr>
          <p:nvPr>
            <p:ph type="body" sz="half" idx="2"/>
          </p:nvPr>
        </p:nvSpPr>
        <p:spPr>
          <a:xfrm>
            <a:off x="5000628" y="1600201"/>
            <a:ext cx="3686172" cy="4472006"/>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pPr eaLnBrk="1" hangingPunct="1">
              <a:defRPr/>
            </a:pPr>
            <a:r>
              <a:rPr lang="ru-RU" sz="2400" dirty="0" smtClean="0"/>
              <a:t>Право избирать органы власти называется активным избирательным правом.</a:t>
            </a:r>
          </a:p>
          <a:p>
            <a:pPr eaLnBrk="1" hangingPunct="1">
              <a:defRPr/>
            </a:pPr>
            <a:endParaRPr lang="ru-RU" sz="2400" dirty="0" smtClean="0"/>
          </a:p>
          <a:p>
            <a:pPr eaLnBrk="1" hangingPunct="1">
              <a:defRPr/>
            </a:pPr>
            <a:r>
              <a:rPr lang="ru-RU" sz="2400" dirty="0" smtClean="0"/>
              <a:t>	Право выдвигать свою кандидатуру для избрания в органы власти называется пассивным избирательным правом.</a:t>
            </a:r>
          </a:p>
        </p:txBody>
      </p:sp>
      <p:sp>
        <p:nvSpPr>
          <p:cNvPr id="9220" name="WordArt 4"/>
          <p:cNvSpPr>
            <a:spLocks noChangeArrowheads="1" noChangeShapeType="1" noTextEdit="1"/>
          </p:cNvSpPr>
          <p:nvPr/>
        </p:nvSpPr>
        <p:spPr bwMode="auto">
          <a:xfrm>
            <a:off x="0" y="0"/>
            <a:ext cx="9144000" cy="6862763"/>
          </a:xfrm>
          <a:prstGeom prst="rect">
            <a:avLst/>
          </a:prstGeom>
        </p:spPr>
        <p:txBody>
          <a:bodyPr wrap="none" fromWordArt="1">
            <a:prstTxWarp prst="textPlain">
              <a:avLst>
                <a:gd name="adj" fmla="val 50000"/>
              </a:avLst>
            </a:prstTxWarp>
          </a:bodyPr>
          <a:lstStyle/>
          <a:p>
            <a:pPr algn="ctr"/>
            <a:endParaRPr lang="ru-RU" sz="3600" kern="10">
              <a:ln w="9525">
                <a:solidFill>
                  <a:srgbClr val="000000"/>
                </a:solidFill>
                <a:round/>
                <a:headEnd/>
                <a:tailEnd/>
              </a:ln>
              <a:solidFill>
                <a:srgbClr val="FFFFFF"/>
              </a:solidFill>
              <a:latin typeface="Arial"/>
              <a:cs typeface="Arial"/>
            </a:endParaRPr>
          </a:p>
          <a:p>
            <a:pPr algn="ctr"/>
            <a:endParaRPr lang="ru-RU" sz="3600" kern="10">
              <a:ln w="9525">
                <a:solidFill>
                  <a:srgbClr val="000000"/>
                </a:solidFill>
                <a:round/>
                <a:headEnd/>
                <a:tailEnd/>
              </a:ln>
              <a:solidFill>
                <a:srgbClr val="FFFFFF"/>
              </a:solidFill>
              <a:latin typeface="Arial"/>
              <a:cs typeface="Arial"/>
            </a:endParaRPr>
          </a:p>
          <a:p>
            <a:pPr algn="ctr"/>
            <a:endParaRPr lang="ru-RU" sz="3600" kern="10">
              <a:ln w="9525">
                <a:solidFill>
                  <a:srgbClr val="000000"/>
                </a:solidFill>
                <a:round/>
                <a:headEnd/>
                <a:tailEnd/>
              </a:ln>
              <a:solidFill>
                <a:srgbClr val="FFFFFF"/>
              </a:solidFill>
              <a:latin typeface="Arial"/>
              <a:cs typeface="Arial"/>
            </a:endParaRPr>
          </a:p>
          <a:p>
            <a:pPr algn="ctr"/>
            <a:endParaRPr lang="ru-RU" sz="3600" kern="10">
              <a:ln w="9525">
                <a:solidFill>
                  <a:srgbClr val="000000"/>
                </a:solidFill>
                <a:round/>
                <a:headEnd/>
                <a:tailEnd/>
              </a:ln>
              <a:solidFill>
                <a:srgbClr val="FFFFFF"/>
              </a:solidFill>
              <a:latin typeface="Arial"/>
              <a:cs typeface="Arial"/>
            </a:endParaRPr>
          </a:p>
        </p:txBody>
      </p:sp>
      <p:sp>
        <p:nvSpPr>
          <p:cNvPr id="9221" name="WordArt 5"/>
          <p:cNvSpPr>
            <a:spLocks noChangeArrowheads="1" noChangeShapeType="1" noTextEdit="1"/>
          </p:cNvSpPr>
          <p:nvPr/>
        </p:nvSpPr>
        <p:spPr bwMode="auto">
          <a:xfrm>
            <a:off x="0" y="0"/>
            <a:ext cx="9144000" cy="6862763"/>
          </a:xfrm>
          <a:prstGeom prst="rect">
            <a:avLst/>
          </a:prstGeom>
        </p:spPr>
        <p:txBody>
          <a:bodyPr wrap="none" fromWordArt="1">
            <a:prstTxWarp prst="textPlain">
              <a:avLst>
                <a:gd name="adj" fmla="val 50000"/>
              </a:avLst>
            </a:prstTxWarp>
          </a:bodyPr>
          <a:lstStyle/>
          <a:p>
            <a:pPr algn="ctr"/>
            <a:endParaRPr lang="ru-RU" sz="3600" kern="10">
              <a:ln w="9525">
                <a:solidFill>
                  <a:srgbClr val="000000"/>
                </a:solidFill>
                <a:round/>
                <a:headEnd/>
                <a:tailEnd/>
              </a:ln>
              <a:solidFill>
                <a:srgbClr val="FFFFFF"/>
              </a:solidFill>
              <a:latin typeface="Arial"/>
              <a:cs typeface="Arial"/>
            </a:endParaRPr>
          </a:p>
          <a:p>
            <a:pPr algn="ctr"/>
            <a:endParaRPr lang="ru-RU" sz="3600" kern="10">
              <a:ln w="9525">
                <a:solidFill>
                  <a:srgbClr val="000000"/>
                </a:solidFill>
                <a:round/>
                <a:headEnd/>
                <a:tailEnd/>
              </a:ln>
              <a:solidFill>
                <a:srgbClr val="FFFFFF"/>
              </a:solidFill>
              <a:latin typeface="Arial"/>
              <a:cs typeface="Arial"/>
            </a:endParaRPr>
          </a:p>
          <a:p>
            <a:pPr algn="ctr"/>
            <a:endParaRPr lang="ru-RU" sz="3600" kern="10">
              <a:ln w="9525">
                <a:solidFill>
                  <a:srgbClr val="000000"/>
                </a:solidFill>
                <a:round/>
                <a:headEnd/>
                <a:tailEnd/>
              </a:ln>
              <a:solidFill>
                <a:srgbClr val="FFFFFF"/>
              </a:solidFill>
              <a:latin typeface="Arial"/>
              <a:cs typeface="Arial"/>
            </a:endParaRPr>
          </a:p>
          <a:p>
            <a:pPr algn="ctr"/>
            <a:endParaRPr lang="ru-RU" sz="3600" kern="10">
              <a:ln w="9525">
                <a:solidFill>
                  <a:srgbClr val="000000"/>
                </a:solidFill>
                <a:round/>
                <a:headEnd/>
                <a:tailEnd/>
              </a:ln>
              <a:solidFill>
                <a:srgbClr val="FFFFFF"/>
              </a:solidFill>
              <a:latin typeface="Arial"/>
              <a:cs typeface="Arial"/>
            </a:endParaRPr>
          </a:p>
        </p:txBody>
      </p:sp>
      <p:pic>
        <p:nvPicPr>
          <p:cNvPr id="9222" name="Picture 7" descr="post-2267-1196433696"/>
          <p:cNvPicPr>
            <a:picLocks noGrp="1" noChangeAspect="1" noChangeArrowheads="1"/>
          </p:cNvPicPr>
          <p:nvPr>
            <p:ph sz="half" idx="1"/>
          </p:nvPr>
        </p:nvPicPr>
        <p:blipFill>
          <a:blip r:embed="rId3" cstate="print"/>
          <a:srcRect/>
          <a:stretch>
            <a:fillRect/>
          </a:stretch>
        </p:blipFill>
        <p:spPr>
          <a:xfrm>
            <a:off x="457200" y="1844675"/>
            <a:ext cx="4186238" cy="36004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Правом избирать органы власти и быть избранными в органы власти обладают :</a:t>
            </a:r>
          </a:p>
        </p:txBody>
      </p:sp>
      <p:sp>
        <p:nvSpPr>
          <p:cNvPr id="243716" name="Rectangle 4"/>
          <p:cNvSpPr>
            <a:spLocks noGrp="1" noChangeArrowheads="1"/>
          </p:cNvSpPr>
          <p:nvPr>
            <p:ph type="body" sz="half" idx="2"/>
          </p:nvPr>
        </p:nvSpPr>
        <p:spPr>
          <a:prstGeom prst="flowChartAlternateProcess">
            <a:avLst/>
          </a:prstGeom>
        </p:spPr>
        <p:style>
          <a:lnRef idx="1">
            <a:schemeClr val="accent5"/>
          </a:lnRef>
          <a:fillRef idx="2">
            <a:schemeClr val="accent5"/>
          </a:fillRef>
          <a:effectRef idx="1">
            <a:schemeClr val="accent5"/>
          </a:effectRef>
          <a:fontRef idx="minor">
            <a:schemeClr val="dk1"/>
          </a:fontRef>
        </p:style>
        <p:txBody>
          <a:bodyPr>
            <a:normAutofit lnSpcReduction="10000"/>
          </a:bodyPr>
          <a:lstStyle/>
          <a:p>
            <a:pPr eaLnBrk="1" hangingPunct="1">
              <a:lnSpc>
                <a:spcPct val="80000"/>
              </a:lnSpc>
              <a:defRPr/>
            </a:pPr>
            <a:r>
              <a:rPr lang="ru-RU" sz="1400" b="1" dirty="0" smtClean="0">
                <a:solidFill>
                  <a:schemeClr val="hlink"/>
                </a:solidFill>
              </a:rPr>
              <a:t>Активным избирательным правом обладают</a:t>
            </a:r>
            <a:r>
              <a:rPr lang="ru-RU" sz="1400" dirty="0" smtClean="0"/>
              <a:t>:</a:t>
            </a:r>
          </a:p>
          <a:p>
            <a:pPr eaLnBrk="1" hangingPunct="1">
              <a:lnSpc>
                <a:spcPct val="80000"/>
              </a:lnSpc>
              <a:buFont typeface="Wingdings" pitchFamily="2" charset="2"/>
              <a:buNone/>
              <a:defRPr/>
            </a:pPr>
            <a:r>
              <a:rPr lang="ru-RU" sz="1400" dirty="0" smtClean="0"/>
              <a:t> 	- гражданин Российской Федерации,</a:t>
            </a:r>
          </a:p>
          <a:p>
            <a:pPr eaLnBrk="1" hangingPunct="1">
              <a:lnSpc>
                <a:spcPct val="80000"/>
              </a:lnSpc>
              <a:buFont typeface="Wingdings" pitchFamily="2" charset="2"/>
              <a:buNone/>
              <a:defRPr/>
            </a:pPr>
            <a:r>
              <a:rPr lang="ru-RU" sz="1400" dirty="0" smtClean="0"/>
              <a:t>	- достигший на день голосования возраста 18 лет,</a:t>
            </a:r>
          </a:p>
          <a:p>
            <a:pPr eaLnBrk="1" hangingPunct="1">
              <a:lnSpc>
                <a:spcPct val="80000"/>
              </a:lnSpc>
              <a:buFont typeface="Wingdings" pitchFamily="2" charset="2"/>
              <a:buNone/>
              <a:defRPr/>
            </a:pPr>
            <a:r>
              <a:rPr lang="ru-RU" sz="1400" dirty="0" smtClean="0"/>
              <a:t>	- при выборах в Калининградскую областную Думу – гражданин должен иметь место жительства на территории Калининградской области;</a:t>
            </a:r>
          </a:p>
          <a:p>
            <a:pPr eaLnBrk="1" hangingPunct="1">
              <a:lnSpc>
                <a:spcPct val="80000"/>
              </a:lnSpc>
              <a:buFont typeface="Wingdings" pitchFamily="2" charset="2"/>
              <a:buNone/>
              <a:defRPr/>
            </a:pPr>
            <a:r>
              <a:rPr lang="ru-RU" sz="1400" dirty="0" smtClean="0"/>
              <a:t>	- при выборах в Районный Совет депутатов  – гражданин должен иметь место жительства на территории </a:t>
            </a:r>
            <a:r>
              <a:rPr lang="ru-RU" sz="1400" dirty="0" err="1" smtClean="0"/>
              <a:t>Багратионовского</a:t>
            </a:r>
            <a:r>
              <a:rPr lang="ru-RU" sz="1400" dirty="0" smtClean="0"/>
              <a:t> муниципального района.</a:t>
            </a:r>
          </a:p>
          <a:p>
            <a:pPr eaLnBrk="1" hangingPunct="1">
              <a:lnSpc>
                <a:spcPct val="80000"/>
              </a:lnSpc>
              <a:buFont typeface="Wingdings" pitchFamily="2" charset="2"/>
              <a:buNone/>
              <a:defRPr/>
            </a:pPr>
            <a:endParaRPr lang="ru-RU" sz="1400" dirty="0" smtClean="0"/>
          </a:p>
          <a:p>
            <a:pPr eaLnBrk="1" hangingPunct="1">
              <a:lnSpc>
                <a:spcPct val="80000"/>
              </a:lnSpc>
              <a:defRPr/>
            </a:pPr>
            <a:r>
              <a:rPr lang="ru-RU" sz="1400" dirty="0" smtClean="0"/>
              <a:t> </a:t>
            </a:r>
            <a:r>
              <a:rPr lang="ru-RU" sz="1400" b="1" dirty="0" smtClean="0">
                <a:solidFill>
                  <a:schemeClr val="hlink"/>
                </a:solidFill>
              </a:rPr>
              <a:t>Пассивным избирательным правом обладают</a:t>
            </a:r>
            <a:r>
              <a:rPr lang="ru-RU" sz="1400" dirty="0" smtClean="0"/>
              <a:t> также граждане РФ, при выборах в Государственную Думу достигшие возраста 21 года,  областную и районный Совет депутатов, достигшие возраста 18 лет, при выборах Президента, достигшие 35 лет и постоянно проживающий в Российской Федерации не менее 10 лет.  </a:t>
            </a:r>
          </a:p>
        </p:txBody>
      </p:sp>
      <p:pic>
        <p:nvPicPr>
          <p:cNvPr id="10244" name="Picture 6" descr="5"/>
          <p:cNvPicPr>
            <a:picLocks noGrp="1" noChangeAspect="1" noChangeArrowheads="1"/>
          </p:cNvPicPr>
          <p:nvPr>
            <p:ph sz="half" idx="1"/>
          </p:nvPr>
        </p:nvPicPr>
        <p:blipFill>
          <a:blip r:embed="rId3" cstate="print"/>
          <a:srcRect/>
          <a:stretch>
            <a:fillRect/>
          </a:stretch>
        </p:blipFill>
        <p:spPr>
          <a:xfrm>
            <a:off x="457200" y="2351088"/>
            <a:ext cx="4038600" cy="3028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p:style>
          <a:lnRef idx="1">
            <a:schemeClr val="accent5"/>
          </a:lnRef>
          <a:fillRef idx="2">
            <a:schemeClr val="accent5"/>
          </a:fillRef>
          <a:effectRef idx="1">
            <a:schemeClr val="accent5"/>
          </a:effectRef>
          <a:fontRef idx="minor">
            <a:schemeClr val="dk1"/>
          </a:fontRef>
        </p:style>
        <p:txBody>
          <a:bodyPr/>
          <a:lstStyle/>
          <a:p>
            <a:pPr eaLnBrk="1" hangingPunct="1">
              <a:defRPr/>
            </a:pPr>
            <a:r>
              <a:rPr lang="ru-RU" sz="2800" b="1" dirty="0" smtClean="0"/>
              <a:t> Всеобщее, прямое, равное избирательное право, тайное голосование</a:t>
            </a:r>
          </a:p>
        </p:txBody>
      </p:sp>
      <p:sp>
        <p:nvSpPr>
          <p:cNvPr id="245763" name="Rectangle 3"/>
          <p:cNvSpPr>
            <a:spLocks noGrp="1" noChangeArrowheads="1"/>
          </p:cNvSpPr>
          <p:nvPr>
            <p:ph type="body" sz="half" idx="2"/>
          </p:nvPr>
        </p:nvSpPr>
        <p:spPr>
          <a:xfrm>
            <a:off x="928662" y="1600201"/>
            <a:ext cx="7758138" cy="4114816"/>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a:lstStyle/>
          <a:p>
            <a:pPr eaLnBrk="1" hangingPunct="1">
              <a:lnSpc>
                <a:spcPct val="80000"/>
              </a:lnSpc>
              <a:defRPr/>
            </a:pPr>
            <a:r>
              <a:rPr lang="ru-RU" sz="1400" dirty="0" smtClean="0"/>
              <a:t>Всеобщность означает, что </a:t>
            </a:r>
            <a:r>
              <a:rPr lang="ru-RU" sz="1400" u="sng" dirty="0" smtClean="0">
                <a:solidFill>
                  <a:schemeClr val="hlink"/>
                </a:solidFill>
              </a:rPr>
              <a:t>все граждане РФ</a:t>
            </a:r>
            <a:r>
              <a:rPr lang="ru-RU" sz="1400" dirty="0" smtClean="0"/>
              <a:t>, достигшие установленного законом возраста, обладают правом избирать органы власти и выдвигать свои кандидатуры для избрания.</a:t>
            </a:r>
          </a:p>
          <a:p>
            <a:pPr eaLnBrk="1" hangingPunct="1">
              <a:lnSpc>
                <a:spcPct val="80000"/>
              </a:lnSpc>
              <a:buFont typeface="Wingdings" pitchFamily="2" charset="2"/>
              <a:buNone/>
              <a:defRPr/>
            </a:pPr>
            <a:endParaRPr lang="ru-RU" sz="1400" dirty="0" smtClean="0"/>
          </a:p>
          <a:p>
            <a:pPr eaLnBrk="1" hangingPunct="1">
              <a:lnSpc>
                <a:spcPct val="80000"/>
              </a:lnSpc>
              <a:defRPr/>
            </a:pPr>
            <a:r>
              <a:rPr lang="ru-RU" sz="1400" dirty="0" smtClean="0"/>
              <a:t>Прямое избирательное право означает, что граждане голосуют </a:t>
            </a:r>
            <a:r>
              <a:rPr lang="ru-RU" sz="1400" u="sng" dirty="0" smtClean="0">
                <a:solidFill>
                  <a:schemeClr val="hlink"/>
                </a:solidFill>
              </a:rPr>
              <a:t>только «за» или «против»</a:t>
            </a:r>
            <a:r>
              <a:rPr lang="ru-RU" sz="1400" dirty="0" smtClean="0"/>
              <a:t> кандидата, политической партии. Иных форм выражения своего мнения  не допускается. </a:t>
            </a:r>
          </a:p>
          <a:p>
            <a:pPr eaLnBrk="1" hangingPunct="1">
              <a:lnSpc>
                <a:spcPct val="80000"/>
              </a:lnSpc>
              <a:buFont typeface="Wingdings" pitchFamily="2" charset="2"/>
              <a:buNone/>
              <a:defRPr/>
            </a:pPr>
            <a:endParaRPr lang="ru-RU" sz="1400" dirty="0" smtClean="0"/>
          </a:p>
          <a:p>
            <a:pPr eaLnBrk="1" hangingPunct="1">
              <a:lnSpc>
                <a:spcPct val="80000"/>
              </a:lnSpc>
              <a:defRPr/>
            </a:pPr>
            <a:r>
              <a:rPr lang="ru-RU" sz="1400" dirty="0" smtClean="0"/>
              <a:t>Равное избирательное право означает, что граждане Российской Федерации участвуют в выборах </a:t>
            </a:r>
            <a:r>
              <a:rPr lang="ru-RU" sz="1400" u="sng" dirty="0" smtClean="0">
                <a:solidFill>
                  <a:schemeClr val="hlink"/>
                </a:solidFill>
              </a:rPr>
              <a:t>на равных основаниях</a:t>
            </a:r>
            <a:r>
              <a:rPr lang="ru-RU" sz="1400" dirty="0" smtClean="0"/>
              <a:t>. Один гражданин имеет один голос.</a:t>
            </a:r>
          </a:p>
          <a:p>
            <a:pPr eaLnBrk="1" hangingPunct="1">
              <a:lnSpc>
                <a:spcPct val="80000"/>
              </a:lnSpc>
              <a:buFont typeface="Wingdings" pitchFamily="2" charset="2"/>
              <a:buNone/>
              <a:defRPr/>
            </a:pPr>
            <a:endParaRPr lang="ru-RU" sz="1400" dirty="0" smtClean="0"/>
          </a:p>
          <a:p>
            <a:pPr eaLnBrk="1" hangingPunct="1">
              <a:lnSpc>
                <a:spcPct val="80000"/>
              </a:lnSpc>
              <a:defRPr/>
            </a:pPr>
            <a:r>
              <a:rPr lang="ru-RU" sz="1400" dirty="0" smtClean="0"/>
              <a:t> Голосование на выборах является </a:t>
            </a:r>
            <a:r>
              <a:rPr lang="ru-RU" sz="1400" u="sng" dirty="0" smtClean="0">
                <a:solidFill>
                  <a:schemeClr val="hlink"/>
                </a:solidFill>
              </a:rPr>
              <a:t>тайным</a:t>
            </a:r>
            <a:r>
              <a:rPr lang="ru-RU" sz="1400" dirty="0" smtClean="0"/>
              <a:t>, исключающим возможность какого-либо контроля за кого отдает гражданин свой голос. Граждане голосуют в специальных избирательных кабинах, куда заходят по одному (за исключением ряда случаев). Избирательные кабины оборудованы таким образом, что остальные граждане не могут проследить, за кого отдает свой голос избиратель.</a:t>
            </a:r>
          </a:p>
          <a:p>
            <a:pPr eaLnBrk="1" hangingPunct="1">
              <a:lnSpc>
                <a:spcPct val="80000"/>
              </a:lnSpc>
              <a:defRPr/>
            </a:pPr>
            <a:endParaRPr lang="ru-RU" sz="1400" dirty="0" smtClean="0"/>
          </a:p>
        </p:txBody>
      </p:sp>
      <p:sp>
        <p:nvSpPr>
          <p:cNvPr id="2" name="Місце для нижнього колонтитула 1"/>
          <p:cNvSpPr>
            <a:spLocks noGrp="1"/>
          </p:cNvSpPr>
          <p:nvPr>
            <p:ph type="ftr" sz="quarter" idx="10"/>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1786</Words>
  <Application>Microsoft Office PowerPoint</Application>
  <PresentationFormat>Екран (4:3)</PresentationFormat>
  <Paragraphs>312</Paragraphs>
  <Slides>20</Slides>
  <Notes>20</Notes>
  <HiddenSlides>0</HiddenSlides>
  <MMClips>0</MMClips>
  <ScaleCrop>false</ScaleCrop>
  <HeadingPairs>
    <vt:vector size="4" baseType="variant">
      <vt:variant>
        <vt:lpstr>Тема</vt:lpstr>
      </vt:variant>
      <vt:variant>
        <vt:i4>1</vt:i4>
      </vt:variant>
      <vt:variant>
        <vt:lpstr>Заголовки слайдів</vt:lpstr>
      </vt:variant>
      <vt:variant>
        <vt:i4>20</vt:i4>
      </vt:variant>
    </vt:vector>
  </HeadingPairs>
  <TitlesOfParts>
    <vt:vector size="21" baseType="lpstr">
      <vt:lpstr>Тема Office</vt:lpstr>
      <vt:lpstr>УРОК ПО ИЗБИРАТЕЛЬНОМУ ПРАВУ ДЛЯ ШКОЛЬНИКОВ  </vt:lpstr>
      <vt:lpstr> Выборы – форма прямой демократии</vt:lpstr>
      <vt:lpstr> Органы власти, формируемые выборным путем </vt:lpstr>
      <vt:lpstr> Президент РФ</vt:lpstr>
      <vt:lpstr>Государственная Дума РФ</vt:lpstr>
      <vt:lpstr>Калининградская областная Дума,  районный Совет депутатов  </vt:lpstr>
      <vt:lpstr>Активное и пассивное избирательное право</vt:lpstr>
      <vt:lpstr> Правом избирать органы власти и быть избранными в органы власти обладают :</vt:lpstr>
      <vt:lpstr> Всеобщее, прямое, равное избирательное право, тайное голосование</vt:lpstr>
      <vt:lpstr> Избирательная система </vt:lpstr>
      <vt:lpstr>Мажоритарная избирательная система </vt:lpstr>
      <vt:lpstr> Пропорциональная избирательная система</vt:lpstr>
      <vt:lpstr> Система Избирательных комиссий  в России </vt:lpstr>
      <vt:lpstr> Назначение выборов </vt:lpstr>
      <vt:lpstr>Регистрация кандидатов </vt:lpstr>
      <vt:lpstr> Предвыборная агитация </vt:lpstr>
      <vt:lpstr>День голосования </vt:lpstr>
      <vt:lpstr> Подсчет голосов</vt:lpstr>
      <vt:lpstr> Наблюдатели </vt:lpstr>
      <vt:lpstr> Молодые избиратели определяют будущее страны</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по избирательному праву для школьников</dc:title>
  <dc:creator>user</dc:creator>
  <cp:lastModifiedBy>LEGION</cp:lastModifiedBy>
  <cp:revision>5</cp:revision>
  <dcterms:created xsi:type="dcterms:W3CDTF">2010-10-08T06:24:55Z</dcterms:created>
  <dcterms:modified xsi:type="dcterms:W3CDTF">2015-01-28T11:42:20Z</dcterms:modified>
</cp:coreProperties>
</file>