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67" r:id="rId2"/>
    <p:sldId id="257" r:id="rId3"/>
    <p:sldId id="258" r:id="rId4"/>
    <p:sldId id="259" r:id="rId5"/>
    <p:sldId id="260" r:id="rId6"/>
    <p:sldId id="261" r:id="rId7"/>
    <p:sldId id="262" r:id="rId8"/>
    <p:sldId id="263" r:id="rId9"/>
    <p:sldId id="264" r:id="rId10"/>
    <p:sldId id="265" r:id="rId11"/>
    <p:sldId id="266" r:id="rId12"/>
    <p:sldId id="268" r:id="rId13"/>
    <p:sldId id="269"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560" autoAdjust="0"/>
    <p:restoredTop sz="54988" autoAdjust="0"/>
  </p:normalViewPr>
  <p:slideViewPr>
    <p:cSldViewPr>
      <p:cViewPr varScale="1">
        <p:scale>
          <a:sx n="61" d="100"/>
          <a:sy n="61" d="100"/>
        </p:scale>
        <p:origin x="-636" y="-96"/>
      </p:cViewPr>
      <p:guideLst>
        <p:guide orient="horz" pos="2160"/>
        <p:guide pos="2880"/>
      </p:guideLst>
    </p:cSldViewPr>
  </p:slideViewPr>
  <p:outlineViewPr>
    <p:cViewPr>
      <p:scale>
        <a:sx n="33" d="100"/>
        <a:sy n="33" d="100"/>
      </p:scale>
      <p:origin x="0" y="9228"/>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C511CFD-68C7-4786-BBFC-29B9159C76B1}" type="datetimeFigureOut">
              <a:rPr lang="ru-RU" smtClean="0"/>
              <a:pPr/>
              <a:t>28.01.2015</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92E1D18-62B2-4CC4-B233-D6ECDCAEC59E}" type="slidenum">
              <a:rPr lang="ru-RU" smtClean="0"/>
              <a:pPr/>
              <a:t>‹№›</a:t>
            </a:fld>
            <a:endParaRPr lang="ru-RU"/>
          </a:p>
        </p:txBody>
      </p:sp>
    </p:spTree>
    <p:extLst>
      <p:ext uri="{BB962C8B-B14F-4D97-AF65-F5344CB8AC3E}">
        <p14:creationId xmlns:p14="http://schemas.microsoft.com/office/powerpoint/2010/main" val="41938005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dirty="0" smtClean="0"/>
              <a:t>Правовой Бюллетень для подростков №1. «Права и обязанности подростков.»</a:t>
            </a:r>
          </a:p>
          <a:p>
            <a:endParaRPr lang="uk-UA" dirty="0"/>
          </a:p>
        </p:txBody>
      </p:sp>
      <p:sp>
        <p:nvSpPr>
          <p:cNvPr id="4" name="Місце для номера слайда 3"/>
          <p:cNvSpPr>
            <a:spLocks noGrp="1"/>
          </p:cNvSpPr>
          <p:nvPr>
            <p:ph type="sldNum" sz="quarter" idx="10"/>
          </p:nvPr>
        </p:nvSpPr>
        <p:spPr/>
        <p:txBody>
          <a:bodyPr/>
          <a:lstStyle/>
          <a:p>
            <a:fld id="{592E1D18-62B2-4CC4-B233-D6ECDCAEC59E}" type="slidenum">
              <a:rPr lang="ru-RU" smtClean="0"/>
              <a:pPr/>
              <a:t>1</a:t>
            </a:fld>
            <a:endParaRPr lang="ru-RU"/>
          </a:p>
        </p:txBody>
      </p:sp>
    </p:spTree>
    <p:extLst>
      <p:ext uri="{BB962C8B-B14F-4D97-AF65-F5344CB8AC3E}">
        <p14:creationId xmlns:p14="http://schemas.microsoft.com/office/powerpoint/2010/main" val="1984376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dirty="0" smtClean="0"/>
              <a:t>Правовой Бюллетень для подростков №5. « Грязные слова.»</a:t>
            </a:r>
          </a:p>
          <a:p>
            <a:endParaRPr lang="uk-UA" dirty="0"/>
          </a:p>
        </p:txBody>
      </p:sp>
      <p:sp>
        <p:nvSpPr>
          <p:cNvPr id="4" name="Місце для номера слайда 3"/>
          <p:cNvSpPr>
            <a:spLocks noGrp="1"/>
          </p:cNvSpPr>
          <p:nvPr>
            <p:ph type="sldNum" sz="quarter" idx="10"/>
          </p:nvPr>
        </p:nvSpPr>
        <p:spPr/>
        <p:txBody>
          <a:bodyPr/>
          <a:lstStyle/>
          <a:p>
            <a:fld id="{592E1D18-62B2-4CC4-B233-D6ECDCAEC59E}" type="slidenum">
              <a:rPr lang="ru-RU" smtClean="0"/>
              <a:pPr/>
              <a:t>10</a:t>
            </a:fld>
            <a:endParaRPr lang="ru-RU"/>
          </a:p>
        </p:txBody>
      </p:sp>
    </p:spTree>
    <p:extLst>
      <p:ext uri="{BB962C8B-B14F-4D97-AF65-F5344CB8AC3E}">
        <p14:creationId xmlns:p14="http://schemas.microsoft.com/office/powerpoint/2010/main" val="24455420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t/>
            </a:r>
            <a:br>
              <a:rPr lang="ru-RU" dirty="0" smtClean="0"/>
            </a:br>
            <a:r>
              <a:rPr lang="ru-RU" sz="1200" dirty="0" smtClean="0"/>
              <a:t>Нецензурная брань- административное правонарушение, влечёт наказание в виде штрафа или ареста до 15 суток.</a:t>
            </a:r>
            <a:r>
              <a:rPr lang="ru-RU" sz="1400" dirty="0" smtClean="0"/>
              <a:t/>
            </a:r>
            <a:br>
              <a:rPr lang="ru-RU" sz="1400" dirty="0" smtClean="0"/>
            </a:br>
            <a:r>
              <a:rPr lang="ru-RU" sz="1200" dirty="0" smtClean="0"/>
              <a:t>Оскорбление- преступление, выраженное в не</a:t>
            </a:r>
            <a:br>
              <a:rPr lang="ru-RU" sz="1200" dirty="0" smtClean="0"/>
            </a:br>
            <a:r>
              <a:rPr lang="ru-RU" sz="1200" dirty="0" smtClean="0"/>
              <a:t>приличной форме, наказывается штрафом.</a:t>
            </a:r>
            <a:br>
              <a:rPr lang="ru-RU" sz="1200" dirty="0" smtClean="0"/>
            </a:br>
            <a:r>
              <a:rPr lang="ru-RU" sz="1200" dirty="0" smtClean="0"/>
              <a:t>Клевета- преступление, порочащее честь другого лица, наказывается штрафом.</a:t>
            </a:r>
          </a:p>
          <a:p>
            <a:endParaRPr lang="uk-UA" dirty="0"/>
          </a:p>
        </p:txBody>
      </p:sp>
      <p:sp>
        <p:nvSpPr>
          <p:cNvPr id="4" name="Місце для номера слайда 3"/>
          <p:cNvSpPr>
            <a:spLocks noGrp="1"/>
          </p:cNvSpPr>
          <p:nvPr>
            <p:ph type="sldNum" sz="quarter" idx="10"/>
          </p:nvPr>
        </p:nvSpPr>
        <p:spPr/>
        <p:txBody>
          <a:bodyPr/>
          <a:lstStyle/>
          <a:p>
            <a:fld id="{592E1D18-62B2-4CC4-B233-D6ECDCAEC59E}" type="slidenum">
              <a:rPr lang="ru-RU" smtClean="0"/>
              <a:pPr/>
              <a:t>11</a:t>
            </a:fld>
            <a:endParaRPr lang="ru-RU"/>
          </a:p>
        </p:txBody>
      </p:sp>
    </p:spTree>
    <p:extLst>
      <p:ext uri="{BB962C8B-B14F-4D97-AF65-F5344CB8AC3E}">
        <p14:creationId xmlns:p14="http://schemas.microsoft.com/office/powerpoint/2010/main" val="33848647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dirty="0" smtClean="0"/>
              <a:t>Обучающийся в школе обязан уважать честь и достоинство других участников.</a:t>
            </a:r>
            <a:br>
              <a:rPr lang="ru-RU" sz="1200" dirty="0" smtClean="0"/>
            </a:br>
            <a:r>
              <a:rPr lang="ru-RU" sz="1200" dirty="0" smtClean="0"/>
              <a:t>Каждый ребёнок имеет право на уважение достоинства и на защиту от злоупотреблений со стороны родителя.</a:t>
            </a:r>
            <a:br>
              <a:rPr lang="ru-RU" sz="1200" dirty="0" smtClean="0"/>
            </a:br>
            <a:r>
              <a:rPr lang="ru-RU" sz="1200" dirty="0" smtClean="0"/>
              <a:t>Родители обязаны воспитывать детей.</a:t>
            </a:r>
            <a:br>
              <a:rPr lang="ru-RU" sz="1200" dirty="0" smtClean="0"/>
            </a:br>
            <a:r>
              <a:rPr lang="ru-RU" sz="1200" dirty="0" smtClean="0"/>
              <a:t>Учителя обязаны уважать личность ребёнка.</a:t>
            </a:r>
            <a:br>
              <a:rPr lang="ru-RU" sz="1200" dirty="0" smtClean="0"/>
            </a:br>
            <a:r>
              <a:rPr lang="ru-RU" sz="1200" dirty="0" smtClean="0"/>
              <a:t>Никто не должен подвергаться унижающему человеческое достоинство обращению или наказанию.</a:t>
            </a:r>
          </a:p>
          <a:p>
            <a:endParaRPr lang="uk-UA" dirty="0"/>
          </a:p>
        </p:txBody>
      </p:sp>
      <p:sp>
        <p:nvSpPr>
          <p:cNvPr id="4" name="Місце для номера слайда 3"/>
          <p:cNvSpPr>
            <a:spLocks noGrp="1"/>
          </p:cNvSpPr>
          <p:nvPr>
            <p:ph type="sldNum" sz="quarter" idx="10"/>
          </p:nvPr>
        </p:nvSpPr>
        <p:spPr/>
        <p:txBody>
          <a:bodyPr/>
          <a:lstStyle/>
          <a:p>
            <a:fld id="{592E1D18-62B2-4CC4-B233-D6ECDCAEC59E}" type="slidenum">
              <a:rPr lang="ru-RU" smtClean="0"/>
              <a:pPr/>
              <a:t>12</a:t>
            </a:fld>
            <a:endParaRPr lang="ru-RU"/>
          </a:p>
        </p:txBody>
      </p:sp>
    </p:spTree>
    <p:extLst>
      <p:ext uri="{BB962C8B-B14F-4D97-AF65-F5344CB8AC3E}">
        <p14:creationId xmlns:p14="http://schemas.microsoft.com/office/powerpoint/2010/main" val="29846772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3200" dirty="0" smtClean="0"/>
              <a:t>Рекомендация:</a:t>
            </a:r>
            <a:r>
              <a:rPr lang="ru-RU" sz="1200" dirty="0" smtClean="0"/>
              <a:t/>
            </a:r>
            <a:br>
              <a:rPr lang="ru-RU" sz="1200" dirty="0" smtClean="0"/>
            </a:br>
            <a:r>
              <a:rPr lang="ru-RU" sz="1200" dirty="0" smtClean="0"/>
              <a:t> Уважаемые дети и взрослые! </a:t>
            </a:r>
            <a:r>
              <a:rPr lang="ru-RU" sz="1200" smtClean="0"/>
              <a:t>Прежде чем выругаться матом или оскорбить нецензурным словом ближнего, подумай о последствиях: вы совершаете правонарушение, за которое может последовать юридическое наказание.</a:t>
            </a:r>
          </a:p>
          <a:p>
            <a:endParaRPr lang="uk-UA"/>
          </a:p>
        </p:txBody>
      </p:sp>
      <p:sp>
        <p:nvSpPr>
          <p:cNvPr id="4" name="Місце для номера слайда 3"/>
          <p:cNvSpPr>
            <a:spLocks noGrp="1"/>
          </p:cNvSpPr>
          <p:nvPr>
            <p:ph type="sldNum" sz="quarter" idx="10"/>
          </p:nvPr>
        </p:nvSpPr>
        <p:spPr/>
        <p:txBody>
          <a:bodyPr/>
          <a:lstStyle/>
          <a:p>
            <a:fld id="{592E1D18-62B2-4CC4-B233-D6ECDCAEC59E}" type="slidenum">
              <a:rPr lang="ru-RU" smtClean="0"/>
              <a:pPr/>
              <a:t>13</a:t>
            </a:fld>
            <a:endParaRPr lang="ru-RU"/>
          </a:p>
        </p:txBody>
      </p:sp>
    </p:spTree>
    <p:extLst>
      <p:ext uri="{BB962C8B-B14F-4D97-AF65-F5344CB8AC3E}">
        <p14:creationId xmlns:p14="http://schemas.microsoft.com/office/powerpoint/2010/main" val="41305409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normAutofit fontScale="92500" lnSpcReduction="20000"/>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sz="1200" dirty="0" smtClean="0"/>
              <a:t/>
            </a:r>
            <a:br>
              <a:rPr lang="ru-RU" sz="1200" dirty="0" smtClean="0"/>
            </a:br>
            <a:r>
              <a:rPr lang="ru-RU" sz="1200" dirty="0" smtClean="0"/>
              <a:t>С рождения.</a:t>
            </a:r>
            <a:br>
              <a:rPr lang="ru-RU" sz="1200" dirty="0" smtClean="0"/>
            </a:br>
            <a:r>
              <a:rPr lang="ru-RU" sz="1200" dirty="0" smtClean="0"/>
              <a:t>1) Приобретает право на гражданство.</a:t>
            </a:r>
            <a:br>
              <a:rPr lang="ru-RU" sz="1200" dirty="0" smtClean="0"/>
            </a:br>
            <a:r>
              <a:rPr lang="ru-RU" sz="1200" dirty="0" smtClean="0"/>
              <a:t>2) Обладает правоспособностью по гражданскому праву.</a:t>
            </a:r>
            <a:br>
              <a:rPr lang="ru-RU" sz="1200" dirty="0" smtClean="0"/>
            </a:br>
            <a:r>
              <a:rPr lang="ru-RU" sz="1200" dirty="0" smtClean="0"/>
              <a:t>3) Право на имя, отчество и фамилию.</a:t>
            </a:r>
            <a:br>
              <a:rPr lang="ru-RU" sz="1200" dirty="0" smtClean="0"/>
            </a:br>
            <a:r>
              <a:rPr lang="ru-RU" sz="1200" dirty="0" smtClean="0"/>
              <a:t>4) право жить и воспитываться в семье, знать своих родителей.</a:t>
            </a:r>
            <a:br>
              <a:rPr lang="ru-RU" sz="1200" dirty="0" smtClean="0"/>
            </a:br>
            <a:r>
              <a:rPr lang="ru-RU" sz="1200" dirty="0" smtClean="0"/>
              <a:t>5) Право на открытие счёта в банке.</a:t>
            </a:r>
            <a:br>
              <a:rPr lang="ru-RU" sz="1200" dirty="0" smtClean="0"/>
            </a:br>
            <a:r>
              <a:rPr lang="ru-RU" sz="1200" dirty="0" smtClean="0"/>
              <a:t>6 лет.</a:t>
            </a:r>
            <a:br>
              <a:rPr lang="ru-RU" sz="1200" dirty="0" smtClean="0"/>
            </a:br>
            <a:r>
              <a:rPr lang="ru-RU" sz="1200" dirty="0" smtClean="0"/>
              <a:t>1) Посещать школу.</a:t>
            </a:r>
            <a:br>
              <a:rPr lang="ru-RU" sz="1200" dirty="0" smtClean="0"/>
            </a:br>
            <a:r>
              <a:rPr lang="ru-RU" sz="1200" dirty="0" smtClean="0"/>
              <a:t>2) право на заключение: бытовых сделок, получении прибыли, распоряжение средств.</a:t>
            </a:r>
            <a:br>
              <a:rPr lang="ru-RU" sz="1200" dirty="0" smtClean="0"/>
            </a:br>
            <a:r>
              <a:rPr lang="ru-RU" sz="1200" dirty="0" smtClean="0"/>
              <a:t>10 лет.</a:t>
            </a:r>
            <a:br>
              <a:rPr lang="ru-RU" sz="1200" dirty="0" smtClean="0"/>
            </a:br>
            <a:r>
              <a:rPr lang="ru-RU" sz="1200" dirty="0" smtClean="0"/>
              <a:t>1) Право на изменение своего имени и фамилии.</a:t>
            </a:r>
            <a:br>
              <a:rPr lang="ru-RU" sz="1200" dirty="0" smtClean="0"/>
            </a:br>
            <a:r>
              <a:rPr lang="ru-RU" sz="1200" dirty="0" smtClean="0"/>
              <a:t>2) Согласие на усыновление.</a:t>
            </a:r>
            <a:br>
              <a:rPr lang="ru-RU" sz="1200" dirty="0" smtClean="0"/>
            </a:br>
            <a:r>
              <a:rPr lang="ru-RU" sz="1200" dirty="0" smtClean="0"/>
              <a:t>3) Право вступать в детские общественные объединения.</a:t>
            </a:r>
            <a:br>
              <a:rPr lang="ru-RU" sz="1200"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endParaRPr lang="ru-RU" dirty="0" smtClean="0"/>
          </a:p>
          <a:p>
            <a:endParaRPr lang="uk-UA" dirty="0"/>
          </a:p>
        </p:txBody>
      </p:sp>
      <p:sp>
        <p:nvSpPr>
          <p:cNvPr id="4" name="Місце для номера слайда 3"/>
          <p:cNvSpPr>
            <a:spLocks noGrp="1"/>
          </p:cNvSpPr>
          <p:nvPr>
            <p:ph type="sldNum" sz="quarter" idx="10"/>
          </p:nvPr>
        </p:nvSpPr>
        <p:spPr/>
        <p:txBody>
          <a:bodyPr/>
          <a:lstStyle/>
          <a:p>
            <a:fld id="{592E1D18-62B2-4CC4-B233-D6ECDCAEC59E}" type="slidenum">
              <a:rPr lang="ru-RU" smtClean="0"/>
              <a:pPr/>
              <a:t>2</a:t>
            </a:fld>
            <a:endParaRPr lang="ru-RU"/>
          </a:p>
        </p:txBody>
      </p:sp>
    </p:spTree>
    <p:extLst>
      <p:ext uri="{BB962C8B-B14F-4D97-AF65-F5344CB8AC3E}">
        <p14:creationId xmlns:p14="http://schemas.microsoft.com/office/powerpoint/2010/main" val="308609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dirty="0" smtClean="0"/>
              <a:t>14 лет.</a:t>
            </a:r>
            <a:br>
              <a:rPr lang="ru-RU" sz="1200" dirty="0" smtClean="0"/>
            </a:br>
            <a:r>
              <a:rPr lang="ru-RU" sz="1200" dirty="0" smtClean="0"/>
              <a:t>1) право на получение паспорта.</a:t>
            </a:r>
            <a:br>
              <a:rPr lang="ru-RU" sz="1200" dirty="0" smtClean="0"/>
            </a:br>
            <a:r>
              <a:rPr lang="ru-RU" sz="1200" dirty="0" smtClean="0"/>
              <a:t>2) Право вступать в брак в виде исключения.</a:t>
            </a:r>
            <a:br>
              <a:rPr lang="ru-RU" sz="1200" dirty="0" smtClean="0"/>
            </a:br>
            <a:r>
              <a:rPr lang="ru-RU" sz="1200" dirty="0" smtClean="0"/>
              <a:t>3) Право вносить вклады в кредитные учреждения.</a:t>
            </a:r>
            <a:br>
              <a:rPr lang="ru-RU" sz="1200" dirty="0" smtClean="0"/>
            </a:br>
            <a:r>
              <a:rPr lang="ru-RU" sz="1200" dirty="0" smtClean="0"/>
              <a:t>4) Право на поступление на работу.</a:t>
            </a:r>
            <a:br>
              <a:rPr lang="ru-RU" sz="1200" dirty="0" smtClean="0"/>
            </a:br>
            <a:r>
              <a:rPr lang="ru-RU" sz="1200" dirty="0" smtClean="0"/>
              <a:t>5) право управлять велосипедом.</a:t>
            </a:r>
            <a:br>
              <a:rPr lang="ru-RU" sz="1200" dirty="0" smtClean="0"/>
            </a:br>
            <a:r>
              <a:rPr lang="ru-RU" sz="1200" dirty="0" smtClean="0"/>
              <a:t>6) может быть исключён из школы.</a:t>
            </a:r>
            <a:br>
              <a:rPr lang="ru-RU" sz="1200" dirty="0" smtClean="0"/>
            </a:br>
            <a:r>
              <a:rPr lang="ru-RU" sz="1200" dirty="0" smtClean="0"/>
              <a:t>15 лет.</a:t>
            </a:r>
            <a:br>
              <a:rPr lang="ru-RU" sz="1200" dirty="0" smtClean="0"/>
            </a:br>
            <a:r>
              <a:rPr lang="ru-RU" sz="1200" dirty="0" smtClean="0"/>
              <a:t>1) Право на поступление на работу с согласия профсоюзного органа предприятия.</a:t>
            </a:r>
            <a:br>
              <a:rPr lang="ru-RU" sz="1200" dirty="0" smtClean="0"/>
            </a:br>
            <a:r>
              <a:rPr lang="ru-RU" sz="1200" dirty="0" smtClean="0"/>
              <a:t>16 лет.</a:t>
            </a:r>
            <a:br>
              <a:rPr lang="ru-RU" sz="1200" dirty="0" smtClean="0"/>
            </a:br>
            <a:r>
              <a:rPr lang="ru-RU" sz="1200" dirty="0" smtClean="0"/>
              <a:t>1) Право быть членом кооператива.</a:t>
            </a:r>
            <a:br>
              <a:rPr lang="ru-RU" sz="1200" dirty="0" smtClean="0"/>
            </a:br>
            <a:r>
              <a:rPr lang="ru-RU" sz="1200" dirty="0" smtClean="0"/>
              <a:t>2) Право управлять мопедом.</a:t>
            </a:r>
            <a:br>
              <a:rPr lang="ru-RU" sz="1200" dirty="0" smtClean="0"/>
            </a:br>
            <a:r>
              <a:rPr lang="ru-RU" sz="1200" dirty="0" smtClean="0"/>
              <a:t>3) Подлежит административной ответственности.</a:t>
            </a:r>
            <a:br>
              <a:rPr lang="ru-RU" sz="1200" dirty="0" smtClean="0"/>
            </a:br>
            <a:r>
              <a:rPr lang="ru-RU" sz="1200" dirty="0" smtClean="0"/>
              <a:t>17 лет.</a:t>
            </a:r>
            <a:br>
              <a:rPr lang="ru-RU" sz="1200" dirty="0" smtClean="0"/>
            </a:br>
            <a:r>
              <a:rPr lang="ru-RU" sz="1200" dirty="0" smtClean="0"/>
              <a:t>1) Постановка на воинский учёт.</a:t>
            </a:r>
            <a:br>
              <a:rPr lang="ru-RU" sz="1200" dirty="0" smtClean="0"/>
            </a:br>
            <a:r>
              <a:rPr lang="ru-RU" sz="1200" dirty="0" smtClean="0"/>
              <a:t>18 лет.</a:t>
            </a:r>
            <a:br>
              <a:rPr lang="ru-RU" sz="1200" dirty="0" smtClean="0"/>
            </a:br>
            <a:r>
              <a:rPr lang="ru-RU" sz="1200" dirty="0" smtClean="0"/>
              <a:t>1) Становится совершеннолетним. </a:t>
            </a:r>
          </a:p>
          <a:p>
            <a:endParaRPr lang="uk-UA" dirty="0"/>
          </a:p>
        </p:txBody>
      </p:sp>
      <p:sp>
        <p:nvSpPr>
          <p:cNvPr id="4" name="Місце для номера слайда 3"/>
          <p:cNvSpPr>
            <a:spLocks noGrp="1"/>
          </p:cNvSpPr>
          <p:nvPr>
            <p:ph type="sldNum" sz="quarter" idx="10"/>
          </p:nvPr>
        </p:nvSpPr>
        <p:spPr/>
        <p:txBody>
          <a:bodyPr/>
          <a:lstStyle/>
          <a:p>
            <a:fld id="{592E1D18-62B2-4CC4-B233-D6ECDCAEC59E}" type="slidenum">
              <a:rPr lang="ru-RU" smtClean="0"/>
              <a:pPr/>
              <a:t>3</a:t>
            </a:fld>
            <a:endParaRPr lang="ru-RU"/>
          </a:p>
        </p:txBody>
      </p:sp>
    </p:spTree>
    <p:extLst>
      <p:ext uri="{BB962C8B-B14F-4D97-AF65-F5344CB8AC3E}">
        <p14:creationId xmlns:p14="http://schemas.microsoft.com/office/powerpoint/2010/main" val="8831238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t>Правовой Бюллетень для подростков №2. « Подросток и милиция.»</a:t>
            </a:r>
          </a:p>
          <a:p>
            <a:endParaRPr lang="uk-UA" dirty="0"/>
          </a:p>
        </p:txBody>
      </p:sp>
      <p:sp>
        <p:nvSpPr>
          <p:cNvPr id="4" name="Місце для номера слайда 3"/>
          <p:cNvSpPr>
            <a:spLocks noGrp="1"/>
          </p:cNvSpPr>
          <p:nvPr>
            <p:ph type="sldNum" sz="quarter" idx="10"/>
          </p:nvPr>
        </p:nvSpPr>
        <p:spPr/>
        <p:txBody>
          <a:bodyPr/>
          <a:lstStyle/>
          <a:p>
            <a:fld id="{592E1D18-62B2-4CC4-B233-D6ECDCAEC59E}" type="slidenum">
              <a:rPr lang="ru-RU" smtClean="0"/>
              <a:pPr/>
              <a:t>4</a:t>
            </a:fld>
            <a:endParaRPr lang="ru-RU"/>
          </a:p>
        </p:txBody>
      </p:sp>
    </p:spTree>
    <p:extLst>
      <p:ext uri="{BB962C8B-B14F-4D97-AF65-F5344CB8AC3E}">
        <p14:creationId xmlns:p14="http://schemas.microsoft.com/office/powerpoint/2010/main" val="22037461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100" dirty="0" smtClean="0"/>
              <a:t/>
            </a:r>
            <a:br>
              <a:rPr lang="ru-RU" sz="1100" dirty="0" smtClean="0"/>
            </a:br>
            <a:r>
              <a:rPr lang="ru-RU" sz="1400" dirty="0" smtClean="0"/>
              <a:t>Необходимо знать.</a:t>
            </a:r>
            <a:r>
              <a:rPr lang="ru-RU" sz="1100" dirty="0" smtClean="0"/>
              <a:t/>
            </a:r>
            <a:br>
              <a:rPr lang="ru-RU" sz="1100" dirty="0" smtClean="0"/>
            </a:br>
            <a:r>
              <a:rPr lang="ru-RU" sz="1200" dirty="0" smtClean="0"/>
              <a:t>Уголовная ответственность наступает с 16 лет, а за некоторые виды преступлений с 14. За любое административное или уголовное правонарушение тебя поставят на учёт в милицию.</a:t>
            </a:r>
            <a:r>
              <a:rPr lang="ru-RU" dirty="0" smtClean="0"/>
              <a:t/>
            </a:r>
            <a:br>
              <a:rPr lang="ru-RU" dirty="0" smtClean="0"/>
            </a:br>
            <a:r>
              <a:rPr lang="ru-RU" sz="1400" dirty="0" smtClean="0"/>
              <a:t>На улице. </a:t>
            </a:r>
            <a:br>
              <a:rPr lang="ru-RU" sz="1400" dirty="0" smtClean="0"/>
            </a:br>
            <a:r>
              <a:rPr lang="ru-RU" sz="1200" dirty="0" smtClean="0"/>
              <a:t>Запрещено находиться в общественных местах в нетрезвом состоянии, нецензурно выражаться , кричать.</a:t>
            </a:r>
            <a:br>
              <a:rPr lang="ru-RU" sz="1200" dirty="0" smtClean="0"/>
            </a:br>
            <a:r>
              <a:rPr lang="ru-RU" sz="1200" dirty="0" smtClean="0"/>
              <a:t>Дома.</a:t>
            </a:r>
            <a:br>
              <a:rPr lang="ru-RU" sz="1200" dirty="0" smtClean="0"/>
            </a:br>
            <a:r>
              <a:rPr lang="ru-RU" sz="1200" dirty="0" smtClean="0"/>
              <a:t>Если сотрудник милиции в отсутствие родителей пришёл к тебе домой и предложил пройти с ним в отдел для выяснения обстоятельств какого либо происшествия не открывай дверь и предложи обратиться к соседям.</a:t>
            </a:r>
            <a:br>
              <a:rPr lang="ru-RU" sz="1200" dirty="0" smtClean="0"/>
            </a:br>
            <a:r>
              <a:rPr lang="ru-RU" sz="1200" dirty="0" smtClean="0"/>
              <a:t>В милиции.</a:t>
            </a:r>
            <a:br>
              <a:rPr lang="ru-RU" sz="1200" dirty="0" smtClean="0"/>
            </a:br>
            <a:r>
              <a:rPr lang="ru-RU" sz="1200" dirty="0" smtClean="0"/>
              <a:t>Если тебе исполнилось 18 лет, то тебя имеют право опрашивать без родителей . А если тебе 14 лет, то в ходе допроса должен присутствовать учитель. </a:t>
            </a:r>
          </a:p>
          <a:p>
            <a:endParaRPr lang="ru-RU" dirty="0"/>
          </a:p>
        </p:txBody>
      </p:sp>
      <p:sp>
        <p:nvSpPr>
          <p:cNvPr id="4" name="Номер слайда 3"/>
          <p:cNvSpPr>
            <a:spLocks noGrp="1"/>
          </p:cNvSpPr>
          <p:nvPr>
            <p:ph type="sldNum" sz="quarter" idx="10"/>
          </p:nvPr>
        </p:nvSpPr>
        <p:spPr/>
        <p:txBody>
          <a:bodyPr/>
          <a:lstStyle/>
          <a:p>
            <a:fld id="{592E1D18-62B2-4CC4-B233-D6ECDCAEC59E}" type="slidenum">
              <a:rPr lang="ru-RU" smtClean="0"/>
              <a:pPr/>
              <a:t>5</a:t>
            </a:fld>
            <a:endParaRPr lang="ru-RU"/>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t>Правовой Бюллетень для подростков №3. « Я и мои родители.»</a:t>
            </a:r>
          </a:p>
          <a:p>
            <a:endParaRPr lang="uk-UA" dirty="0"/>
          </a:p>
        </p:txBody>
      </p:sp>
      <p:sp>
        <p:nvSpPr>
          <p:cNvPr id="4" name="Місце для номера слайда 3"/>
          <p:cNvSpPr>
            <a:spLocks noGrp="1"/>
          </p:cNvSpPr>
          <p:nvPr>
            <p:ph type="sldNum" sz="quarter" idx="10"/>
          </p:nvPr>
        </p:nvSpPr>
        <p:spPr/>
        <p:txBody>
          <a:bodyPr/>
          <a:lstStyle/>
          <a:p>
            <a:fld id="{592E1D18-62B2-4CC4-B233-D6ECDCAEC59E}" type="slidenum">
              <a:rPr lang="ru-RU" smtClean="0"/>
              <a:pPr/>
              <a:t>6</a:t>
            </a:fld>
            <a:endParaRPr lang="ru-RU"/>
          </a:p>
        </p:txBody>
      </p:sp>
    </p:spTree>
    <p:extLst>
      <p:ext uri="{BB962C8B-B14F-4D97-AF65-F5344CB8AC3E}">
        <p14:creationId xmlns:p14="http://schemas.microsoft.com/office/powerpoint/2010/main" val="7166132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t/>
            </a:r>
            <a:br>
              <a:rPr lang="ru-RU" dirty="0" smtClean="0"/>
            </a:br>
            <a:r>
              <a:rPr lang="ru-RU" sz="1200" dirty="0" smtClean="0"/>
              <a:t>Родительская ответственность прекращается по достижении ребёнком 18 лет.</a:t>
            </a:r>
            <a:br>
              <a:rPr lang="ru-RU" sz="1200" dirty="0" smtClean="0"/>
            </a:br>
            <a:r>
              <a:rPr lang="ru-RU" sz="1200" dirty="0" smtClean="0"/>
              <a:t>Забота.</a:t>
            </a:r>
            <a:br>
              <a:rPr lang="ru-RU" sz="1200" dirty="0" smtClean="0"/>
            </a:br>
            <a:r>
              <a:rPr lang="ru-RU" sz="1200" dirty="0" smtClean="0"/>
              <a:t>Родители должны следить, хаживать и заботиться о своих детях до тех пор, пока им не исполниться 18 лет. Если дети, которым исполнилось 16 лет, прошли процедуру эмансипации, т родительские обязанности прекращаются.</a:t>
            </a:r>
            <a:br>
              <a:rPr lang="ru-RU" sz="1200" dirty="0" smtClean="0"/>
            </a:br>
            <a:r>
              <a:rPr lang="ru-RU" sz="1200" dirty="0" smtClean="0"/>
              <a:t>Наказание.</a:t>
            </a:r>
            <a:br>
              <a:rPr lang="ru-RU" sz="1200" dirty="0" smtClean="0"/>
            </a:br>
            <a:r>
              <a:rPr lang="ru-RU" sz="1200" dirty="0" smtClean="0"/>
              <a:t>Родители имеют право наказывать своего ребёнка за ослушание, т.е. </a:t>
            </a:r>
            <a:r>
              <a:rPr lang="ru-RU" sz="1200" dirty="0" err="1" smtClean="0"/>
              <a:t>ошлёпать</a:t>
            </a:r>
            <a:r>
              <a:rPr lang="ru-RU" sz="1200" dirty="0" smtClean="0"/>
              <a:t>.</a:t>
            </a:r>
            <a:br>
              <a:rPr lang="ru-RU" sz="1200" dirty="0" smtClean="0"/>
            </a:br>
            <a:r>
              <a:rPr lang="ru-RU" sz="1200" dirty="0" smtClean="0"/>
              <a:t>Образование.</a:t>
            </a:r>
            <a:br>
              <a:rPr lang="ru-RU" sz="1200" dirty="0" smtClean="0"/>
            </a:br>
            <a:r>
              <a:rPr lang="ru-RU" sz="1200" dirty="0" smtClean="0"/>
              <a:t>Родители обязаны обеспечить своему ребёнку образование.</a:t>
            </a:r>
            <a:br>
              <a:rPr lang="ru-RU" sz="1200" dirty="0" smtClean="0"/>
            </a:br>
            <a:r>
              <a:rPr lang="ru-RU" sz="1200" dirty="0" smtClean="0"/>
              <a:t> </a:t>
            </a:r>
            <a:br>
              <a:rPr lang="ru-RU" sz="1200" dirty="0" smtClean="0"/>
            </a:br>
            <a:r>
              <a:rPr lang="ru-RU" sz="1200" dirty="0" smtClean="0"/>
              <a:t> </a:t>
            </a:r>
          </a:p>
          <a:p>
            <a:endParaRPr lang="uk-UA" dirty="0"/>
          </a:p>
        </p:txBody>
      </p:sp>
      <p:sp>
        <p:nvSpPr>
          <p:cNvPr id="4" name="Місце для номера слайда 3"/>
          <p:cNvSpPr>
            <a:spLocks noGrp="1"/>
          </p:cNvSpPr>
          <p:nvPr>
            <p:ph type="sldNum" sz="quarter" idx="10"/>
          </p:nvPr>
        </p:nvSpPr>
        <p:spPr/>
        <p:txBody>
          <a:bodyPr/>
          <a:lstStyle/>
          <a:p>
            <a:fld id="{592E1D18-62B2-4CC4-B233-D6ECDCAEC59E}" type="slidenum">
              <a:rPr lang="ru-RU" smtClean="0"/>
              <a:pPr/>
              <a:t>7</a:t>
            </a:fld>
            <a:endParaRPr lang="ru-RU"/>
          </a:p>
        </p:txBody>
      </p:sp>
    </p:spTree>
    <p:extLst>
      <p:ext uri="{BB962C8B-B14F-4D97-AF65-F5344CB8AC3E}">
        <p14:creationId xmlns:p14="http://schemas.microsoft.com/office/powerpoint/2010/main" val="26386326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t>Правовой Бюллетень для подростков №4. « Развлекайся, но не забывай.»</a:t>
            </a:r>
          </a:p>
          <a:p>
            <a:endParaRPr lang="uk-UA" dirty="0"/>
          </a:p>
        </p:txBody>
      </p:sp>
      <p:sp>
        <p:nvSpPr>
          <p:cNvPr id="4" name="Місце для номера слайда 3"/>
          <p:cNvSpPr>
            <a:spLocks noGrp="1"/>
          </p:cNvSpPr>
          <p:nvPr>
            <p:ph type="sldNum" sz="quarter" idx="10"/>
          </p:nvPr>
        </p:nvSpPr>
        <p:spPr/>
        <p:txBody>
          <a:bodyPr/>
          <a:lstStyle/>
          <a:p>
            <a:fld id="{592E1D18-62B2-4CC4-B233-D6ECDCAEC59E}" type="slidenum">
              <a:rPr lang="ru-RU" smtClean="0"/>
              <a:pPr/>
              <a:t>8</a:t>
            </a:fld>
            <a:endParaRPr lang="ru-RU"/>
          </a:p>
        </p:txBody>
      </p:sp>
    </p:spTree>
    <p:extLst>
      <p:ext uri="{BB962C8B-B14F-4D97-AF65-F5344CB8AC3E}">
        <p14:creationId xmlns:p14="http://schemas.microsoft.com/office/powerpoint/2010/main" val="1786117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t/>
            </a:r>
            <a:br>
              <a:rPr lang="ru-RU" dirty="0" smtClean="0"/>
            </a:br>
            <a:r>
              <a:rPr lang="ru-RU" sz="1400" dirty="0" smtClean="0"/>
              <a:t>Азартные игры.</a:t>
            </a:r>
            <a:br>
              <a:rPr lang="ru-RU" sz="1400" dirty="0" smtClean="0"/>
            </a:br>
            <a:r>
              <a:rPr lang="ru-RU" sz="1200" dirty="0" smtClean="0"/>
              <a:t>На игру в игровых автоматах, установленных в специальных залах или салонах, нет специальных возрастных ограничений и они пользуются большой популярностью у молодых людей. Но в игру «Бинго» допускаются лица, достигшие 16 лет. Посещать и играть в казино можно лишь при достижении 18 лет.</a:t>
            </a:r>
            <a:br>
              <a:rPr lang="ru-RU" sz="1200" dirty="0" smtClean="0"/>
            </a:br>
            <a:r>
              <a:rPr lang="ru-RU" sz="1400" dirty="0" smtClean="0"/>
              <a:t>Скачки.</a:t>
            </a:r>
            <a:br>
              <a:rPr lang="ru-RU" sz="1400" dirty="0" smtClean="0"/>
            </a:br>
            <a:r>
              <a:rPr lang="ru-RU" sz="1200" dirty="0" smtClean="0"/>
              <a:t>«Правила взаимных пари на ипподромах» не содержат возрастных ограничений.</a:t>
            </a:r>
            <a:br>
              <a:rPr lang="ru-RU" sz="1200" dirty="0" smtClean="0"/>
            </a:br>
            <a:r>
              <a:rPr lang="ru-RU" sz="1400" dirty="0" smtClean="0"/>
              <a:t>Шум.</a:t>
            </a:r>
            <a:br>
              <a:rPr lang="ru-RU" sz="1400" dirty="0" smtClean="0"/>
            </a:br>
            <a:r>
              <a:rPr lang="ru-RU" sz="1200" dirty="0" smtClean="0"/>
              <a:t>Если ты любишь устраивать вечеринки, играть на фортепьяно помни, что шум не должен продолжаться после 23 часов.</a:t>
            </a:r>
            <a:endParaRPr lang="ru-RU" sz="1400" dirty="0" smtClean="0"/>
          </a:p>
          <a:p>
            <a:endParaRPr lang="uk-UA" dirty="0"/>
          </a:p>
        </p:txBody>
      </p:sp>
      <p:sp>
        <p:nvSpPr>
          <p:cNvPr id="4" name="Місце для номера слайда 3"/>
          <p:cNvSpPr>
            <a:spLocks noGrp="1"/>
          </p:cNvSpPr>
          <p:nvPr>
            <p:ph type="sldNum" sz="quarter" idx="10"/>
          </p:nvPr>
        </p:nvSpPr>
        <p:spPr/>
        <p:txBody>
          <a:bodyPr/>
          <a:lstStyle/>
          <a:p>
            <a:fld id="{592E1D18-62B2-4CC4-B233-D6ECDCAEC59E}" type="slidenum">
              <a:rPr lang="ru-RU" smtClean="0"/>
              <a:pPr/>
              <a:t>9</a:t>
            </a:fld>
            <a:endParaRPr lang="ru-RU"/>
          </a:p>
        </p:txBody>
      </p:sp>
    </p:spTree>
    <p:extLst>
      <p:ext uri="{BB962C8B-B14F-4D97-AF65-F5344CB8AC3E}">
        <p14:creationId xmlns:p14="http://schemas.microsoft.com/office/powerpoint/2010/main" val="37202216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3980755C-2A1E-44C7-887A-522855ADA7AB}" type="datetime1">
              <a:rPr lang="ru-RU" smtClean="0"/>
              <a:t>28.01.2015</a:t>
            </a:fld>
            <a:endParaRPr lang="ru-RU"/>
          </a:p>
        </p:txBody>
      </p:sp>
      <p:sp>
        <p:nvSpPr>
          <p:cNvPr id="5" name="Нижний колонтитул 4"/>
          <p:cNvSpPr>
            <a:spLocks noGrp="1"/>
          </p:cNvSpPr>
          <p:nvPr>
            <p:ph type="ftr" sz="quarter" idx="11"/>
          </p:nvPr>
        </p:nvSpPr>
        <p:spPr/>
        <p:txBody>
          <a:bodyPr/>
          <a:lstStyle/>
          <a:p>
            <a:r>
              <a:rPr lang="en-US" smtClean="0"/>
              <a:t>www.sliderpoint.org</a:t>
            </a:r>
            <a:endParaRPr lang="ru-RU"/>
          </a:p>
        </p:txBody>
      </p:sp>
      <p:sp>
        <p:nvSpPr>
          <p:cNvPr id="6" name="Номер слайда 5"/>
          <p:cNvSpPr>
            <a:spLocks noGrp="1"/>
          </p:cNvSpPr>
          <p:nvPr>
            <p:ph type="sldNum" sz="quarter" idx="12"/>
          </p:nvPr>
        </p:nvSpPr>
        <p:spPr/>
        <p:txBody>
          <a:bodyPr/>
          <a:lstStyle/>
          <a:p>
            <a:fld id="{2FEBCE96-07D1-4143-B4E8-9C53007FEA10}"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C3504D1-FFA6-4E4D-B5C4-688B6AEFE4CE}" type="datetime1">
              <a:rPr lang="ru-RU" smtClean="0"/>
              <a:t>28.01.2015</a:t>
            </a:fld>
            <a:endParaRPr lang="ru-RU"/>
          </a:p>
        </p:txBody>
      </p:sp>
      <p:sp>
        <p:nvSpPr>
          <p:cNvPr id="5" name="Нижний колонтитул 4"/>
          <p:cNvSpPr>
            <a:spLocks noGrp="1"/>
          </p:cNvSpPr>
          <p:nvPr>
            <p:ph type="ftr" sz="quarter" idx="11"/>
          </p:nvPr>
        </p:nvSpPr>
        <p:spPr/>
        <p:txBody>
          <a:bodyPr/>
          <a:lstStyle/>
          <a:p>
            <a:r>
              <a:rPr lang="en-US" smtClean="0"/>
              <a:t>www.sliderpoint.org</a:t>
            </a:r>
            <a:endParaRPr lang="ru-RU"/>
          </a:p>
        </p:txBody>
      </p:sp>
      <p:sp>
        <p:nvSpPr>
          <p:cNvPr id="6" name="Номер слайда 5"/>
          <p:cNvSpPr>
            <a:spLocks noGrp="1"/>
          </p:cNvSpPr>
          <p:nvPr>
            <p:ph type="sldNum" sz="quarter" idx="12"/>
          </p:nvPr>
        </p:nvSpPr>
        <p:spPr/>
        <p:txBody>
          <a:bodyPr/>
          <a:lstStyle/>
          <a:p>
            <a:fld id="{2FEBCE96-07D1-4143-B4E8-9C53007FEA10}"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7894ED9-5772-4AFC-ABB6-2CDC68827697}" type="datetime1">
              <a:rPr lang="ru-RU" smtClean="0"/>
              <a:t>28.01.2015</a:t>
            </a:fld>
            <a:endParaRPr lang="ru-RU"/>
          </a:p>
        </p:txBody>
      </p:sp>
      <p:sp>
        <p:nvSpPr>
          <p:cNvPr id="5" name="Нижний колонтитул 4"/>
          <p:cNvSpPr>
            <a:spLocks noGrp="1"/>
          </p:cNvSpPr>
          <p:nvPr>
            <p:ph type="ftr" sz="quarter" idx="11"/>
          </p:nvPr>
        </p:nvSpPr>
        <p:spPr/>
        <p:txBody>
          <a:bodyPr/>
          <a:lstStyle/>
          <a:p>
            <a:r>
              <a:rPr lang="en-US" smtClean="0"/>
              <a:t>www.sliderpoint.org</a:t>
            </a:r>
            <a:endParaRPr lang="ru-RU"/>
          </a:p>
        </p:txBody>
      </p:sp>
      <p:sp>
        <p:nvSpPr>
          <p:cNvPr id="6" name="Номер слайда 5"/>
          <p:cNvSpPr>
            <a:spLocks noGrp="1"/>
          </p:cNvSpPr>
          <p:nvPr>
            <p:ph type="sldNum" sz="quarter" idx="12"/>
          </p:nvPr>
        </p:nvSpPr>
        <p:spPr/>
        <p:txBody>
          <a:bodyPr/>
          <a:lstStyle/>
          <a:p>
            <a:fld id="{2FEBCE96-07D1-4143-B4E8-9C53007FEA10}"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26234D9-AE6D-4D1A-B1C9-3977D1B26C41}" type="datetime1">
              <a:rPr lang="ru-RU" smtClean="0"/>
              <a:t>28.01.2015</a:t>
            </a:fld>
            <a:endParaRPr lang="ru-RU"/>
          </a:p>
        </p:txBody>
      </p:sp>
      <p:sp>
        <p:nvSpPr>
          <p:cNvPr id="5" name="Нижний колонтитул 4"/>
          <p:cNvSpPr>
            <a:spLocks noGrp="1"/>
          </p:cNvSpPr>
          <p:nvPr>
            <p:ph type="ftr" sz="quarter" idx="11"/>
          </p:nvPr>
        </p:nvSpPr>
        <p:spPr/>
        <p:txBody>
          <a:bodyPr/>
          <a:lstStyle/>
          <a:p>
            <a:r>
              <a:rPr lang="en-US" smtClean="0"/>
              <a:t>www.sliderpoint.org</a:t>
            </a:r>
            <a:endParaRPr lang="ru-RU"/>
          </a:p>
        </p:txBody>
      </p:sp>
      <p:sp>
        <p:nvSpPr>
          <p:cNvPr id="6" name="Номер слайда 5"/>
          <p:cNvSpPr>
            <a:spLocks noGrp="1"/>
          </p:cNvSpPr>
          <p:nvPr>
            <p:ph type="sldNum" sz="quarter" idx="12"/>
          </p:nvPr>
        </p:nvSpPr>
        <p:spPr/>
        <p:txBody>
          <a:bodyPr/>
          <a:lstStyle/>
          <a:p>
            <a:fld id="{2FEBCE96-07D1-4143-B4E8-9C53007FEA10}"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E58EA977-8EEE-424D-9F67-79B39DDD8CF1}" type="datetime1">
              <a:rPr lang="ru-RU" smtClean="0"/>
              <a:t>28.01.2015</a:t>
            </a:fld>
            <a:endParaRPr lang="ru-RU"/>
          </a:p>
        </p:txBody>
      </p:sp>
      <p:sp>
        <p:nvSpPr>
          <p:cNvPr id="5" name="Нижний колонтитул 4"/>
          <p:cNvSpPr>
            <a:spLocks noGrp="1"/>
          </p:cNvSpPr>
          <p:nvPr>
            <p:ph type="ftr" sz="quarter" idx="11"/>
          </p:nvPr>
        </p:nvSpPr>
        <p:spPr/>
        <p:txBody>
          <a:bodyPr/>
          <a:lstStyle/>
          <a:p>
            <a:r>
              <a:rPr lang="en-US" smtClean="0"/>
              <a:t>www.sliderpoint.org</a:t>
            </a:r>
            <a:endParaRPr lang="ru-RU"/>
          </a:p>
        </p:txBody>
      </p:sp>
      <p:sp>
        <p:nvSpPr>
          <p:cNvPr id="6" name="Номер слайда 5"/>
          <p:cNvSpPr>
            <a:spLocks noGrp="1"/>
          </p:cNvSpPr>
          <p:nvPr>
            <p:ph type="sldNum" sz="quarter" idx="12"/>
          </p:nvPr>
        </p:nvSpPr>
        <p:spPr/>
        <p:txBody>
          <a:bodyPr/>
          <a:lstStyle/>
          <a:p>
            <a:fld id="{2FEBCE96-07D1-4143-B4E8-9C53007FEA10}"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3ECED7F2-4938-474B-AC37-9E36F5E54479}" type="datetime1">
              <a:rPr lang="ru-RU" smtClean="0"/>
              <a:t>28.01.2015</a:t>
            </a:fld>
            <a:endParaRPr lang="ru-RU"/>
          </a:p>
        </p:txBody>
      </p:sp>
      <p:sp>
        <p:nvSpPr>
          <p:cNvPr id="6" name="Нижний колонтитул 5"/>
          <p:cNvSpPr>
            <a:spLocks noGrp="1"/>
          </p:cNvSpPr>
          <p:nvPr>
            <p:ph type="ftr" sz="quarter" idx="11"/>
          </p:nvPr>
        </p:nvSpPr>
        <p:spPr/>
        <p:txBody>
          <a:bodyPr/>
          <a:lstStyle/>
          <a:p>
            <a:r>
              <a:rPr lang="en-US" smtClean="0"/>
              <a:t>www.sliderpoint.org</a:t>
            </a:r>
            <a:endParaRPr lang="ru-RU"/>
          </a:p>
        </p:txBody>
      </p:sp>
      <p:sp>
        <p:nvSpPr>
          <p:cNvPr id="7" name="Номер слайда 6"/>
          <p:cNvSpPr>
            <a:spLocks noGrp="1"/>
          </p:cNvSpPr>
          <p:nvPr>
            <p:ph type="sldNum" sz="quarter" idx="12"/>
          </p:nvPr>
        </p:nvSpPr>
        <p:spPr/>
        <p:txBody>
          <a:bodyPr/>
          <a:lstStyle/>
          <a:p>
            <a:fld id="{2FEBCE96-07D1-4143-B4E8-9C53007FEA10}"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045013BE-2F6A-4CCF-B236-BE938B9422A6}" type="datetime1">
              <a:rPr lang="ru-RU" smtClean="0"/>
              <a:t>28.01.2015</a:t>
            </a:fld>
            <a:endParaRPr lang="ru-RU"/>
          </a:p>
        </p:txBody>
      </p:sp>
      <p:sp>
        <p:nvSpPr>
          <p:cNvPr id="8" name="Нижний колонтитул 7"/>
          <p:cNvSpPr>
            <a:spLocks noGrp="1"/>
          </p:cNvSpPr>
          <p:nvPr>
            <p:ph type="ftr" sz="quarter" idx="11"/>
          </p:nvPr>
        </p:nvSpPr>
        <p:spPr/>
        <p:txBody>
          <a:bodyPr/>
          <a:lstStyle/>
          <a:p>
            <a:r>
              <a:rPr lang="en-US" smtClean="0"/>
              <a:t>www.sliderpoint.org</a:t>
            </a:r>
            <a:endParaRPr lang="ru-RU"/>
          </a:p>
        </p:txBody>
      </p:sp>
      <p:sp>
        <p:nvSpPr>
          <p:cNvPr id="9" name="Номер слайда 8"/>
          <p:cNvSpPr>
            <a:spLocks noGrp="1"/>
          </p:cNvSpPr>
          <p:nvPr>
            <p:ph type="sldNum" sz="quarter" idx="12"/>
          </p:nvPr>
        </p:nvSpPr>
        <p:spPr/>
        <p:txBody>
          <a:bodyPr/>
          <a:lstStyle/>
          <a:p>
            <a:fld id="{2FEBCE96-07D1-4143-B4E8-9C53007FEA10}"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35AD3F23-E77A-44BE-8107-7F8B8BA9CE1D}" type="datetime1">
              <a:rPr lang="ru-RU" smtClean="0"/>
              <a:t>28.01.2015</a:t>
            </a:fld>
            <a:endParaRPr lang="ru-RU"/>
          </a:p>
        </p:txBody>
      </p:sp>
      <p:sp>
        <p:nvSpPr>
          <p:cNvPr id="4" name="Нижний колонтитул 3"/>
          <p:cNvSpPr>
            <a:spLocks noGrp="1"/>
          </p:cNvSpPr>
          <p:nvPr>
            <p:ph type="ftr" sz="quarter" idx="11"/>
          </p:nvPr>
        </p:nvSpPr>
        <p:spPr/>
        <p:txBody>
          <a:bodyPr/>
          <a:lstStyle/>
          <a:p>
            <a:r>
              <a:rPr lang="en-US" smtClean="0"/>
              <a:t>www.sliderpoint.org</a:t>
            </a:r>
            <a:endParaRPr lang="ru-RU"/>
          </a:p>
        </p:txBody>
      </p:sp>
      <p:sp>
        <p:nvSpPr>
          <p:cNvPr id="5" name="Номер слайда 4"/>
          <p:cNvSpPr>
            <a:spLocks noGrp="1"/>
          </p:cNvSpPr>
          <p:nvPr>
            <p:ph type="sldNum" sz="quarter" idx="12"/>
          </p:nvPr>
        </p:nvSpPr>
        <p:spPr/>
        <p:txBody>
          <a:bodyPr/>
          <a:lstStyle/>
          <a:p>
            <a:fld id="{2FEBCE96-07D1-4143-B4E8-9C53007FEA10}"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760738A-1241-44FA-B76E-D2057483DD7E}" type="datetime1">
              <a:rPr lang="ru-RU" smtClean="0"/>
              <a:t>28.01.2015</a:t>
            </a:fld>
            <a:endParaRPr lang="ru-RU"/>
          </a:p>
        </p:txBody>
      </p:sp>
      <p:sp>
        <p:nvSpPr>
          <p:cNvPr id="3" name="Нижний колонтитул 2"/>
          <p:cNvSpPr>
            <a:spLocks noGrp="1"/>
          </p:cNvSpPr>
          <p:nvPr>
            <p:ph type="ftr" sz="quarter" idx="11"/>
          </p:nvPr>
        </p:nvSpPr>
        <p:spPr/>
        <p:txBody>
          <a:bodyPr/>
          <a:lstStyle/>
          <a:p>
            <a:r>
              <a:rPr lang="en-US" smtClean="0"/>
              <a:t>www.sliderpoint.org</a:t>
            </a:r>
            <a:endParaRPr lang="ru-RU"/>
          </a:p>
        </p:txBody>
      </p:sp>
      <p:sp>
        <p:nvSpPr>
          <p:cNvPr id="4" name="Номер слайда 3"/>
          <p:cNvSpPr>
            <a:spLocks noGrp="1"/>
          </p:cNvSpPr>
          <p:nvPr>
            <p:ph type="sldNum" sz="quarter" idx="12"/>
          </p:nvPr>
        </p:nvSpPr>
        <p:spPr/>
        <p:txBody>
          <a:bodyPr/>
          <a:lstStyle/>
          <a:p>
            <a:fld id="{2FEBCE96-07D1-4143-B4E8-9C53007FEA10}"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98F4820-C607-4889-8FBB-AC54CF017FF4}" type="datetime1">
              <a:rPr lang="ru-RU" smtClean="0"/>
              <a:t>28.01.2015</a:t>
            </a:fld>
            <a:endParaRPr lang="ru-RU"/>
          </a:p>
        </p:txBody>
      </p:sp>
      <p:sp>
        <p:nvSpPr>
          <p:cNvPr id="6" name="Нижний колонтитул 5"/>
          <p:cNvSpPr>
            <a:spLocks noGrp="1"/>
          </p:cNvSpPr>
          <p:nvPr>
            <p:ph type="ftr" sz="quarter" idx="11"/>
          </p:nvPr>
        </p:nvSpPr>
        <p:spPr/>
        <p:txBody>
          <a:bodyPr/>
          <a:lstStyle/>
          <a:p>
            <a:r>
              <a:rPr lang="en-US" smtClean="0"/>
              <a:t>www.sliderpoint.org</a:t>
            </a:r>
            <a:endParaRPr lang="ru-RU"/>
          </a:p>
        </p:txBody>
      </p:sp>
      <p:sp>
        <p:nvSpPr>
          <p:cNvPr id="7" name="Номер слайда 6"/>
          <p:cNvSpPr>
            <a:spLocks noGrp="1"/>
          </p:cNvSpPr>
          <p:nvPr>
            <p:ph type="sldNum" sz="quarter" idx="12"/>
          </p:nvPr>
        </p:nvSpPr>
        <p:spPr/>
        <p:txBody>
          <a:bodyPr/>
          <a:lstStyle/>
          <a:p>
            <a:fld id="{2FEBCE96-07D1-4143-B4E8-9C53007FEA10}"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5720ED0-ADD7-418A-AF0C-5F8A9710FE62}" type="datetime1">
              <a:rPr lang="ru-RU" smtClean="0"/>
              <a:t>28.01.2015</a:t>
            </a:fld>
            <a:endParaRPr lang="ru-RU"/>
          </a:p>
        </p:txBody>
      </p:sp>
      <p:sp>
        <p:nvSpPr>
          <p:cNvPr id="6" name="Нижний колонтитул 5"/>
          <p:cNvSpPr>
            <a:spLocks noGrp="1"/>
          </p:cNvSpPr>
          <p:nvPr>
            <p:ph type="ftr" sz="quarter" idx="11"/>
          </p:nvPr>
        </p:nvSpPr>
        <p:spPr/>
        <p:txBody>
          <a:bodyPr/>
          <a:lstStyle/>
          <a:p>
            <a:r>
              <a:rPr lang="en-US" smtClean="0"/>
              <a:t>www.sliderpoint.org</a:t>
            </a:r>
            <a:endParaRPr lang="ru-RU"/>
          </a:p>
        </p:txBody>
      </p:sp>
      <p:sp>
        <p:nvSpPr>
          <p:cNvPr id="7" name="Номер слайда 6"/>
          <p:cNvSpPr>
            <a:spLocks noGrp="1"/>
          </p:cNvSpPr>
          <p:nvPr>
            <p:ph type="sldNum" sz="quarter" idx="12"/>
          </p:nvPr>
        </p:nvSpPr>
        <p:spPr/>
        <p:txBody>
          <a:bodyPr/>
          <a:lstStyle/>
          <a:p>
            <a:fld id="{2FEBCE96-07D1-4143-B4E8-9C53007FEA10}"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9C0B608-34B9-4B82-A5C9-74193FD53DD6}" type="datetime1">
              <a:rPr lang="ru-RU" smtClean="0"/>
              <a:t>28.01.2015</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www.sliderpoint.org</a:t>
            </a: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FEBCE96-07D1-4143-B4E8-9C53007FEA10}"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479164"/>
          </a:xfrm>
        </p:spPr>
        <p:style>
          <a:lnRef idx="2">
            <a:schemeClr val="accent5">
              <a:shade val="50000"/>
            </a:schemeClr>
          </a:lnRef>
          <a:fillRef idx="1">
            <a:schemeClr val="accent5"/>
          </a:fillRef>
          <a:effectRef idx="0">
            <a:schemeClr val="accent5"/>
          </a:effectRef>
          <a:fontRef idx="minor">
            <a:schemeClr val="lt1"/>
          </a:fontRef>
        </p:style>
        <p:txBody>
          <a:bodyPr>
            <a:noAutofit/>
          </a:bodyPr>
          <a:lstStyle/>
          <a:p>
            <a:r>
              <a:rPr lang="ru-RU" sz="3600" dirty="0" smtClean="0"/>
              <a:t>Правовой Бюллетень для подростков №1. «Права и обязанности подростков.»</a:t>
            </a:r>
            <a:endParaRPr lang="ru-RU" sz="3600" dirty="0"/>
          </a:p>
        </p:txBody>
      </p:sp>
      <p:pic>
        <p:nvPicPr>
          <p:cNvPr id="4" name="Содержимое 3" descr="iCAL5F7W7.jpg"/>
          <p:cNvPicPr>
            <a:picLocks noGrp="1" noChangeAspect="1"/>
          </p:cNvPicPr>
          <p:nvPr>
            <p:ph idx="1"/>
          </p:nvPr>
        </p:nvPicPr>
        <p:blipFill>
          <a:blip r:embed="rId3" cstate="print"/>
          <a:stretch>
            <a:fillRect/>
          </a:stretch>
        </p:blipFill>
        <p:spPr>
          <a:xfrm>
            <a:off x="0" y="1479176"/>
            <a:ext cx="8606115" cy="4975411"/>
          </a:xfrm>
        </p:spPr>
        <p:style>
          <a:lnRef idx="2">
            <a:schemeClr val="accent5">
              <a:shade val="50000"/>
            </a:schemeClr>
          </a:lnRef>
          <a:fillRef idx="1">
            <a:schemeClr val="accent5"/>
          </a:fillRef>
          <a:effectRef idx="0">
            <a:schemeClr val="accent5"/>
          </a:effectRef>
          <a:fontRef idx="minor">
            <a:schemeClr val="lt1"/>
          </a:fontRef>
        </p:style>
      </p:pic>
      <p:sp>
        <p:nvSpPr>
          <p:cNvPr id="3" name="Місце для нижнього колонтитула 2"/>
          <p:cNvSpPr>
            <a:spLocks noGrp="1"/>
          </p:cNvSpPr>
          <p:nvPr>
            <p:ph type="ftr" sz="quarter" idx="11"/>
          </p:nvPr>
        </p:nvSpPr>
        <p:spPr/>
        <p:txBody>
          <a:bodyPr/>
          <a:lstStyle/>
          <a:p>
            <a:r>
              <a:rPr lang="en-US" smtClean="0"/>
              <a:t>www.sliderpoint.org</a:t>
            </a:r>
            <a:endParaRPr lang="ru-RU"/>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6858000"/>
          </a:xfrm>
        </p:spPr>
        <p:style>
          <a:lnRef idx="2">
            <a:schemeClr val="accent5">
              <a:shade val="50000"/>
            </a:schemeClr>
          </a:lnRef>
          <a:fillRef idx="1">
            <a:schemeClr val="accent5"/>
          </a:fillRef>
          <a:effectRef idx="0">
            <a:schemeClr val="accent5"/>
          </a:effectRef>
          <a:fontRef idx="minor">
            <a:schemeClr val="lt1"/>
          </a:fontRef>
        </p:style>
        <p:txBody>
          <a:bodyPr>
            <a:normAutofit/>
          </a:bodyPr>
          <a:lstStyle/>
          <a:p>
            <a:r>
              <a:rPr lang="ru-RU" sz="8000" dirty="0" smtClean="0"/>
              <a:t>Правовой Бюллетень для подростков №5. « Грязные слова.»</a:t>
            </a:r>
            <a:endParaRPr lang="ru-RU" sz="8000" dirty="0"/>
          </a:p>
        </p:txBody>
      </p:sp>
      <p:sp>
        <p:nvSpPr>
          <p:cNvPr id="3" name="Содержимое 2"/>
          <p:cNvSpPr>
            <a:spLocks noGrp="1"/>
          </p:cNvSpPr>
          <p:nvPr>
            <p:ph idx="1"/>
          </p:nvPr>
        </p:nvSpPr>
        <p:spPr>
          <a:xfrm flipV="1">
            <a:off x="0" y="6857999"/>
            <a:ext cx="9144000" cy="45719"/>
          </a:xfrm>
        </p:spPr>
        <p:style>
          <a:lnRef idx="2">
            <a:schemeClr val="accent5">
              <a:shade val="50000"/>
            </a:schemeClr>
          </a:lnRef>
          <a:fillRef idx="1">
            <a:schemeClr val="accent5"/>
          </a:fillRef>
          <a:effectRef idx="0">
            <a:schemeClr val="accent5"/>
          </a:effectRef>
          <a:fontRef idx="minor">
            <a:schemeClr val="lt1"/>
          </a:fontRef>
        </p:style>
        <p:txBody>
          <a:bodyPr>
            <a:normAutofit fontScale="25000" lnSpcReduction="20000"/>
          </a:bodyPr>
          <a:lstStyle/>
          <a:p>
            <a:pPr>
              <a:buNone/>
            </a:pPr>
            <a:endParaRPr lang="ru-RU" dirty="0"/>
          </a:p>
        </p:txBody>
      </p:sp>
      <p:sp>
        <p:nvSpPr>
          <p:cNvPr id="4" name="Місце для нижнього колонтитула 3"/>
          <p:cNvSpPr>
            <a:spLocks noGrp="1"/>
          </p:cNvSpPr>
          <p:nvPr>
            <p:ph type="ftr" sz="quarter" idx="11"/>
          </p:nvPr>
        </p:nvSpPr>
        <p:spPr/>
        <p:txBody>
          <a:bodyPr/>
          <a:lstStyle/>
          <a:p>
            <a:r>
              <a:rPr lang="en-US" smtClean="0"/>
              <a:t>www.sliderpoint.org</a:t>
            </a:r>
            <a:endParaRPr lang="ru-RU"/>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6858000"/>
          </a:xfrm>
        </p:spPr>
        <p:style>
          <a:lnRef idx="2">
            <a:schemeClr val="accent5">
              <a:shade val="50000"/>
            </a:schemeClr>
          </a:lnRef>
          <a:fillRef idx="1">
            <a:schemeClr val="accent5"/>
          </a:fillRef>
          <a:effectRef idx="0">
            <a:schemeClr val="accent5"/>
          </a:effectRef>
          <a:fontRef idx="minor">
            <a:schemeClr val="lt1"/>
          </a:fontRef>
        </p:style>
        <p:txBody>
          <a:bodyPr/>
          <a:lstStyle/>
          <a:p>
            <a:r>
              <a:rPr lang="ru-RU" dirty="0" smtClean="0"/>
              <a:t/>
            </a:r>
            <a:br>
              <a:rPr lang="ru-RU" dirty="0" smtClean="0"/>
            </a:br>
            <a:r>
              <a:rPr lang="ru-RU" sz="3200" dirty="0" smtClean="0"/>
              <a:t>Нецензурная брань- административное правонарушение, влечёт наказание в виде штрафа или ареста до 15 суток.</a:t>
            </a:r>
            <a:r>
              <a:rPr lang="ru-RU" sz="3600" dirty="0" smtClean="0"/>
              <a:t/>
            </a:r>
            <a:br>
              <a:rPr lang="ru-RU" sz="3600" dirty="0" smtClean="0"/>
            </a:br>
            <a:r>
              <a:rPr lang="ru-RU" sz="3200" dirty="0" smtClean="0"/>
              <a:t>Оскорбление- преступление, выраженное в не</a:t>
            </a:r>
            <a:br>
              <a:rPr lang="ru-RU" sz="3200" dirty="0" smtClean="0"/>
            </a:br>
            <a:r>
              <a:rPr lang="ru-RU" sz="3200" dirty="0" smtClean="0"/>
              <a:t>приличной форме, наказывается штрафом.</a:t>
            </a:r>
            <a:br>
              <a:rPr lang="ru-RU" sz="3200" dirty="0" smtClean="0"/>
            </a:br>
            <a:r>
              <a:rPr lang="ru-RU" sz="3200" dirty="0" smtClean="0"/>
              <a:t>Клевета- преступление, порочащее честь другого лица, наказывается штрафом.</a:t>
            </a:r>
            <a:endParaRPr lang="ru-RU" sz="3200" dirty="0"/>
          </a:p>
        </p:txBody>
      </p:sp>
      <p:sp>
        <p:nvSpPr>
          <p:cNvPr id="3" name="Місце для нижнього колонтитула 2"/>
          <p:cNvSpPr>
            <a:spLocks noGrp="1"/>
          </p:cNvSpPr>
          <p:nvPr>
            <p:ph type="ftr" sz="quarter" idx="11"/>
          </p:nvPr>
        </p:nvSpPr>
        <p:spPr/>
        <p:txBody>
          <a:bodyPr/>
          <a:lstStyle/>
          <a:p>
            <a:r>
              <a:rPr lang="en-US" smtClean="0"/>
              <a:t>www.sliderpoint.org</a:t>
            </a:r>
            <a:endParaRPr lang="ru-RU"/>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6858000"/>
          </a:xfrm>
        </p:spPr>
        <p:style>
          <a:lnRef idx="2">
            <a:schemeClr val="accent5">
              <a:shade val="50000"/>
            </a:schemeClr>
          </a:lnRef>
          <a:fillRef idx="1">
            <a:schemeClr val="accent5"/>
          </a:fillRef>
          <a:effectRef idx="0">
            <a:schemeClr val="accent5"/>
          </a:effectRef>
          <a:fontRef idx="minor">
            <a:schemeClr val="lt1"/>
          </a:fontRef>
        </p:style>
        <p:txBody>
          <a:bodyPr>
            <a:normAutofit/>
          </a:bodyPr>
          <a:lstStyle/>
          <a:p>
            <a:pPr algn="l"/>
            <a:r>
              <a:rPr lang="ru-RU" sz="2400" dirty="0" smtClean="0"/>
              <a:t>Обучающийся в школе обязан уважать честь и достоинство других участников.</a:t>
            </a:r>
            <a:br>
              <a:rPr lang="ru-RU" sz="2400" dirty="0" smtClean="0"/>
            </a:br>
            <a:r>
              <a:rPr lang="ru-RU" sz="2400" dirty="0" smtClean="0"/>
              <a:t>Каждый ребёнок имеет право на уважение достоинства и на защиту от злоупотреблений со стороны родителя.</a:t>
            </a:r>
            <a:br>
              <a:rPr lang="ru-RU" sz="2400" dirty="0" smtClean="0"/>
            </a:br>
            <a:r>
              <a:rPr lang="ru-RU" sz="2400" dirty="0" smtClean="0"/>
              <a:t>Родители обязаны воспитывать детей.</a:t>
            </a:r>
            <a:br>
              <a:rPr lang="ru-RU" sz="2400" dirty="0" smtClean="0"/>
            </a:br>
            <a:r>
              <a:rPr lang="ru-RU" sz="2400" dirty="0" smtClean="0"/>
              <a:t>Учителя обязаны уважать личность ребёнка.</a:t>
            </a:r>
            <a:br>
              <a:rPr lang="ru-RU" sz="2400" dirty="0" smtClean="0"/>
            </a:br>
            <a:r>
              <a:rPr lang="ru-RU" sz="2400" dirty="0" smtClean="0"/>
              <a:t>Никто не должен подвергаться унижающему человеческое достоинство обращению или наказанию.</a:t>
            </a:r>
            <a:endParaRPr lang="ru-RU" sz="2400" dirty="0"/>
          </a:p>
        </p:txBody>
      </p:sp>
      <p:sp>
        <p:nvSpPr>
          <p:cNvPr id="3" name="Місце для нижнього колонтитула 2"/>
          <p:cNvSpPr>
            <a:spLocks noGrp="1"/>
          </p:cNvSpPr>
          <p:nvPr>
            <p:ph type="ftr" sz="quarter" idx="11"/>
          </p:nvPr>
        </p:nvSpPr>
        <p:spPr/>
        <p:txBody>
          <a:bodyPr/>
          <a:lstStyle/>
          <a:p>
            <a:r>
              <a:rPr lang="en-US" smtClean="0"/>
              <a:t>www.sliderpoint.org</a:t>
            </a:r>
            <a:endParaRPr lang="ru-RU"/>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6858000"/>
          </a:xfrm>
        </p:spPr>
        <p:style>
          <a:lnRef idx="2">
            <a:schemeClr val="accent5">
              <a:shade val="50000"/>
            </a:schemeClr>
          </a:lnRef>
          <a:fillRef idx="1">
            <a:schemeClr val="accent5"/>
          </a:fillRef>
          <a:effectRef idx="0">
            <a:schemeClr val="accent5"/>
          </a:effectRef>
          <a:fontRef idx="minor">
            <a:schemeClr val="lt1"/>
          </a:fontRef>
        </p:style>
        <p:txBody>
          <a:bodyPr>
            <a:noAutofit/>
          </a:bodyPr>
          <a:lstStyle/>
          <a:p>
            <a:r>
              <a:rPr lang="ru-RU" sz="7200" dirty="0" smtClean="0"/>
              <a:t>Рекомендация:</a:t>
            </a:r>
            <a:r>
              <a:rPr lang="ru-RU" sz="3600" dirty="0" smtClean="0"/>
              <a:t/>
            </a:r>
            <a:br>
              <a:rPr lang="ru-RU" sz="3600" dirty="0" smtClean="0"/>
            </a:br>
            <a:r>
              <a:rPr lang="ru-RU" sz="3600" dirty="0" smtClean="0"/>
              <a:t> Уважаемые дети и взрослые! Прежде чем выругаться матом или оскорбить нецензурным словом ближнего, подумай о последствиях: вы совершаете правонарушение, за которое может последовать юридическое наказание.</a:t>
            </a:r>
            <a:endParaRPr lang="ru-RU" sz="3600" dirty="0"/>
          </a:p>
        </p:txBody>
      </p:sp>
      <p:sp>
        <p:nvSpPr>
          <p:cNvPr id="3" name="Місце для нижнього колонтитула 2"/>
          <p:cNvSpPr>
            <a:spLocks noGrp="1"/>
          </p:cNvSpPr>
          <p:nvPr>
            <p:ph type="ftr" sz="quarter" idx="11"/>
          </p:nvPr>
        </p:nvSpPr>
        <p:spPr/>
        <p:txBody>
          <a:bodyPr/>
          <a:lstStyle/>
          <a:p>
            <a:r>
              <a:rPr lang="en-US" smtClean="0"/>
              <a:t>www.sliderpoint.org</a:t>
            </a:r>
            <a:endParaRPr lang="ru-RU"/>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6858000"/>
          </a:xfrm>
        </p:spPr>
        <p:style>
          <a:lnRef idx="2">
            <a:schemeClr val="accent5">
              <a:shade val="50000"/>
            </a:schemeClr>
          </a:lnRef>
          <a:fillRef idx="1">
            <a:schemeClr val="accent5"/>
          </a:fillRef>
          <a:effectRef idx="0">
            <a:schemeClr val="accent5"/>
          </a:effectRef>
          <a:fontRef idx="minor">
            <a:schemeClr val="lt1"/>
          </a:fontRef>
        </p:style>
        <p:txBody>
          <a:bodyPr>
            <a:normAutofit fontScale="90000"/>
          </a:bodyPr>
          <a:lstStyle/>
          <a:p>
            <a:r>
              <a:rPr lang="ru-RU" dirty="0" smtClean="0"/>
              <a:t/>
            </a:r>
            <a:br>
              <a:rPr lang="ru-RU" dirty="0" smtClean="0"/>
            </a:br>
            <a:r>
              <a:rPr lang="ru-RU" dirty="0"/>
              <a:t/>
            </a:r>
            <a:br>
              <a:rPr lang="ru-RU" dirty="0"/>
            </a:br>
            <a:r>
              <a:rPr lang="ru-RU" dirty="0" smtClean="0"/>
              <a:t/>
            </a:r>
            <a:br>
              <a:rPr lang="ru-RU" dirty="0" smtClean="0"/>
            </a:br>
            <a:r>
              <a:rPr lang="ru-RU" dirty="0"/>
              <a:t/>
            </a:r>
            <a:br>
              <a:rPr lang="ru-RU" dirty="0"/>
            </a:br>
            <a:r>
              <a:rPr lang="ru-RU" dirty="0" smtClean="0"/>
              <a:t/>
            </a:r>
            <a:br>
              <a:rPr lang="ru-RU" dirty="0" smtClean="0"/>
            </a:br>
            <a:r>
              <a:rPr lang="ru-RU" dirty="0"/>
              <a:t/>
            </a:r>
            <a:br>
              <a:rPr lang="ru-RU" dirty="0"/>
            </a:br>
            <a:r>
              <a:rPr lang="ru-RU" dirty="0" smtClean="0"/>
              <a:t/>
            </a:r>
            <a:br>
              <a:rPr lang="ru-RU" dirty="0" smtClean="0"/>
            </a:br>
            <a:r>
              <a:rPr lang="ru-RU" sz="2400" dirty="0"/>
              <a:t/>
            </a:r>
            <a:br>
              <a:rPr lang="ru-RU" sz="2400" dirty="0"/>
            </a:br>
            <a:r>
              <a:rPr lang="ru-RU" sz="2400" dirty="0" smtClean="0"/>
              <a:t>С рождения.</a:t>
            </a:r>
            <a:br>
              <a:rPr lang="ru-RU" sz="2400" dirty="0" smtClean="0"/>
            </a:br>
            <a:r>
              <a:rPr lang="ru-RU" sz="2400" dirty="0" smtClean="0"/>
              <a:t>1) Приобретает право на гражданство.</a:t>
            </a:r>
            <a:br>
              <a:rPr lang="ru-RU" sz="2400" dirty="0" smtClean="0"/>
            </a:br>
            <a:r>
              <a:rPr lang="ru-RU" sz="2400" dirty="0" smtClean="0"/>
              <a:t>2) Обладает правоспособностью по гражданскому праву.</a:t>
            </a:r>
            <a:br>
              <a:rPr lang="ru-RU" sz="2400" dirty="0" smtClean="0"/>
            </a:br>
            <a:r>
              <a:rPr lang="ru-RU" sz="2400" dirty="0" smtClean="0"/>
              <a:t>3) Право на имя, отчество и фамилию.</a:t>
            </a:r>
            <a:br>
              <a:rPr lang="ru-RU" sz="2400" dirty="0" smtClean="0"/>
            </a:br>
            <a:r>
              <a:rPr lang="ru-RU" sz="2400" dirty="0" smtClean="0"/>
              <a:t>4) право жить и воспитываться в семье, знать своих родителей.</a:t>
            </a:r>
            <a:br>
              <a:rPr lang="ru-RU" sz="2400" dirty="0" smtClean="0"/>
            </a:br>
            <a:r>
              <a:rPr lang="ru-RU" sz="2400" dirty="0" smtClean="0"/>
              <a:t>5) Право на открытие счёта в банке.</a:t>
            </a:r>
            <a:br>
              <a:rPr lang="ru-RU" sz="2400" dirty="0" smtClean="0"/>
            </a:br>
            <a:r>
              <a:rPr lang="ru-RU" sz="2400" dirty="0" smtClean="0"/>
              <a:t>6 лет.</a:t>
            </a:r>
            <a:br>
              <a:rPr lang="ru-RU" sz="2400" dirty="0" smtClean="0"/>
            </a:br>
            <a:r>
              <a:rPr lang="ru-RU" sz="2400" dirty="0" smtClean="0"/>
              <a:t>1) Посещать школу.</a:t>
            </a:r>
            <a:br>
              <a:rPr lang="ru-RU" sz="2400" dirty="0" smtClean="0"/>
            </a:br>
            <a:r>
              <a:rPr lang="ru-RU" sz="2400" dirty="0" smtClean="0"/>
              <a:t>2) право на заключение: бытовых сделок, получении прибыли, распоряжение средств.</a:t>
            </a:r>
            <a:br>
              <a:rPr lang="ru-RU" sz="2400" dirty="0" smtClean="0"/>
            </a:br>
            <a:r>
              <a:rPr lang="ru-RU" sz="2400" dirty="0" smtClean="0"/>
              <a:t>10 лет.</a:t>
            </a:r>
            <a:br>
              <a:rPr lang="ru-RU" sz="2400" dirty="0" smtClean="0"/>
            </a:br>
            <a:r>
              <a:rPr lang="ru-RU" sz="2400" dirty="0" smtClean="0"/>
              <a:t>1) Право на изменение своего имени и фамилии.</a:t>
            </a:r>
            <a:br>
              <a:rPr lang="ru-RU" sz="2400" dirty="0" smtClean="0"/>
            </a:br>
            <a:r>
              <a:rPr lang="ru-RU" sz="2400" dirty="0" smtClean="0"/>
              <a:t>2) Согласие на усыновление.</a:t>
            </a:r>
            <a:br>
              <a:rPr lang="ru-RU" sz="2400" dirty="0" smtClean="0"/>
            </a:br>
            <a:r>
              <a:rPr lang="ru-RU" sz="2400" dirty="0" smtClean="0"/>
              <a:t>3) Право вступать в детские общественные объединения.</a:t>
            </a:r>
            <a:br>
              <a:rPr lang="ru-RU" sz="2400" dirty="0" smtClean="0"/>
            </a:br>
            <a:r>
              <a:rPr lang="ru-RU" dirty="0"/>
              <a:t/>
            </a:r>
            <a:br>
              <a:rPr lang="ru-RU" dirty="0"/>
            </a:br>
            <a:r>
              <a:rPr lang="ru-RU" dirty="0" smtClean="0"/>
              <a:t/>
            </a:r>
            <a:br>
              <a:rPr lang="ru-RU" dirty="0" smtClean="0"/>
            </a:br>
            <a:r>
              <a:rPr lang="ru-RU" dirty="0"/>
              <a:t/>
            </a:r>
            <a:br>
              <a:rPr lang="ru-RU" dirty="0"/>
            </a:br>
            <a:r>
              <a:rPr lang="ru-RU" dirty="0" smtClean="0"/>
              <a:t/>
            </a:r>
            <a:br>
              <a:rPr lang="ru-RU" dirty="0" smtClean="0"/>
            </a:br>
            <a:r>
              <a:rPr lang="ru-RU" dirty="0"/>
              <a:t/>
            </a:r>
            <a:br>
              <a:rPr lang="ru-RU" dirty="0"/>
            </a:br>
            <a:r>
              <a:rPr lang="ru-RU" dirty="0" smtClean="0"/>
              <a:t/>
            </a:r>
            <a:br>
              <a:rPr lang="ru-RU" dirty="0" smtClean="0"/>
            </a:br>
            <a:r>
              <a:rPr lang="ru-RU" dirty="0"/>
              <a:t/>
            </a:r>
            <a:br>
              <a:rPr lang="ru-RU" dirty="0"/>
            </a:br>
            <a:r>
              <a:rPr lang="ru-RU" dirty="0" smtClean="0"/>
              <a:t/>
            </a:r>
            <a:br>
              <a:rPr lang="ru-RU" dirty="0" smtClean="0"/>
            </a:br>
            <a:endParaRPr lang="ru-RU" dirty="0"/>
          </a:p>
        </p:txBody>
      </p:sp>
      <p:sp>
        <p:nvSpPr>
          <p:cNvPr id="3" name="Місце для нижнього колонтитула 2"/>
          <p:cNvSpPr>
            <a:spLocks noGrp="1"/>
          </p:cNvSpPr>
          <p:nvPr>
            <p:ph type="ftr" sz="quarter" idx="11"/>
          </p:nvPr>
        </p:nvSpPr>
        <p:spPr/>
        <p:txBody>
          <a:bodyPr/>
          <a:lstStyle/>
          <a:p>
            <a:r>
              <a:rPr lang="en-US" smtClean="0"/>
              <a:t>www.sliderpoint.org</a:t>
            </a:r>
            <a:endParaRPr lang="ru-RU"/>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6858000"/>
          </a:xfrm>
        </p:spPr>
        <p:style>
          <a:lnRef idx="2">
            <a:schemeClr val="accent5">
              <a:shade val="50000"/>
            </a:schemeClr>
          </a:lnRef>
          <a:fillRef idx="1">
            <a:schemeClr val="accent5"/>
          </a:fillRef>
          <a:effectRef idx="0">
            <a:schemeClr val="accent5"/>
          </a:effectRef>
          <a:fontRef idx="minor">
            <a:schemeClr val="lt1"/>
          </a:fontRef>
        </p:style>
        <p:txBody>
          <a:bodyPr>
            <a:normAutofit/>
          </a:bodyPr>
          <a:lstStyle/>
          <a:p>
            <a:r>
              <a:rPr lang="ru-RU" sz="2200" dirty="0" smtClean="0"/>
              <a:t>14 лет.</a:t>
            </a:r>
            <a:br>
              <a:rPr lang="ru-RU" sz="2200" dirty="0" smtClean="0"/>
            </a:br>
            <a:r>
              <a:rPr lang="ru-RU" sz="2200" dirty="0" smtClean="0"/>
              <a:t>1) право на получение паспорта.</a:t>
            </a:r>
            <a:br>
              <a:rPr lang="ru-RU" sz="2200" dirty="0" smtClean="0"/>
            </a:br>
            <a:r>
              <a:rPr lang="ru-RU" sz="2200" dirty="0" smtClean="0"/>
              <a:t>2) Право вступать в брак в виде исключения.</a:t>
            </a:r>
            <a:br>
              <a:rPr lang="ru-RU" sz="2200" dirty="0" smtClean="0"/>
            </a:br>
            <a:r>
              <a:rPr lang="ru-RU" sz="2200" dirty="0" smtClean="0"/>
              <a:t>3) Право вносить вклады в кредитные учреждения.</a:t>
            </a:r>
            <a:br>
              <a:rPr lang="ru-RU" sz="2200" dirty="0" smtClean="0"/>
            </a:br>
            <a:r>
              <a:rPr lang="ru-RU" sz="2200" dirty="0" smtClean="0"/>
              <a:t>4) Право на поступление на работу.</a:t>
            </a:r>
            <a:br>
              <a:rPr lang="ru-RU" sz="2200" dirty="0" smtClean="0"/>
            </a:br>
            <a:r>
              <a:rPr lang="ru-RU" sz="2200" dirty="0" smtClean="0"/>
              <a:t>5) право управлять велосипедом.</a:t>
            </a:r>
            <a:br>
              <a:rPr lang="ru-RU" sz="2200" dirty="0" smtClean="0"/>
            </a:br>
            <a:r>
              <a:rPr lang="ru-RU" sz="2200" dirty="0" smtClean="0"/>
              <a:t>6) может </a:t>
            </a:r>
            <a:r>
              <a:rPr lang="ru-RU" sz="2200" dirty="0"/>
              <a:t>б</a:t>
            </a:r>
            <a:r>
              <a:rPr lang="ru-RU" sz="2200" dirty="0" smtClean="0"/>
              <a:t>ыть исключён из школы.</a:t>
            </a:r>
            <a:br>
              <a:rPr lang="ru-RU" sz="2200" dirty="0" smtClean="0"/>
            </a:br>
            <a:r>
              <a:rPr lang="ru-RU" sz="2200" dirty="0" smtClean="0"/>
              <a:t>15 лет.</a:t>
            </a:r>
            <a:br>
              <a:rPr lang="ru-RU" sz="2200" dirty="0" smtClean="0"/>
            </a:br>
            <a:r>
              <a:rPr lang="ru-RU" sz="2200" dirty="0" smtClean="0"/>
              <a:t>1) Право на поступление на работу с согласия профсоюзного органа предприятия.</a:t>
            </a:r>
            <a:br>
              <a:rPr lang="ru-RU" sz="2200" dirty="0" smtClean="0"/>
            </a:br>
            <a:r>
              <a:rPr lang="ru-RU" sz="2200" dirty="0" smtClean="0"/>
              <a:t>16 лет.</a:t>
            </a:r>
            <a:br>
              <a:rPr lang="ru-RU" sz="2200" dirty="0" smtClean="0"/>
            </a:br>
            <a:r>
              <a:rPr lang="ru-RU" sz="2200" dirty="0" smtClean="0"/>
              <a:t>1) Право быть членом кооператива.</a:t>
            </a:r>
            <a:br>
              <a:rPr lang="ru-RU" sz="2200" dirty="0" smtClean="0"/>
            </a:br>
            <a:r>
              <a:rPr lang="ru-RU" sz="2200" dirty="0" smtClean="0"/>
              <a:t>2) Право управлять мопедом.</a:t>
            </a:r>
            <a:br>
              <a:rPr lang="ru-RU" sz="2200" dirty="0" smtClean="0"/>
            </a:br>
            <a:r>
              <a:rPr lang="ru-RU" sz="2200" dirty="0" smtClean="0"/>
              <a:t>3) Подлежит административной ответственности.</a:t>
            </a:r>
            <a:br>
              <a:rPr lang="ru-RU" sz="2200" dirty="0" smtClean="0"/>
            </a:br>
            <a:r>
              <a:rPr lang="ru-RU" sz="2200" dirty="0" smtClean="0"/>
              <a:t>17 лет.</a:t>
            </a:r>
            <a:br>
              <a:rPr lang="ru-RU" sz="2200" dirty="0" smtClean="0"/>
            </a:br>
            <a:r>
              <a:rPr lang="ru-RU" sz="2200" dirty="0" smtClean="0"/>
              <a:t>1) Постановка на воинский учёт.</a:t>
            </a:r>
            <a:br>
              <a:rPr lang="ru-RU" sz="2200" dirty="0" smtClean="0"/>
            </a:br>
            <a:r>
              <a:rPr lang="ru-RU" sz="2200" dirty="0" smtClean="0"/>
              <a:t>18 лет.</a:t>
            </a:r>
            <a:br>
              <a:rPr lang="ru-RU" sz="2200" dirty="0" smtClean="0"/>
            </a:br>
            <a:r>
              <a:rPr lang="ru-RU" sz="2200" dirty="0" smtClean="0"/>
              <a:t>1) Становится совершеннолетним. </a:t>
            </a:r>
            <a:endParaRPr lang="ru-RU" sz="2200" dirty="0"/>
          </a:p>
        </p:txBody>
      </p:sp>
      <p:sp>
        <p:nvSpPr>
          <p:cNvPr id="3" name="Місце для нижнього колонтитула 2"/>
          <p:cNvSpPr>
            <a:spLocks noGrp="1"/>
          </p:cNvSpPr>
          <p:nvPr>
            <p:ph type="ftr" sz="quarter" idx="11"/>
          </p:nvPr>
        </p:nvSpPr>
        <p:spPr/>
        <p:txBody>
          <a:bodyPr/>
          <a:lstStyle/>
          <a:p>
            <a:r>
              <a:rPr lang="en-US" smtClean="0"/>
              <a:t>www.sliderpoint.org</a:t>
            </a:r>
            <a:endParaRPr lang="ru-RU"/>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2214554"/>
          </a:xfrm>
        </p:spPr>
        <p:style>
          <a:lnRef idx="2">
            <a:schemeClr val="accent5">
              <a:shade val="50000"/>
            </a:schemeClr>
          </a:lnRef>
          <a:fillRef idx="1">
            <a:schemeClr val="accent5"/>
          </a:fillRef>
          <a:effectRef idx="0">
            <a:schemeClr val="accent5"/>
          </a:effectRef>
          <a:fontRef idx="minor">
            <a:schemeClr val="lt1"/>
          </a:fontRef>
        </p:style>
        <p:txBody>
          <a:bodyPr>
            <a:normAutofit/>
          </a:bodyPr>
          <a:lstStyle/>
          <a:p>
            <a:r>
              <a:rPr lang="ru-RU" dirty="0" smtClean="0"/>
              <a:t>Правовой Бюллетень для подростков №2. « Подросток и милиция.»</a:t>
            </a:r>
            <a:endParaRPr lang="ru-RU" dirty="0"/>
          </a:p>
        </p:txBody>
      </p:sp>
      <p:pic>
        <p:nvPicPr>
          <p:cNvPr id="4" name="Содержимое 3" descr="iCASR0KZ3.jpg"/>
          <p:cNvPicPr>
            <a:picLocks noGrp="1" noChangeAspect="1"/>
          </p:cNvPicPr>
          <p:nvPr>
            <p:ph idx="1"/>
          </p:nvPr>
        </p:nvPicPr>
        <p:blipFill>
          <a:blip r:embed="rId3" cstate="print"/>
          <a:stretch>
            <a:fillRect/>
          </a:stretch>
        </p:blipFill>
        <p:spPr>
          <a:xfrm>
            <a:off x="0" y="2071678"/>
            <a:ext cx="9144000" cy="4786322"/>
          </a:xfrm>
        </p:spPr>
        <p:style>
          <a:lnRef idx="2">
            <a:schemeClr val="accent5">
              <a:shade val="50000"/>
            </a:schemeClr>
          </a:lnRef>
          <a:fillRef idx="1">
            <a:schemeClr val="accent5"/>
          </a:fillRef>
          <a:effectRef idx="0">
            <a:schemeClr val="accent5"/>
          </a:effectRef>
          <a:fontRef idx="minor">
            <a:schemeClr val="lt1"/>
          </a:fontRef>
        </p:style>
      </p:pic>
      <p:sp>
        <p:nvSpPr>
          <p:cNvPr id="3" name="Місце для нижнього колонтитула 2"/>
          <p:cNvSpPr>
            <a:spLocks noGrp="1"/>
          </p:cNvSpPr>
          <p:nvPr>
            <p:ph type="ftr" sz="quarter" idx="11"/>
          </p:nvPr>
        </p:nvSpPr>
        <p:spPr/>
        <p:txBody>
          <a:bodyPr/>
          <a:lstStyle/>
          <a:p>
            <a:r>
              <a:rPr lang="en-US" smtClean="0"/>
              <a:t>www.sliderpoint.org</a:t>
            </a:r>
            <a:endParaRPr lang="ru-RU"/>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14338"/>
            <a:ext cx="9144000" cy="7072338"/>
          </a:xfrm>
        </p:spPr>
        <p:style>
          <a:lnRef idx="2">
            <a:schemeClr val="accent5">
              <a:shade val="50000"/>
            </a:schemeClr>
          </a:lnRef>
          <a:fillRef idx="1">
            <a:schemeClr val="accent5"/>
          </a:fillRef>
          <a:effectRef idx="0">
            <a:schemeClr val="accent5"/>
          </a:effectRef>
          <a:fontRef idx="minor">
            <a:schemeClr val="lt1"/>
          </a:fontRef>
        </p:style>
        <p:txBody>
          <a:bodyPr/>
          <a:lstStyle/>
          <a:p>
            <a:r>
              <a:rPr lang="ru-RU" sz="2000" dirty="0" smtClean="0"/>
              <a:t/>
            </a:r>
            <a:br>
              <a:rPr lang="ru-RU" sz="2000" dirty="0" smtClean="0"/>
            </a:br>
            <a:r>
              <a:rPr lang="ru-RU" sz="2800" dirty="0" smtClean="0"/>
              <a:t>Необходимо знать.</a:t>
            </a:r>
            <a:r>
              <a:rPr lang="ru-RU" sz="2000" dirty="0" smtClean="0"/>
              <a:t/>
            </a:r>
            <a:br>
              <a:rPr lang="ru-RU" sz="2000" dirty="0" smtClean="0"/>
            </a:br>
            <a:r>
              <a:rPr lang="ru-RU" sz="2400" dirty="0" smtClean="0"/>
              <a:t>Уголовная ответственность наступает с 16 лет, а за некоторые виды преступлений с 14. За любое административное или уголовное правонарушение тебя поставят на учёт в милицию.</a:t>
            </a:r>
            <a:r>
              <a:rPr lang="ru-RU" dirty="0" smtClean="0"/>
              <a:t/>
            </a:r>
            <a:br>
              <a:rPr lang="ru-RU" dirty="0" smtClean="0"/>
            </a:br>
            <a:r>
              <a:rPr lang="ru-RU" sz="2800" dirty="0" smtClean="0"/>
              <a:t>На улице. </a:t>
            </a:r>
            <a:br>
              <a:rPr lang="ru-RU" sz="2800" dirty="0" smtClean="0"/>
            </a:br>
            <a:r>
              <a:rPr lang="ru-RU" sz="2400" dirty="0" smtClean="0"/>
              <a:t>Запрещено находиться в общественных местах в нетрезвом состоянии, нецензурно выражаться , кричать.</a:t>
            </a:r>
            <a:br>
              <a:rPr lang="ru-RU" sz="2400" dirty="0" smtClean="0"/>
            </a:br>
            <a:r>
              <a:rPr lang="ru-RU" sz="2400" dirty="0" smtClean="0"/>
              <a:t>Дома.</a:t>
            </a:r>
            <a:br>
              <a:rPr lang="ru-RU" sz="2400" dirty="0" smtClean="0"/>
            </a:br>
            <a:r>
              <a:rPr lang="ru-RU" sz="2400" dirty="0" smtClean="0"/>
              <a:t>Если сотрудник милиции в отсутствие родителей пришёл к тебе домой и предложил пройти с ним в отдел для выяснения обстоятельств какого либо происшествия не открывай дверь и предложи обратиться к соседям.</a:t>
            </a:r>
            <a:br>
              <a:rPr lang="ru-RU" sz="2400" dirty="0" smtClean="0"/>
            </a:br>
            <a:r>
              <a:rPr lang="ru-RU" sz="2400" dirty="0" smtClean="0"/>
              <a:t>В милиции.</a:t>
            </a:r>
            <a:br>
              <a:rPr lang="ru-RU" sz="2400" dirty="0" smtClean="0"/>
            </a:br>
            <a:r>
              <a:rPr lang="ru-RU" sz="2400" dirty="0" smtClean="0"/>
              <a:t>Если тебе исполнилось 18 лет, то тебя имеют право опрашивать без родителей . А если тебе 14 лет, то в ходе допроса должен присутствовать учитель. </a:t>
            </a:r>
            <a:endParaRPr lang="ru-RU" sz="2400" dirty="0"/>
          </a:p>
        </p:txBody>
      </p:sp>
      <p:sp>
        <p:nvSpPr>
          <p:cNvPr id="3" name="Місце для нижнього колонтитула 2"/>
          <p:cNvSpPr>
            <a:spLocks noGrp="1"/>
          </p:cNvSpPr>
          <p:nvPr>
            <p:ph type="ftr" sz="quarter" idx="11"/>
          </p:nvPr>
        </p:nvSpPr>
        <p:spPr/>
        <p:txBody>
          <a:bodyPr/>
          <a:lstStyle/>
          <a:p>
            <a:r>
              <a:rPr lang="en-US" smtClean="0"/>
              <a:t>www.sliderpoint.org</a:t>
            </a:r>
            <a:endParaRPr lang="ru-RU"/>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417638"/>
          </a:xfrm>
        </p:spPr>
        <p:style>
          <a:lnRef idx="2">
            <a:schemeClr val="accent5">
              <a:shade val="50000"/>
            </a:schemeClr>
          </a:lnRef>
          <a:fillRef idx="1">
            <a:schemeClr val="accent5"/>
          </a:fillRef>
          <a:effectRef idx="0">
            <a:schemeClr val="accent5"/>
          </a:effectRef>
          <a:fontRef idx="minor">
            <a:schemeClr val="lt1"/>
          </a:fontRef>
        </p:style>
        <p:txBody>
          <a:bodyPr>
            <a:normAutofit fontScale="90000"/>
          </a:bodyPr>
          <a:lstStyle/>
          <a:p>
            <a:r>
              <a:rPr lang="ru-RU" dirty="0" smtClean="0"/>
              <a:t>Правовой Бюллетень для подростков №3. « Я и мои родители.»</a:t>
            </a:r>
            <a:endParaRPr lang="ru-RU" dirty="0"/>
          </a:p>
        </p:txBody>
      </p:sp>
      <p:pic>
        <p:nvPicPr>
          <p:cNvPr id="4" name="Содержимое 3" descr="i.jpg"/>
          <p:cNvPicPr>
            <a:picLocks noGrp="1" noChangeAspect="1"/>
          </p:cNvPicPr>
          <p:nvPr>
            <p:ph idx="1"/>
          </p:nvPr>
        </p:nvPicPr>
        <p:blipFill>
          <a:blip r:embed="rId3" cstate="print"/>
          <a:stretch>
            <a:fillRect/>
          </a:stretch>
        </p:blipFill>
        <p:spPr>
          <a:xfrm>
            <a:off x="0" y="1428750"/>
            <a:ext cx="9144000" cy="5429250"/>
          </a:xfrm>
        </p:spPr>
        <p:style>
          <a:lnRef idx="2">
            <a:schemeClr val="accent5">
              <a:shade val="50000"/>
            </a:schemeClr>
          </a:lnRef>
          <a:fillRef idx="1">
            <a:schemeClr val="accent5"/>
          </a:fillRef>
          <a:effectRef idx="0">
            <a:schemeClr val="accent5"/>
          </a:effectRef>
          <a:fontRef idx="minor">
            <a:schemeClr val="lt1"/>
          </a:fontRef>
        </p:style>
      </p:pic>
      <p:sp>
        <p:nvSpPr>
          <p:cNvPr id="3" name="Місце для нижнього колонтитула 2"/>
          <p:cNvSpPr>
            <a:spLocks noGrp="1"/>
          </p:cNvSpPr>
          <p:nvPr>
            <p:ph type="ftr" sz="quarter" idx="11"/>
          </p:nvPr>
        </p:nvSpPr>
        <p:spPr/>
        <p:txBody>
          <a:bodyPr/>
          <a:lstStyle/>
          <a:p>
            <a:r>
              <a:rPr lang="en-US" smtClean="0"/>
              <a:t>www.sliderpoint.org</a:t>
            </a:r>
            <a:endParaRPr lang="ru-RU"/>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6858000"/>
          </a:xfrm>
        </p:spPr>
        <p:style>
          <a:lnRef idx="2">
            <a:schemeClr val="accent5">
              <a:shade val="50000"/>
            </a:schemeClr>
          </a:lnRef>
          <a:fillRef idx="1">
            <a:schemeClr val="accent5"/>
          </a:fillRef>
          <a:effectRef idx="0">
            <a:schemeClr val="accent5"/>
          </a:effectRef>
          <a:fontRef idx="minor">
            <a:schemeClr val="lt1"/>
          </a:fontRef>
        </p:style>
        <p:txBody>
          <a:bodyPr/>
          <a:lstStyle/>
          <a:p>
            <a:r>
              <a:rPr lang="ru-RU" dirty="0" smtClean="0"/>
              <a:t/>
            </a:r>
            <a:br>
              <a:rPr lang="ru-RU" dirty="0" smtClean="0"/>
            </a:br>
            <a:r>
              <a:rPr lang="ru-RU" sz="2400" dirty="0" smtClean="0"/>
              <a:t>Родительская ответственность прекращается по достижении ребёнком 18 лет.</a:t>
            </a:r>
            <a:br>
              <a:rPr lang="ru-RU" sz="2400" dirty="0" smtClean="0"/>
            </a:br>
            <a:r>
              <a:rPr lang="ru-RU" sz="2400" dirty="0" smtClean="0"/>
              <a:t>Забота.</a:t>
            </a:r>
            <a:br>
              <a:rPr lang="ru-RU" sz="2400" dirty="0" smtClean="0"/>
            </a:br>
            <a:r>
              <a:rPr lang="ru-RU" sz="2400" dirty="0" smtClean="0"/>
              <a:t>Родители должны следить, хаживать и заботиться о своих детях до тех пор, пока им не исполниться 18 лет. Если дети, которым исполнилось 16 лет, прошли процедуру эмансипации, т родительские обязанности прекращаются.</a:t>
            </a:r>
            <a:br>
              <a:rPr lang="ru-RU" sz="2400" dirty="0" smtClean="0"/>
            </a:br>
            <a:r>
              <a:rPr lang="ru-RU" sz="2400" dirty="0" smtClean="0"/>
              <a:t>Наказание.</a:t>
            </a:r>
            <a:br>
              <a:rPr lang="ru-RU" sz="2400" dirty="0" smtClean="0"/>
            </a:br>
            <a:r>
              <a:rPr lang="ru-RU" sz="2400" dirty="0" smtClean="0"/>
              <a:t>Родители имеют право наказывать своего ребёнка за ослушание, т.е. ошлёпать.</a:t>
            </a:r>
            <a:br>
              <a:rPr lang="ru-RU" sz="2400" dirty="0" smtClean="0"/>
            </a:br>
            <a:r>
              <a:rPr lang="ru-RU" sz="2400" dirty="0" smtClean="0"/>
              <a:t>Образование.</a:t>
            </a:r>
            <a:br>
              <a:rPr lang="ru-RU" sz="2400" dirty="0" smtClean="0"/>
            </a:br>
            <a:r>
              <a:rPr lang="ru-RU" sz="2400" dirty="0" smtClean="0"/>
              <a:t>Родители обязаны обеспечить своему ребёнку образование.</a:t>
            </a:r>
            <a:br>
              <a:rPr lang="ru-RU" sz="2400" dirty="0" smtClean="0"/>
            </a:br>
            <a:r>
              <a:rPr lang="ru-RU" sz="2400" dirty="0" smtClean="0"/>
              <a:t> </a:t>
            </a:r>
            <a:br>
              <a:rPr lang="ru-RU" sz="2400" dirty="0" smtClean="0"/>
            </a:br>
            <a:r>
              <a:rPr lang="ru-RU" sz="2400" dirty="0" smtClean="0"/>
              <a:t> </a:t>
            </a:r>
            <a:endParaRPr lang="ru-RU" sz="2400" dirty="0"/>
          </a:p>
        </p:txBody>
      </p:sp>
      <p:sp>
        <p:nvSpPr>
          <p:cNvPr id="3" name="Місце для нижнього колонтитула 2"/>
          <p:cNvSpPr>
            <a:spLocks noGrp="1"/>
          </p:cNvSpPr>
          <p:nvPr>
            <p:ph type="ftr" sz="quarter" idx="11"/>
          </p:nvPr>
        </p:nvSpPr>
        <p:spPr/>
        <p:txBody>
          <a:bodyPr/>
          <a:lstStyle/>
          <a:p>
            <a:r>
              <a:rPr lang="en-US" smtClean="0"/>
              <a:t>www.sliderpoint.org</a:t>
            </a:r>
            <a:endParaRPr lang="ru-RU"/>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571612"/>
          </a:xfrm>
        </p:spPr>
        <p:style>
          <a:lnRef idx="2">
            <a:schemeClr val="accent5">
              <a:shade val="50000"/>
            </a:schemeClr>
          </a:lnRef>
          <a:fillRef idx="1">
            <a:schemeClr val="accent5"/>
          </a:fillRef>
          <a:effectRef idx="0">
            <a:schemeClr val="accent5"/>
          </a:effectRef>
          <a:fontRef idx="minor">
            <a:schemeClr val="lt1"/>
          </a:fontRef>
        </p:style>
        <p:txBody>
          <a:bodyPr/>
          <a:lstStyle/>
          <a:p>
            <a:r>
              <a:rPr lang="ru-RU" dirty="0" smtClean="0"/>
              <a:t>Правовой Бюллетень для подростков №4. « Развлекайся, но не забывай.»</a:t>
            </a:r>
            <a:endParaRPr lang="ru-RU" dirty="0"/>
          </a:p>
        </p:txBody>
      </p:sp>
      <p:pic>
        <p:nvPicPr>
          <p:cNvPr id="4" name="Содержимое 3" descr="iCA8Q2EKX.jpg"/>
          <p:cNvPicPr>
            <a:picLocks noGrp="1" noChangeAspect="1"/>
          </p:cNvPicPr>
          <p:nvPr>
            <p:ph idx="1"/>
          </p:nvPr>
        </p:nvPicPr>
        <p:blipFill>
          <a:blip r:embed="rId3" cstate="print"/>
          <a:stretch>
            <a:fillRect/>
          </a:stretch>
        </p:blipFill>
        <p:spPr>
          <a:xfrm>
            <a:off x="0" y="1571625"/>
            <a:ext cx="9144000" cy="5286375"/>
          </a:xfrm>
        </p:spPr>
        <p:style>
          <a:lnRef idx="2">
            <a:schemeClr val="accent5">
              <a:shade val="50000"/>
            </a:schemeClr>
          </a:lnRef>
          <a:fillRef idx="1">
            <a:schemeClr val="accent5"/>
          </a:fillRef>
          <a:effectRef idx="0">
            <a:schemeClr val="accent5"/>
          </a:effectRef>
          <a:fontRef idx="minor">
            <a:schemeClr val="lt1"/>
          </a:fontRef>
        </p:style>
      </p:pic>
      <p:sp>
        <p:nvSpPr>
          <p:cNvPr id="3" name="Місце для нижнього колонтитула 2"/>
          <p:cNvSpPr>
            <a:spLocks noGrp="1"/>
          </p:cNvSpPr>
          <p:nvPr>
            <p:ph type="ftr" sz="quarter" idx="11"/>
          </p:nvPr>
        </p:nvSpPr>
        <p:spPr/>
        <p:txBody>
          <a:bodyPr/>
          <a:lstStyle/>
          <a:p>
            <a:r>
              <a:rPr lang="en-US" smtClean="0"/>
              <a:t>www.sliderpoint.org</a:t>
            </a:r>
            <a:endParaRPr lang="ru-RU"/>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6858000"/>
          </a:xfrm>
        </p:spPr>
        <p:style>
          <a:lnRef idx="2">
            <a:schemeClr val="accent5">
              <a:shade val="50000"/>
            </a:schemeClr>
          </a:lnRef>
          <a:fillRef idx="1">
            <a:schemeClr val="accent5"/>
          </a:fillRef>
          <a:effectRef idx="0">
            <a:schemeClr val="accent5"/>
          </a:effectRef>
          <a:fontRef idx="minor">
            <a:schemeClr val="lt1"/>
          </a:fontRef>
        </p:style>
        <p:txBody>
          <a:bodyPr/>
          <a:lstStyle/>
          <a:p>
            <a:r>
              <a:rPr lang="ru-RU" dirty="0" smtClean="0"/>
              <a:t/>
            </a:r>
            <a:br>
              <a:rPr lang="ru-RU" dirty="0" smtClean="0"/>
            </a:br>
            <a:r>
              <a:rPr lang="ru-RU" sz="2800" dirty="0" smtClean="0"/>
              <a:t>Азартные игры.</a:t>
            </a:r>
            <a:br>
              <a:rPr lang="ru-RU" sz="2800" dirty="0" smtClean="0"/>
            </a:br>
            <a:r>
              <a:rPr lang="ru-RU" sz="2200" dirty="0" smtClean="0"/>
              <a:t>На игру в игровых автоматах, установленных в специальных залах или салонах, нет специальных возрастных ограничений и они пользуются большой популярностью у молодых людей. Но в игру «Бинго» допускаются лица, достигшие 16 лет. Посещать и играть в казино можно лишь при достижении 18 лет.</a:t>
            </a:r>
            <a:r>
              <a:rPr lang="ru-RU" sz="2200" dirty="0"/>
              <a:t/>
            </a:r>
            <a:br>
              <a:rPr lang="ru-RU" sz="2200" dirty="0"/>
            </a:br>
            <a:r>
              <a:rPr lang="ru-RU" sz="2800" dirty="0" smtClean="0"/>
              <a:t>Скачки.</a:t>
            </a:r>
            <a:br>
              <a:rPr lang="ru-RU" sz="2800" dirty="0" smtClean="0"/>
            </a:br>
            <a:r>
              <a:rPr lang="ru-RU" sz="2200" dirty="0" smtClean="0"/>
              <a:t>«Правила взаимных пари на ипподромах» не содержат возрастных ограничений.</a:t>
            </a:r>
            <a:br>
              <a:rPr lang="ru-RU" sz="2200" dirty="0" smtClean="0"/>
            </a:br>
            <a:r>
              <a:rPr lang="ru-RU" sz="2800" dirty="0" smtClean="0"/>
              <a:t>Шум.</a:t>
            </a:r>
            <a:br>
              <a:rPr lang="ru-RU" sz="2800" dirty="0" smtClean="0"/>
            </a:br>
            <a:r>
              <a:rPr lang="ru-RU" sz="2200" dirty="0" smtClean="0"/>
              <a:t>Если ты любишь устраивать вечеринки, играть на фортепьяно помни, что шум не должен продолжаться после 23 часов.</a:t>
            </a:r>
            <a:endParaRPr lang="ru-RU" sz="2800" dirty="0"/>
          </a:p>
        </p:txBody>
      </p:sp>
      <p:sp>
        <p:nvSpPr>
          <p:cNvPr id="3" name="Місце для нижнього колонтитула 2"/>
          <p:cNvSpPr>
            <a:spLocks noGrp="1"/>
          </p:cNvSpPr>
          <p:nvPr>
            <p:ph type="ftr" sz="quarter" idx="11"/>
          </p:nvPr>
        </p:nvSpPr>
        <p:spPr/>
        <p:txBody>
          <a:bodyPr/>
          <a:lstStyle/>
          <a:p>
            <a:r>
              <a:rPr lang="en-US" smtClean="0"/>
              <a:t>www.sliderpoint.org</a:t>
            </a:r>
            <a:endParaRPr lang="ru-RU"/>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125</TotalTime>
  <Words>184</Words>
  <Application>Microsoft Office PowerPoint</Application>
  <PresentationFormat>Екран (4:3)</PresentationFormat>
  <Paragraphs>52</Paragraphs>
  <Slides>13</Slides>
  <Notes>13</Notes>
  <HiddenSlides>0</HiddenSlides>
  <MMClips>0</MMClips>
  <ScaleCrop>false</ScaleCrop>
  <HeadingPairs>
    <vt:vector size="4" baseType="variant">
      <vt:variant>
        <vt:lpstr>Тема</vt:lpstr>
      </vt:variant>
      <vt:variant>
        <vt:i4>1</vt:i4>
      </vt:variant>
      <vt:variant>
        <vt:lpstr>Заголовки слайдів</vt:lpstr>
      </vt:variant>
      <vt:variant>
        <vt:i4>13</vt:i4>
      </vt:variant>
    </vt:vector>
  </HeadingPairs>
  <TitlesOfParts>
    <vt:vector size="14" baseType="lpstr">
      <vt:lpstr>Тема Office</vt:lpstr>
      <vt:lpstr>Правовой Бюллетень для подростков №1. «Права и обязанности подростков.»</vt:lpstr>
      <vt:lpstr>        С рождения. 1) Приобретает право на гражданство. 2) Обладает правоспособностью по гражданскому праву. 3) Право на имя, отчество и фамилию. 4) право жить и воспитываться в семье, знать своих родителей. 5) Право на открытие счёта в банке. 6 лет. 1) Посещать школу. 2) право на заключение: бытовых сделок, получении прибыли, распоряжение средств. 10 лет. 1) Право на изменение своего имени и фамилии. 2) Согласие на усыновление. 3) Право вступать в детские общественные объединения.         </vt:lpstr>
      <vt:lpstr>14 лет. 1) право на получение паспорта. 2) Право вступать в брак в виде исключения. 3) Право вносить вклады в кредитные учреждения. 4) Право на поступление на работу. 5) право управлять велосипедом. 6) может быть исключён из школы. 15 лет. 1) Право на поступление на работу с согласия профсоюзного органа предприятия. 16 лет. 1) Право быть членом кооператива. 2) Право управлять мопедом. 3) Подлежит административной ответственности. 17 лет. 1) Постановка на воинский учёт. 18 лет. 1) Становится совершеннолетним. </vt:lpstr>
      <vt:lpstr>Правовой Бюллетень для подростков №2. « Подросток и милиция.»</vt:lpstr>
      <vt:lpstr> Необходимо знать. Уголовная ответственность наступает с 16 лет, а за некоторые виды преступлений с 14. За любое административное или уголовное правонарушение тебя поставят на учёт в милицию. На улице.  Запрещено находиться в общественных местах в нетрезвом состоянии, нецензурно выражаться , кричать. Дома. Если сотрудник милиции в отсутствие родителей пришёл к тебе домой и предложил пройти с ним в отдел для выяснения обстоятельств какого либо происшествия не открывай дверь и предложи обратиться к соседям. В милиции. Если тебе исполнилось 18 лет, то тебя имеют право опрашивать без родителей . А если тебе 14 лет, то в ходе допроса должен присутствовать учитель. </vt:lpstr>
      <vt:lpstr>Правовой Бюллетень для подростков №3. « Я и мои родители.»</vt:lpstr>
      <vt:lpstr> Родительская ответственность прекращается по достижении ребёнком 18 лет. Забота. Родители должны следить, хаживать и заботиться о своих детях до тех пор, пока им не исполниться 18 лет. Если дети, которым исполнилось 16 лет, прошли процедуру эмансипации, т родительские обязанности прекращаются. Наказание. Родители имеют право наказывать своего ребёнка за ослушание, т.е. ошлёпать. Образование. Родители обязаны обеспечить своему ребёнку образование.    </vt:lpstr>
      <vt:lpstr>Правовой Бюллетень для подростков №4. « Развлекайся, но не забывай.»</vt:lpstr>
      <vt:lpstr> Азартные игры. На игру в игровых автоматах, установленных в специальных залах или салонах, нет специальных возрастных ограничений и они пользуются большой популярностью у молодых людей. Но в игру «Бинго» допускаются лица, достигшие 16 лет. Посещать и играть в казино можно лишь при достижении 18 лет. Скачки. «Правила взаимных пари на ипподромах» не содержат возрастных ограничений. Шум. Если ты любишь устраивать вечеринки, играть на фортепьяно помни, что шум не должен продолжаться после 23 часов.</vt:lpstr>
      <vt:lpstr>Правовой Бюллетень для подростков №5. « Грязные слова.»</vt:lpstr>
      <vt:lpstr> Нецензурная брань- административное правонарушение, влечёт наказание в виде штрафа или ареста до 15 суток. Оскорбление- преступление, выраженное в не приличной форме, наказывается штрафом. Клевета- преступление, порочащее честь другого лица, наказывается штрафом.</vt:lpstr>
      <vt:lpstr>Обучающийся в школе обязан уважать честь и достоинство других участников. Каждый ребёнок имеет право на уважение достоинства и на защиту от злоупотреблений со стороны родителя. Родители обязаны воспитывать детей. Учителя обязаны уважать личность ребёнка. Никто не должен подвергаться унижающему человеческое достоинство обращению или наказанию.</vt:lpstr>
      <vt:lpstr>Рекомендация:  Уважаемые дети и взрослые! Прежде чем выругаться матом или оскорбить нецензурным словом ближнего, подумай о последствиях: вы совершаете правонарушение, за которое может последовать юридическое наказание.</vt:lpstr>
    </vt:vector>
  </TitlesOfParts>
  <Company>Школа</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Правовой бюллетень для подростков №1</dc:title>
  <dc:creator>Бирючкова Галина Ивановна</dc:creator>
  <cp:lastModifiedBy>LEGION</cp:lastModifiedBy>
  <cp:revision>16</cp:revision>
  <dcterms:created xsi:type="dcterms:W3CDTF">2002-01-01T02:34:00Z</dcterms:created>
  <dcterms:modified xsi:type="dcterms:W3CDTF">2015-01-28T13:36:50Z</dcterms:modified>
</cp:coreProperties>
</file>