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247F"/>
    <a:srgbClr val="00FF00"/>
    <a:srgbClr val="009900"/>
    <a:srgbClr val="66FF33"/>
    <a:srgbClr val="00CC66"/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1531" autoAdjust="0"/>
  </p:normalViewPr>
  <p:slideViewPr>
    <p:cSldViewPr>
      <p:cViewPr varScale="1">
        <p:scale>
          <a:sx n="45" d="100"/>
          <a:sy n="45" d="100"/>
        </p:scale>
        <p:origin x="-11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8329C-651B-44F4-A898-D3B89EB1A583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78C98-009C-484E-9290-29A6EFF485A6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Castellar" pitchFamily="18" charset="0"/>
              </a:rPr>
              <a:t>Antibiotic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Антибиотики)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4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6600"/>
                </a:solidFill>
              </a:rPr>
              <a:t>Питьевая вода напичкана антибиотиками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dirty="0" smtClean="0">
                <a:solidFill>
                  <a:srgbClr val="996600"/>
                </a:solidFill>
              </a:rPr>
              <a:t>Питьевая вода в городах США содержит в своем составе широкий набор фармацевтических ингредиентов, включая </a:t>
            </a:r>
            <a:r>
              <a:rPr lang="ru-RU" sz="1200" b="1" dirty="0" smtClean="0">
                <a:solidFill>
                  <a:srgbClr val="996600"/>
                </a:solidFill>
              </a:rPr>
              <a:t>антибиотики,  и   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b="1" dirty="0" smtClean="0">
                <a:solidFill>
                  <a:srgbClr val="996600"/>
                </a:solidFill>
              </a:rPr>
              <a:t>        антидепрессанты 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b="1" dirty="0" smtClean="0">
                <a:solidFill>
                  <a:srgbClr val="996600"/>
                </a:solidFill>
              </a:rPr>
              <a:t>и половые гормоны, 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b="1" dirty="0" smtClean="0">
                <a:solidFill>
                  <a:srgbClr val="996600"/>
                </a:solidFill>
              </a:rPr>
              <a:t>успокоительные, 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b="1" dirty="0" smtClean="0">
                <a:solidFill>
                  <a:srgbClr val="996600"/>
                </a:solidFill>
              </a:rPr>
              <a:t>а также многие другие,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b="1" dirty="0" smtClean="0">
                <a:solidFill>
                  <a:srgbClr val="996600"/>
                </a:solidFill>
              </a:rPr>
              <a:t> отпускаемые </a:t>
            </a:r>
            <a:br>
              <a:rPr lang="ru-RU" sz="1200" b="1" dirty="0" smtClean="0">
                <a:solidFill>
                  <a:srgbClr val="996600"/>
                </a:solidFill>
              </a:rPr>
            </a:br>
            <a:r>
              <a:rPr lang="ru-RU" sz="1200" b="1" dirty="0" smtClean="0">
                <a:solidFill>
                  <a:srgbClr val="996600"/>
                </a:solidFill>
              </a:rPr>
              <a:t>только по рецепту врача.</a:t>
            </a:r>
            <a:r>
              <a:rPr lang="ru-RU" sz="1200" dirty="0" smtClean="0">
                <a:solidFill>
                  <a:srgbClr val="996600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19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Российские врачи нашли замену </a:t>
            </a:r>
            <a:r>
              <a:rPr lang="ru-RU" sz="1200" dirty="0" err="1" smtClean="0"/>
              <a:t>антибиотикам.Они</a:t>
            </a:r>
            <a:r>
              <a:rPr lang="ru-RU" sz="1200" dirty="0" smtClean="0"/>
              <a:t> сумели объединить целебные свойства серебра, известные с древности, с достижениями </a:t>
            </a:r>
            <a:r>
              <a:rPr lang="ru-RU" sz="1200" dirty="0" err="1" smtClean="0"/>
              <a:t>нанотехнологий</a:t>
            </a:r>
            <a:r>
              <a:rPr lang="ru-RU" sz="1200" dirty="0" smtClean="0"/>
              <a:t>. Микроскопические частицы серебра многократно поднимают иммунитет в организме человека и уничтожают бактерии и вирусы.  И главное – к серебру не может приспособиться ни один из видов микроорганизмов. 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117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 Муравьи изобрели антибиотики на 50 млн   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                        лет раньше людей</a:t>
            </a:r>
            <a:r>
              <a:rPr lang="ru-RU" sz="1200" b="1" dirty="0" smtClean="0">
                <a:solidFill>
                  <a:srgbClr val="00FF00"/>
                </a:solidFill>
              </a:rPr>
              <a:t/>
            </a:r>
            <a:br>
              <a:rPr lang="ru-RU" sz="1200" b="1" dirty="0" smtClean="0">
                <a:solidFill>
                  <a:srgbClr val="00FF00"/>
                </a:solidFill>
              </a:rPr>
            </a:br>
            <a:r>
              <a:rPr lang="ru-RU" sz="1200" b="1" dirty="0" smtClean="0">
                <a:solidFill>
                  <a:srgbClr val="00FF00"/>
                </a:solidFill>
              </a:rPr>
              <a:t>Один из самых замечательных примеров симбиоза, взаимодействия между различными организмами,                                представляет   собой             </a:t>
            </a:r>
          </a:p>
          <a:p>
            <a:r>
              <a:rPr lang="ru-RU" sz="1200" b="1" dirty="0" smtClean="0">
                <a:solidFill>
                  <a:srgbClr val="00FF00"/>
                </a:solidFill>
              </a:rPr>
              <a:t>                                                                         поведение тропического                                            муравья, названного                                              лиственный резчик.                                                 Муравьи выращивают гриб на своих обширных подземных плантациях и заботятся о том, чтобы он был защищен от разрушительной плесени. Для этого они применяют антибиотики, произведенные бактериями, которые живут в складках на их панцире. </a:t>
            </a:r>
            <a:r>
              <a:rPr lang="ru-RU" sz="1400" dirty="0" smtClean="0">
                <a:solidFill>
                  <a:srgbClr val="00FF00"/>
                </a:solidFill>
              </a:rPr>
              <a:t/>
            </a:r>
            <a:br>
              <a:rPr lang="ru-RU" sz="1400" dirty="0" smtClean="0">
                <a:solidFill>
                  <a:srgbClr val="00FF00"/>
                </a:solidFill>
              </a:rPr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62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1200" dirty="0" smtClean="0">
                <a:solidFill>
                  <a:srgbClr val="AC247F"/>
                </a:solidFill>
              </a:rPr>
              <a:t> </a:t>
            </a:r>
            <a:r>
              <a:rPr lang="en-US" sz="3200" dirty="0" err="1" smtClean="0">
                <a:solidFill>
                  <a:srgbClr val="AC247F"/>
                </a:solidFill>
              </a:rPr>
              <a:t>p.s</a:t>
            </a:r>
            <a:r>
              <a:rPr lang="en-US" sz="3200" dirty="0" smtClean="0">
                <a:solidFill>
                  <a:srgbClr val="AC247F"/>
                </a:solidFill>
              </a:rPr>
              <a:t>…</a:t>
            </a:r>
          </a:p>
          <a:p>
            <a:pPr algn="ctr">
              <a:buNone/>
            </a:pPr>
            <a:r>
              <a:rPr lang="ru-RU" sz="1200" dirty="0" smtClean="0">
                <a:solidFill>
                  <a:srgbClr val="AC247F"/>
                </a:solidFill>
              </a:rPr>
              <a:t> </a:t>
            </a:r>
          </a:p>
          <a:p>
            <a:pPr algn="ctr">
              <a:buNone/>
            </a:pP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Людьми придумано множество                  лекарственных </a:t>
            </a:r>
            <a:r>
              <a:rPr lang="ru-RU" sz="1200" dirty="0" err="1" smtClean="0">
                <a:solidFill>
                  <a:srgbClr val="AC247F"/>
                </a:solidFill>
                <a:latin typeface="Mistral" pitchFamily="66" charset="0"/>
              </a:rPr>
              <a:t>препаратов,но</a:t>
            </a: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 </a:t>
            </a:r>
          </a:p>
          <a:p>
            <a:pPr algn="ctr">
              <a:buNone/>
            </a:pP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не </a:t>
            </a:r>
            <a:r>
              <a:rPr lang="ru-RU" sz="1200" dirty="0" err="1" smtClean="0">
                <a:solidFill>
                  <a:srgbClr val="AC247F"/>
                </a:solidFill>
                <a:latin typeface="Mistral" pitchFamily="66" charset="0"/>
              </a:rPr>
              <a:t>забывайте,что</a:t>
            </a: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 лучшее лекарство-</a:t>
            </a:r>
          </a:p>
          <a:p>
            <a:pPr algn="ctr">
              <a:buNone/>
            </a:pP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это добро и любовь.</a:t>
            </a:r>
          </a:p>
          <a:p>
            <a:pPr>
              <a:buNone/>
            </a:pP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          Будьте </a:t>
            </a:r>
            <a:r>
              <a:rPr lang="ru-RU" sz="1200" dirty="0" err="1" smtClean="0">
                <a:solidFill>
                  <a:srgbClr val="AC247F"/>
                </a:solidFill>
                <a:latin typeface="Mistral" pitchFamily="66" charset="0"/>
              </a:rPr>
              <a:t>добрее,будьте</a:t>
            </a:r>
            <a:r>
              <a:rPr lang="ru-RU" sz="1200" dirty="0" smtClean="0">
                <a:solidFill>
                  <a:srgbClr val="AC247F"/>
                </a:solidFill>
                <a:latin typeface="Mistral" pitchFamily="66" charset="0"/>
              </a:rPr>
              <a:t> здоровы!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8076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Конец</a:t>
            </a:r>
          </a:p>
          <a:p>
            <a:pPr algn="ctr">
              <a:buNone/>
            </a:pPr>
            <a:endParaRPr lang="ru-RU" sz="4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4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    Презентацию выполнили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    ученицы 10 «Б» класса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     Шевченко Анастасия и Балясникова Ульяна</a:t>
            </a:r>
          </a:p>
          <a:p>
            <a:pPr algn="ctr">
              <a:buNone/>
            </a:pPr>
            <a:endParaRPr lang="ru-RU" sz="4800" dirty="0" smtClean="0"/>
          </a:p>
          <a:p>
            <a:pPr algn="ctr"/>
            <a:endParaRPr lang="ru-RU" sz="5400" smtClean="0">
              <a:solidFill>
                <a:schemeClr val="accent1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67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  <a:latin typeface="Corbel" pitchFamily="34" charset="0"/>
                <a:cs typeface="Times New Roman" pitchFamily="18" charset="0"/>
              </a:rPr>
              <a:t>нтибио́тики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 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(от </a:t>
            </a:r>
            <a:r>
              <a:rPr lang="ru-RU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др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-греч. </a:t>
            </a:r>
            <a:r>
              <a:rPr lang="ru-RU" sz="1200" dirty="0" err="1" smtClean="0">
                <a:solidFill>
                  <a:srgbClr val="7030A0"/>
                </a:solidFill>
                <a:latin typeface="Consolas" pitchFamily="49" charset="0"/>
                <a:cs typeface="Tahoma" pitchFamily="34" charset="0"/>
              </a:rPr>
              <a:t>ἀντί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— </a:t>
            </a:r>
            <a:r>
              <a:rPr lang="ru-RU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anti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 — против, </a:t>
            </a:r>
            <a:r>
              <a:rPr lang="ru-RU" sz="1200" dirty="0" smtClean="0">
                <a:solidFill>
                  <a:srgbClr val="7030A0"/>
                </a:solidFill>
                <a:latin typeface="Consolas" pitchFamily="49" charset="0"/>
                <a:cs typeface="Tahoma" pitchFamily="34" charset="0"/>
              </a:rPr>
              <a:t>β</a:t>
            </a:r>
            <a:r>
              <a:rPr lang="ru-RU" sz="1200" dirty="0" err="1" smtClean="0">
                <a:solidFill>
                  <a:srgbClr val="7030A0"/>
                </a:solidFill>
                <a:latin typeface="Consolas" pitchFamily="49" charset="0"/>
                <a:cs typeface="Tahoma" pitchFamily="34" charset="0"/>
              </a:rPr>
              <a:t>ίος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Consolas" pitchFamily="49" charset="0"/>
                <a:cs typeface="Tahoma" pitchFamily="34" charset="0"/>
              </a:rPr>
              <a:t> 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— </a:t>
            </a:r>
            <a:r>
              <a:rPr lang="ru-RU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bios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 — жизнь) — вещества природного или полусинтетического происхождения, подавляющие рост живых клеток, чаще всего </a:t>
            </a:r>
            <a:r>
              <a:rPr lang="ru-RU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прокариотических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или простейших.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3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dirty="0" smtClean="0"/>
              <a:t>Некоторые антибиотики оказывают сильное подавляющее действие на рост и размножение бактерий и при этом относительно мало повреждают или вовсе не повреждают клетки микроорганизма, и поэтому применяются в качестве </a:t>
            </a:r>
            <a:r>
              <a:rPr lang="ru-RU" dirty="0" smtClean="0">
                <a:solidFill>
                  <a:srgbClr val="C00000"/>
                </a:solidFill>
              </a:rPr>
              <a:t>лекарственных средств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283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Некоторые антибиотики используются в качестве противоопухолевых  препаратов при лечении онкологических заболеваний.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86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Тест на чувствительность бактерий к разным антибиотикам.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поверхность </a:t>
            </a:r>
            <a:r>
              <a:rPr lang="ru-RU" sz="12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ашки Петри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на которой растут бактерии, положены диски, пропитанные разными антибиотиками. Прозрачная зона вокруг диска — рост бактерий подавлен действием антибиотика.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83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Из истории.</a:t>
            </a:r>
          </a:p>
          <a:p>
            <a:pPr>
              <a:buNone/>
            </a:pPr>
            <a:r>
              <a:rPr lang="ru-RU" b="1" dirty="0" smtClean="0"/>
              <a:t>                     </a:t>
            </a:r>
            <a:r>
              <a:rPr lang="ru-RU" sz="1400" i="1" dirty="0" smtClean="0">
                <a:solidFill>
                  <a:srgbClr val="002060"/>
                </a:solidFill>
              </a:rPr>
              <a:t>Пенициллин</a:t>
            </a:r>
            <a:r>
              <a:rPr lang="ru-RU" dirty="0" smtClean="0"/>
              <a:t> — </a:t>
            </a:r>
            <a:r>
              <a:rPr lang="ru-RU" dirty="0" smtClean="0">
                <a:solidFill>
                  <a:srgbClr val="C00000"/>
                </a:solidFill>
              </a:rPr>
              <a:t>первый антибиотик</a:t>
            </a:r>
            <a:r>
              <a:rPr lang="ru-RU" dirty="0" smtClean="0"/>
              <a:t>,            </a:t>
            </a:r>
          </a:p>
          <a:p>
            <a:pPr>
              <a:buNone/>
            </a:pPr>
            <a:r>
              <a:rPr lang="ru-RU" dirty="0" smtClean="0"/>
              <a:t>     полученный на основе продуктов     жизнедеятельности микроорганизмов. Он был обнаружен в </a:t>
            </a:r>
            <a:r>
              <a:rPr lang="ru-RU" dirty="0" smtClean="0">
                <a:solidFill>
                  <a:srgbClr val="7030A0"/>
                </a:solidFill>
              </a:rPr>
              <a:t>1928</a:t>
            </a:r>
            <a:r>
              <a:rPr lang="ru-RU" dirty="0" smtClean="0"/>
              <a:t> году Александром Флемингом в культуре плесневых штамма грибков </a:t>
            </a:r>
            <a:r>
              <a:rPr lang="en-US" dirty="0" err="1" smtClean="0">
                <a:solidFill>
                  <a:srgbClr val="7030A0"/>
                </a:solidFill>
              </a:rPr>
              <a:t>Penicillium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Notatum</a:t>
            </a:r>
            <a:r>
              <a:rPr lang="ru-RU" dirty="0" smtClean="0"/>
              <a:t>,на основе случайного открытия, что попадание в культуру бактерий плесневого грибка из внешней среды оказывает бактерицидное действие на культуру.</a:t>
            </a: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47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Однако, вскоре после начала использования </a:t>
            </a:r>
            <a:r>
              <a:rPr lang="ru-RU" sz="1200" b="1" dirty="0" err="1" smtClean="0"/>
              <a:t>антибиотиков,медики</a:t>
            </a:r>
            <a:r>
              <a:rPr lang="ru-RU" sz="1200" b="1" dirty="0" smtClean="0"/>
              <a:t> столкнулись с проблемой антибиотикорезистентности — стали появляться бактерии, нечувствительные к их действию. К сожалению, с каждым годом число </a:t>
            </a:r>
            <a:r>
              <a:rPr lang="ru-RU" sz="1200" b="1" dirty="0" err="1" smtClean="0"/>
              <a:t>антибиотикоустойчивых</a:t>
            </a:r>
            <a:r>
              <a:rPr lang="ru-RU" sz="1200" b="1" dirty="0" smtClean="0"/>
              <a:t> микроорганизмов неуклонно растёт. Во</a:t>
            </a:r>
            <a:r>
              <a:rPr lang="ru-RU" sz="1200" dirty="0" smtClean="0"/>
              <a:t> </a:t>
            </a:r>
            <a:r>
              <a:rPr lang="ru-RU" sz="1200" b="1" dirty="0" smtClean="0"/>
              <a:t>это</a:t>
            </a:r>
            <a:r>
              <a:rPr lang="ru-RU" sz="1200" dirty="0" smtClean="0"/>
              <a:t> </a:t>
            </a:r>
            <a:r>
              <a:rPr lang="ru-RU" sz="1200" b="1" dirty="0" smtClean="0"/>
              <a:t>связано с тем, что, забывая об осторожности, многие люди применяют по собственному усмотрению антибиотики.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385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Интересные факты!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41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400" dirty="0" smtClean="0">
                <a:solidFill>
                  <a:srgbClr val="AC247F"/>
                </a:solidFill>
                <a:latin typeface="Arial" pitchFamily="34" charset="0"/>
                <a:ea typeface="Times New Roman" pitchFamily="18" charset="0"/>
              </a:rPr>
              <a:t>Молоко содержит антибиотики!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        </a:t>
            </a:r>
            <a:r>
              <a:rPr lang="ru-RU" sz="12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о 30% молока, находящегося  в продаже,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может содержать недопустимое содержание антибиотиков. Такое молоко практически не сворачивается и из него весьма трудно получить творог. Кроме этого оно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может привести 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появлению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аллергических реакций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у некоторых особо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чувствительных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людей, а чаще всего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у детей.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8C98-009C-484E-9290-29A6EFF485A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1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9353-7BCB-40F5-834E-19E65EC1CBDE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5CF-2E2B-4522-ABBF-FFD03CC7FE87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D7B74-DDCB-41D0-9D35-32854FB1BD00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34120-D958-4CE8-B9B4-45CFFE325B69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23F0-091E-4FB0-BF00-EF7604B9983A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E564C-9FD1-4480-A9E1-EEDB9370C3F1}" type="datetime1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54B8-83FA-4E3A-B4CD-9E09DF070640}" type="datetime1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9D89B-9AE3-4FB9-B54C-9FBB944FC9AC}" type="datetime1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93B2-DAF9-4267-A51D-9767E86B76A9}" type="datetime1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53B5F-7EA7-45FC-BEFD-A44BF51942C6}" type="datetime1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22B9-2CE3-4C48-8210-6632A2821113}" type="datetime1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D3470-9823-4148-9331-876F79752204}" type="datetime1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C7219-1552-4231-8918-487E6C1648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7;%20&#1076;&#1080;&#1089;&#1082;&#1072;%20&#1057;\&#1052;&#1086;&#1080;%20&#1074;&#1080;&#1076;&#1077;&#1086;&#1079;&#1072;&#1087;&#1080;&#1089;&#1080;\&#1052;&#1086;&#1103;%20&#1084;&#1091;&#1079;&#1099;&#1082;&#1072;\&#1053;&#1077;&#1080;&#1079;&#1074;&#1077;&#1089;&#1090;&#1085;&#1099;&#1081;%20&#1080;&#1089;&#1087;&#1086;&#1083;&#1085;&#1080;&#1090;&#1077;&#1083;&#1100;\OST\Fight%20Club\The%20Dust%20Brothers%20-%20Finding%20The%20Bomb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taphylococcus_aureus_(AB_Test)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496"/>
            <a:ext cx="8229600" cy="2128838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chemeClr val="accent4">
                    <a:lumMod val="50000"/>
                  </a:schemeClr>
                </a:solidFill>
                <a:latin typeface="Castellar" pitchFamily="18" charset="0"/>
              </a:rPr>
              <a:t>Antibiotic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Антибиотики)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99294"/>
          </a:xfrm>
          <a:prstGeom prst="rect">
            <a:avLst/>
          </a:prstGeom>
        </p:spPr>
      </p:pic>
      <p:pic>
        <p:nvPicPr>
          <p:cNvPr id="2050" name="Picture 2" descr="C:\Documents and Settings\Настя\Рабочий стол\Херня всякая\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975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2571744"/>
            <a:ext cx="49292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Antibiotic</a:t>
            </a:r>
          </a:p>
          <a:p>
            <a:pPr algn="ctr"/>
            <a:r>
              <a:rPr lang="ru-RU" sz="5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(Антибиотики)</a:t>
            </a:r>
            <a:endParaRPr lang="ru-RU" sz="54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The Dust Brothers - Finding The Bom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-642966"/>
            <a:ext cx="304800" cy="3048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536894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996600"/>
                </a:solidFill>
              </a:rPr>
              <a:t>Питьевая вода напичкана антибиотиками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dirty="0" smtClean="0">
                <a:solidFill>
                  <a:srgbClr val="996600"/>
                </a:solidFill>
              </a:rPr>
              <a:t>Питьевая вода в городах США содержит в своем составе широкий набор фармацевтических ингредиентов, включая </a:t>
            </a:r>
            <a:r>
              <a:rPr lang="ru-RU" sz="3200" b="1" dirty="0" smtClean="0">
                <a:solidFill>
                  <a:srgbClr val="996600"/>
                </a:solidFill>
              </a:rPr>
              <a:t>антибиотики,  и   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b="1" dirty="0" smtClean="0">
                <a:solidFill>
                  <a:srgbClr val="996600"/>
                </a:solidFill>
              </a:rPr>
              <a:t>        антидепрессанты 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b="1" dirty="0" smtClean="0">
                <a:solidFill>
                  <a:srgbClr val="996600"/>
                </a:solidFill>
              </a:rPr>
              <a:t>и половые гормоны, 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b="1" dirty="0" smtClean="0">
                <a:solidFill>
                  <a:srgbClr val="996600"/>
                </a:solidFill>
              </a:rPr>
              <a:t>успокоительные, 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b="1" dirty="0" smtClean="0">
                <a:solidFill>
                  <a:srgbClr val="996600"/>
                </a:solidFill>
              </a:rPr>
              <a:t>а также многие другие,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b="1" dirty="0" smtClean="0">
                <a:solidFill>
                  <a:srgbClr val="996600"/>
                </a:solidFill>
              </a:rPr>
              <a:t> отпускаемые </a:t>
            </a:r>
            <a:br>
              <a:rPr lang="ru-RU" sz="3200" b="1" dirty="0" smtClean="0">
                <a:solidFill>
                  <a:srgbClr val="996600"/>
                </a:solidFill>
              </a:rPr>
            </a:br>
            <a:r>
              <a:rPr lang="ru-RU" sz="3200" b="1" dirty="0" smtClean="0">
                <a:solidFill>
                  <a:srgbClr val="996600"/>
                </a:solidFill>
              </a:rPr>
              <a:t>только по рецепту врача.</a:t>
            </a:r>
            <a:r>
              <a:rPr lang="ru-RU" sz="3200" dirty="0" smtClean="0">
                <a:solidFill>
                  <a:srgbClr val="996600"/>
                </a:solidFill>
              </a:rPr>
              <a:t> </a:t>
            </a:r>
            <a:endParaRPr lang="ru-RU" sz="3200" dirty="0">
              <a:solidFill>
                <a:srgbClr val="9966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357562"/>
            <a:ext cx="3143272" cy="315754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26626" name="Picture 2" descr="C:\Documents and Settings\Настя\Рабочий стол\Херня всякая\getimg.ph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57166"/>
            <a:ext cx="928694" cy="696521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7" cy="63579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Российские врачи нашли замену </a:t>
            </a:r>
            <a:r>
              <a:rPr lang="ru-RU" sz="3600" dirty="0" err="1" smtClean="0"/>
              <a:t>антибиотикам.Они</a:t>
            </a:r>
            <a:r>
              <a:rPr lang="ru-RU" sz="3600" dirty="0" smtClean="0"/>
              <a:t> сумели объединить целебные свойства серебра, известные с древности, с достижениями </a:t>
            </a:r>
            <a:r>
              <a:rPr lang="ru-RU" sz="3600" dirty="0" err="1" smtClean="0"/>
              <a:t>нанотехнологий</a:t>
            </a:r>
            <a:r>
              <a:rPr lang="ru-RU" sz="3600" dirty="0" smtClean="0"/>
              <a:t>. Микроскопические частицы серебра многократно поднимают иммунитет в организме человека и уничтожают бактерии и вирусы.  И главное – к серебру не может приспособиться ни один из видов микроорганизмов.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 descr="C:\Documents and Settings\Настя\Рабочий стол\Херня всякая\57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0830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6439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Российские врачи нашли замену </a:t>
            </a:r>
            <a:r>
              <a:rPr lang="ru-RU" sz="3200" dirty="0" err="1" smtClean="0"/>
              <a:t>антибиотикам.Они</a:t>
            </a:r>
            <a:r>
              <a:rPr lang="ru-RU" sz="3200" dirty="0" smtClean="0"/>
              <a:t> сумели объединить целебные свойства серебра, известные с древности, с достижениями </a:t>
            </a:r>
            <a:r>
              <a:rPr lang="ru-RU" sz="3200" dirty="0" err="1" smtClean="0"/>
              <a:t>нанотехнологий</a:t>
            </a:r>
            <a:r>
              <a:rPr lang="ru-RU" sz="3200" dirty="0" smtClean="0"/>
              <a:t>. Микроскопические частицы серебра многократно поднимают иммунитет в организме человека и уничтожают бактерии и вирусы.  И главное – к серебру не может приспособиться ни один из видов микроорганизмов. </a:t>
            </a:r>
            <a:endParaRPr lang="ru-RU" sz="3200" dirty="0"/>
          </a:p>
        </p:txBody>
      </p:sp>
      <p:pic>
        <p:nvPicPr>
          <p:cNvPr id="23556" name="Picture 4" descr="C:\Documents and Settings\Настя\Рабочий стол\Херня всякая\57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Российские врачи нашли замену  </a:t>
            </a:r>
          </a:p>
          <a:p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антибиотикам.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Они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сумели объединить целебные свойства серебра, известные с древности, с достижениями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нанотехнологий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. Микроскопические частицы серебра многократно поднимают иммунитет в организме человека и уничтожают бактерии и вирусы.  И главное – к серебру не может приспособиться ни один из видов микроорганизмов.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635798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4578" name="Picture 2" descr="C:\Documents and Settings\Настя\Рабочий стол\Херня всякая\short_an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Муравьи изобрели антибиотики на 50 </a:t>
            </a:r>
            <a:r>
              <a:rPr lang="ru-RU" sz="3600" b="1" dirty="0" err="1" smtClean="0">
                <a:solidFill>
                  <a:srgbClr val="0070C0"/>
                </a:solidFill>
              </a:rPr>
              <a:t>млн</a:t>
            </a:r>
            <a:r>
              <a:rPr lang="ru-RU" sz="3600" b="1" dirty="0" smtClean="0">
                <a:solidFill>
                  <a:srgbClr val="0070C0"/>
                </a:solidFill>
              </a:rPr>
              <a:t>  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лет раньше людей</a:t>
            </a:r>
            <a:r>
              <a:rPr lang="ru-RU" sz="2800" b="1" dirty="0" smtClean="0">
                <a:solidFill>
                  <a:srgbClr val="00FF00"/>
                </a:solidFill>
              </a:rPr>
              <a:t/>
            </a:r>
            <a:br>
              <a:rPr lang="ru-RU" sz="2800" b="1" dirty="0" smtClean="0">
                <a:solidFill>
                  <a:srgbClr val="00FF00"/>
                </a:solidFill>
              </a:rPr>
            </a:br>
            <a:r>
              <a:rPr lang="ru-RU" sz="2800" b="1" dirty="0" smtClean="0">
                <a:solidFill>
                  <a:srgbClr val="00FF00"/>
                </a:solidFill>
              </a:rPr>
              <a:t>Один из самых замечательных примеров симбиоза, взаимодействия между различными организмами,                                представляет   собой             </a:t>
            </a:r>
          </a:p>
          <a:p>
            <a:r>
              <a:rPr lang="ru-RU" sz="2800" b="1" dirty="0" smtClean="0">
                <a:solidFill>
                  <a:srgbClr val="00FF00"/>
                </a:solidFill>
              </a:rPr>
              <a:t>                                                                         поведение тропического                                            муравья, названного                                              лиственный резчик.                                                 Муравьи выращивают гриб на своих обширных подземных плантациях и заботятся о том, чтобы он был защищен от разрушительной плесени. Для этого они применяют антибиотики, произведенные бактериями, которые живут в складках на их панцире. </a:t>
            </a:r>
            <a:r>
              <a:rPr lang="ru-RU" sz="3200" dirty="0" smtClean="0">
                <a:solidFill>
                  <a:srgbClr val="00FF00"/>
                </a:solidFill>
              </a:rPr>
              <a:t/>
            </a:r>
            <a:br>
              <a:rPr lang="ru-RU" sz="3200" dirty="0" smtClean="0">
                <a:solidFill>
                  <a:srgbClr val="00FF00"/>
                </a:solidFill>
              </a:rPr>
            </a:br>
            <a:endParaRPr lang="ru-RU" sz="3200" dirty="0">
              <a:solidFill>
                <a:srgbClr val="00FF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Настя\Мои документы\Мои рисунки\фоны\фон pap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AC247F"/>
                </a:solidFill>
              </a:rPr>
              <a:t>                           </a:t>
            </a:r>
            <a:r>
              <a:rPr lang="en-US" sz="9600" dirty="0" err="1" smtClean="0">
                <a:solidFill>
                  <a:srgbClr val="AC247F"/>
                </a:solidFill>
              </a:rPr>
              <a:t>p.s</a:t>
            </a:r>
            <a:r>
              <a:rPr lang="en-US" sz="9600" dirty="0" smtClean="0">
                <a:solidFill>
                  <a:srgbClr val="AC247F"/>
                </a:solidFill>
              </a:rPr>
              <a:t>…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AC247F"/>
                </a:solidFill>
              </a:rPr>
              <a:t> 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Людьми придумано множество                  лекарственных </a:t>
            </a:r>
            <a:r>
              <a:rPr lang="ru-RU" sz="4800" dirty="0" err="1" smtClean="0">
                <a:solidFill>
                  <a:srgbClr val="AC247F"/>
                </a:solidFill>
                <a:latin typeface="Mistral" pitchFamily="66" charset="0"/>
              </a:rPr>
              <a:t>препаратов,но</a:t>
            </a: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 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не </a:t>
            </a:r>
            <a:r>
              <a:rPr lang="ru-RU" sz="4800" dirty="0" err="1" smtClean="0">
                <a:solidFill>
                  <a:srgbClr val="AC247F"/>
                </a:solidFill>
                <a:latin typeface="Mistral" pitchFamily="66" charset="0"/>
              </a:rPr>
              <a:t>забывайте,что</a:t>
            </a: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 лучшее лекарство-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это добро и любовь.</a:t>
            </a:r>
          </a:p>
          <a:p>
            <a:pPr>
              <a:buNone/>
            </a:pP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          Будьте </a:t>
            </a:r>
            <a:r>
              <a:rPr lang="ru-RU" sz="4800" dirty="0" err="1" smtClean="0">
                <a:solidFill>
                  <a:srgbClr val="AC247F"/>
                </a:solidFill>
                <a:latin typeface="Mistral" pitchFamily="66" charset="0"/>
              </a:rPr>
              <a:t>добрее,будьте</a:t>
            </a:r>
            <a:r>
              <a:rPr lang="ru-RU" sz="4800" dirty="0" smtClean="0">
                <a:solidFill>
                  <a:srgbClr val="AC247F"/>
                </a:solidFill>
                <a:latin typeface="Mistral" pitchFamily="66" charset="0"/>
              </a:rPr>
              <a:t> здоровы!</a:t>
            </a:r>
          </a:p>
        </p:txBody>
      </p:sp>
      <p:pic>
        <p:nvPicPr>
          <p:cNvPr id="8" name="Picture 2" descr="C:\Documents and Settings\Настя\Мои документы\Мои рисунки\21697182_kis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5857892"/>
            <a:ext cx="857256" cy="78579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214290"/>
            <a:ext cx="8715375" cy="664371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Конец</a:t>
            </a:r>
          </a:p>
          <a:p>
            <a:pPr algn="ctr">
              <a:buNone/>
            </a:pPr>
            <a:endParaRPr lang="ru-RU" sz="8000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8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Презентацию выполнили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ученицы 10 «Б» класса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Шевченко Анастасия и Балясникова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Ульяна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8000" dirty="0" smtClean="0"/>
          </a:p>
          <a:p>
            <a:pPr algn="ctr"/>
            <a:endParaRPr lang="ru-RU" sz="8800" dirty="0" smtClean="0">
              <a:solidFill>
                <a:schemeClr val="accent1"/>
              </a:solidFill>
            </a:endParaRPr>
          </a:p>
        </p:txBody>
      </p:sp>
      <p:pic>
        <p:nvPicPr>
          <p:cNvPr id="25605" name="Picture 5" descr="C:\Documents and Settings\Настя\Рабочий стол\Херня всякая\medic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785926"/>
            <a:ext cx="4929222" cy="359789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500"/>
                            </p:stCondLst>
                            <p:childTnLst>
                              <p:par>
                                <p:cTn id="2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2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4800" dirty="0" err="1" smtClean="0">
                <a:solidFill>
                  <a:schemeClr val="accent1">
                    <a:lumMod val="75000"/>
                  </a:schemeClr>
                </a:solidFill>
                <a:latin typeface="Corbel" pitchFamily="34" charset="0"/>
                <a:cs typeface="Times New Roman" pitchFamily="18" charset="0"/>
              </a:rPr>
              <a:t>нтибио́тики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 </a:t>
            </a:r>
          </a:p>
          <a:p>
            <a:pPr>
              <a:buNone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(от </a:t>
            </a: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др-греч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. </a:t>
            </a:r>
            <a:r>
              <a:rPr lang="ru-RU" sz="3600" dirty="0" err="1" smtClean="0">
                <a:solidFill>
                  <a:srgbClr val="7030A0"/>
                </a:solidFill>
                <a:latin typeface="Consolas" pitchFamily="49" charset="0"/>
                <a:cs typeface="Tahoma" pitchFamily="34" charset="0"/>
              </a:rPr>
              <a:t>ἀντί</a:t>
            </a: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— </a:t>
            </a: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anti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 — против, </a:t>
            </a:r>
            <a:r>
              <a:rPr lang="ru-RU" sz="3600" dirty="0" err="1" smtClean="0">
                <a:solidFill>
                  <a:srgbClr val="7030A0"/>
                </a:solidFill>
                <a:latin typeface="Consolas" pitchFamily="49" charset="0"/>
                <a:cs typeface="Tahoma" pitchFamily="34" charset="0"/>
              </a:rPr>
              <a:t>βίος</a:t>
            </a:r>
            <a:r>
              <a:rPr lang="ru-RU" sz="3600" dirty="0" err="1" smtClean="0">
                <a:solidFill>
                  <a:schemeClr val="accent4">
                    <a:lumMod val="75000"/>
                  </a:schemeClr>
                </a:solidFill>
                <a:latin typeface="Consolas" pitchFamily="49" charset="0"/>
                <a:cs typeface="Tahoma" pitchFamily="34" charset="0"/>
              </a:rPr>
              <a:t>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— </a:t>
            </a: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bios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 — жизнь) — вещества природного или полусинтетического происхождения, подавляющие рост живых клеток, чаще всего </a:t>
            </a:r>
            <a:r>
              <a:rPr lang="ru-RU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прокариотических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olas" pitchFamily="49" charset="0"/>
                <a:cs typeface="Tahoma" pitchFamily="34" charset="0"/>
              </a:rPr>
              <a:t> или простейших.</a:t>
            </a:r>
          </a:p>
          <a:p>
            <a:endParaRPr lang="ru-RU" dirty="0"/>
          </a:p>
        </p:txBody>
      </p:sp>
      <p:pic>
        <p:nvPicPr>
          <p:cNvPr id="1029" name="Picture 5" descr="C:\Documents and Settings\Настя\Рабочий стол\Херня всякая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0"/>
            <a:ext cx="1079543" cy="1071546"/>
          </a:xfrm>
          <a:prstGeom prst="rect">
            <a:avLst/>
          </a:prstGeom>
          <a:noFill/>
        </p:spPr>
      </p:pic>
      <p:pic>
        <p:nvPicPr>
          <p:cNvPr id="1031" name="Picture 7" descr="C:\Documents and Settings\Настя\Рабочий стол\Херня всякая\footerb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520918"/>
            <a:ext cx="1214414" cy="133708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4286280" cy="635798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Некоторые антибиотики оказывают сильное подавляющее действие на рост и размножение бактерий и при этом относительно мало повреждают или вовсе не </a:t>
            </a:r>
            <a:r>
              <a:rPr lang="ru-RU" dirty="0" smtClean="0"/>
              <a:t>повреждают клетки микроорганизма, </a:t>
            </a:r>
            <a:r>
              <a:rPr lang="ru-RU" dirty="0"/>
              <a:t>и поэтому применяются в качестве </a:t>
            </a:r>
            <a:r>
              <a:rPr lang="ru-RU" dirty="0" smtClean="0">
                <a:solidFill>
                  <a:srgbClr val="C00000"/>
                </a:solidFill>
              </a:rPr>
              <a:t>лекарственных средств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Documents and Settings\Настя\Рабочий стол\Херня всякая\expert-s_26_06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76" name="Picture 4" descr="C:\Documents and Settings\Настя\Рабочий стол\Херня всякая\Бальшой таблэтка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428596" cy="40638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 flipH="1">
            <a:off x="5357818" y="1000108"/>
            <a:ext cx="378618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Некоторые антибиотики используются в качестве противоопухолевых  препаратов при лечении онкологических заболеваний.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C:\Documents and Settings\Настя\Рабочий стол\Херня всякая\Бальшой таблэтка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142984"/>
            <a:ext cx="428596" cy="406380"/>
          </a:xfrm>
          <a:prstGeom prst="rect">
            <a:avLst/>
          </a:prstGeom>
          <a:noFill/>
        </p:spPr>
      </p:pic>
      <p:pic>
        <p:nvPicPr>
          <p:cNvPr id="4099" name="Picture 3" descr="C:\Documents and Settings\Настя\Рабочий стол\Херня всякая\128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000628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Тест на чувствительность бактерий к разным антибиотикам.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поверхность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ашки Петри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на которой растут бактерии, положены диски, пропитанные разными антибиотиками. Прозрачная зона вокруг диска — рост бактерий подавлен действием антибиотика.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ttp://upload.wikimedia.org/wikipedia/commons/thumb/5/59/Staphylococcus_aureus_%28AB_Test%29.jpg/200px-Staphylococcus_aureus_%28AB_Test%29.jpg">
            <a:hlinkClick r:id="rId3" tooltip="&quot;Тест на чувствительность бактерий к разным антибиотикам. На поверхность чашки Петри, на которой растут бактерии, положены диски, пропитанные разными антибиотиками. Прозрачная зона вокруг диска — рост бактерий подавлен действием антибиотика.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143248"/>
            <a:ext cx="4714876" cy="33575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4" descr="C:\Documents and Settings\Настя\Рабочий стол\Херня всякая\Бальшой таблэтка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0"/>
            <a:ext cx="428596" cy="40638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:\Documents and Settings\Настя\Рабочий стол\Херня всякая\20080211222212636бб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986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642942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sz="5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Из истории.</a:t>
            </a:r>
            <a:endParaRPr lang="ru-RU" sz="52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</a:endParaRPr>
          </a:p>
          <a:p>
            <a:pPr>
              <a:buNone/>
            </a:pPr>
            <a:r>
              <a:rPr lang="ru-RU" b="1" dirty="0" smtClean="0"/>
              <a:t>                     </a:t>
            </a:r>
            <a:r>
              <a:rPr lang="ru-RU" sz="3600" i="1" dirty="0" smtClean="0">
                <a:solidFill>
                  <a:srgbClr val="002060"/>
                </a:solidFill>
              </a:rPr>
              <a:t>Пенициллин</a:t>
            </a:r>
            <a:r>
              <a:rPr lang="ru-RU" dirty="0" smtClean="0"/>
              <a:t> — </a:t>
            </a:r>
            <a:r>
              <a:rPr lang="ru-RU" dirty="0" smtClean="0">
                <a:solidFill>
                  <a:srgbClr val="C00000"/>
                </a:solidFill>
              </a:rPr>
              <a:t>первый антибиотик</a:t>
            </a:r>
            <a:r>
              <a:rPr lang="ru-RU" dirty="0" smtClean="0"/>
              <a:t>,            </a:t>
            </a:r>
          </a:p>
          <a:p>
            <a:pPr>
              <a:buNone/>
            </a:pPr>
            <a:r>
              <a:rPr lang="ru-RU" dirty="0" smtClean="0"/>
              <a:t>     полученный на основе продуктов     жизнедеятельности микроорганизмов. Он был обнаружен в </a:t>
            </a:r>
            <a:r>
              <a:rPr lang="ru-RU" dirty="0" smtClean="0">
                <a:solidFill>
                  <a:srgbClr val="7030A0"/>
                </a:solidFill>
              </a:rPr>
              <a:t>1928</a:t>
            </a:r>
            <a:r>
              <a:rPr lang="ru-RU" dirty="0" smtClean="0"/>
              <a:t> году Александром Флемингом в культуре плесневых штамма грибков </a:t>
            </a:r>
            <a:r>
              <a:rPr lang="en-US" dirty="0" err="1" smtClean="0">
                <a:solidFill>
                  <a:srgbClr val="7030A0"/>
                </a:solidFill>
              </a:rPr>
              <a:t>Penicillium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Notatum</a:t>
            </a:r>
            <a:r>
              <a:rPr lang="ru-RU" dirty="0" smtClean="0"/>
              <a:t>,на основе случайного открытия, что попадание в культуру бактерий плесневого грибка из внешней среды оказывает бактерицидное действие на культуру.</a:t>
            </a:r>
            <a:endParaRPr lang="ru-RU" b="1" dirty="0"/>
          </a:p>
        </p:txBody>
      </p:sp>
      <p:pic>
        <p:nvPicPr>
          <p:cNvPr id="19461" name="Picture 5" descr="C:\Documents and Settings\Настя\Рабочий стол\Херня всякая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0"/>
            <a:ext cx="1785950" cy="2190751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Настя\Рабочий стол\Херня всякая\1235026668_150776333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52104" cy="69284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785794"/>
            <a:ext cx="807249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Однако, вскоре после начала использования </a:t>
            </a:r>
            <a:r>
              <a:rPr lang="ru-RU" sz="3200" b="1" dirty="0" err="1" smtClean="0"/>
              <a:t>антибиотиков,медики</a:t>
            </a:r>
            <a:r>
              <a:rPr lang="ru-RU" sz="3200" b="1" dirty="0" smtClean="0"/>
              <a:t> столкнулись с проблемой </a:t>
            </a:r>
            <a:r>
              <a:rPr lang="ru-RU" sz="3200" b="1" dirty="0" err="1" smtClean="0"/>
              <a:t>антибиотикорезистентности</a:t>
            </a:r>
            <a:r>
              <a:rPr lang="ru-RU" sz="3200" b="1" dirty="0" smtClean="0"/>
              <a:t> — стали появляться бактерии, нечувствительные к их действию. К сожалению, с каждым годом число </a:t>
            </a:r>
            <a:r>
              <a:rPr lang="ru-RU" sz="3200" b="1" dirty="0" err="1" smtClean="0"/>
              <a:t>антибиотикоустойчивых</a:t>
            </a:r>
            <a:r>
              <a:rPr lang="ru-RU" sz="3200" b="1" dirty="0" smtClean="0"/>
              <a:t> микроорганизмов неуклонно растёт. Во</a:t>
            </a:r>
            <a:r>
              <a:rPr lang="ru-RU" sz="3200" dirty="0" smtClean="0"/>
              <a:t> </a:t>
            </a:r>
            <a:r>
              <a:rPr lang="ru-RU" sz="3200" b="1" dirty="0" smtClean="0"/>
              <a:t>это</a:t>
            </a:r>
            <a:r>
              <a:rPr lang="ru-RU" sz="3200" dirty="0" smtClean="0"/>
              <a:t> </a:t>
            </a:r>
            <a:r>
              <a:rPr lang="ru-RU" sz="3200" b="1" dirty="0" smtClean="0"/>
              <a:t>связано с тем, что, забывая об осторожности, многие люди применяют по собственному усмотрению антибиотики.</a:t>
            </a:r>
            <a:endParaRPr lang="ru-RU" sz="32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Интересные факты!</a:t>
            </a:r>
            <a:endParaRPr lang="ru-RU" dirty="0"/>
          </a:p>
        </p:txBody>
      </p:sp>
      <p:pic>
        <p:nvPicPr>
          <p:cNvPr id="1029" name="Picture 5" descr="C:\Documents and Settings\Настя\Рабочий стол\Херня всякая\1-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46" y="0"/>
            <a:ext cx="9094254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85852" y="1643050"/>
            <a:ext cx="6461042" cy="26237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Интересные факты об антибиотиках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            </a:t>
            </a:r>
            <a:r>
              <a:rPr lang="ru-RU" sz="3200" dirty="0" smtClean="0">
                <a:solidFill>
                  <a:srgbClr val="AC247F"/>
                </a:solidFill>
                <a:latin typeface="Arial" pitchFamily="34" charset="0"/>
                <a:ea typeface="Times New Roman" pitchFamily="18" charset="0"/>
              </a:rPr>
              <a:t>Молоко содержит антибиотики!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        </a:t>
            </a: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о 30% молока, находящегося  в продаже,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может содержать недопустимое содержание антибиотиков. Такое молоко практически не сворачивается и из него весьма трудно получить творог. Кроме этого оно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может привести 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появлению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аллергических реакций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у некоторых особо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чувствительных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людей, а чаще всего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у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Настя\Рабочий стол\Херня всякая\a8d92dd6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71744"/>
            <a:ext cx="3929058" cy="400050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052" name="Picture 4" descr="C:\Documents and Settings\Настя\Рабочий стол\Херня всякая\1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42910" cy="93025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1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8" dur="1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9" dur="1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1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9" dur="1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0" dur="1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1" dur="1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2" dur="1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" dur="1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0" dur="1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1" dur="1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2" dur="1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9" dur="1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0" dur="1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1" dur="1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1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9" dur="1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0" dur="1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1" dur="1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2" dur="1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9" dur="1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0" dur="1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1" dur="1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1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9" dur="1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0" dur="1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9" dur="1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0" dur="1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1" dur="1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9" dur="1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0" dur="1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1" dur="1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2" dur="1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9" dur="1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0" dur="1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1" dur="1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2" dur="100" fill="hold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</TotalTime>
  <Words>662</Words>
  <Application>Microsoft Office PowerPoint</Application>
  <PresentationFormat>Екран (4:3)</PresentationFormat>
  <Paragraphs>141</Paragraphs>
  <Slides>14</Slides>
  <Notes>14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 Office</vt:lpstr>
      <vt:lpstr>Antibiotic (Антибиотики)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Питьевая вода напичкана антибиотиками Питьевая вода в городах США содержит в своем составе широкий набор фармацевтических ингредиентов, включая антибиотики,  и            антидепрессанты  и половые гормоны,  успокоительные,  а также многие другие,  отпускаемые  только по рецепту врача. </vt:lpstr>
      <vt:lpstr>Российские врачи нашли замену антибиотикам.Они сумели объединить целебные свойства серебра, известные с древности, с достижениями нанотехнологий. Микроскопические частицы серебра многократно поднимают иммунитет в организме человека и уничтожают бактерии и вирусы.  И главное – к серебру не может приспособиться ни один из видов микроорганизмов. </vt:lpstr>
      <vt:lpstr>Презентація PowerPoint</vt:lpstr>
      <vt:lpstr>Презентація PowerPoint</vt:lpstr>
      <vt:lpstr>Презентація PowerPoint</vt:lpstr>
    </vt:vector>
  </TitlesOfParts>
  <Company>MSPUTNIK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ἀντίβίος</dc:title>
  <dc:creator>Настя</dc:creator>
  <cp:lastModifiedBy>LEGION</cp:lastModifiedBy>
  <cp:revision>98</cp:revision>
  <dcterms:created xsi:type="dcterms:W3CDTF">2009-03-24T12:39:05Z</dcterms:created>
  <dcterms:modified xsi:type="dcterms:W3CDTF">2015-02-13T11:03:35Z</dcterms:modified>
</cp:coreProperties>
</file>