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5" r:id="rId3"/>
    <p:sldId id="262" r:id="rId4"/>
    <p:sldId id="266" r:id="rId5"/>
    <p:sldId id="267" r:id="rId6"/>
    <p:sldId id="268" r:id="rId7"/>
    <p:sldId id="257" r:id="rId8"/>
    <p:sldId id="259" r:id="rId9"/>
    <p:sldId id="271" r:id="rId10"/>
    <p:sldId id="260" r:id="rId11"/>
    <p:sldId id="270" r:id="rId12"/>
    <p:sldId id="258" r:id="rId13"/>
    <p:sldId id="26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9397" autoAdjust="0"/>
  </p:normalViewPr>
  <p:slideViewPr>
    <p:cSldViewPr>
      <p:cViewPr varScale="1">
        <p:scale>
          <a:sx n="67" d="100"/>
          <a:sy n="67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135DA-A67D-405A-A708-385CC1660C22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0A5F1-C3D8-4B78-99A1-FE5B9662181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accent3">
                  <a:shade val="75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dirty="0" smtClean="0"/>
              <a:t>«Дайте мне точку опоры и я сдвину Землю»</a:t>
            </a:r>
          </a:p>
          <a:p>
            <a:pPr algn="r"/>
            <a:endParaRPr lang="ru-RU" sz="1200" i="1" dirty="0" smtClean="0"/>
          </a:p>
          <a:p>
            <a:pPr algn="r"/>
            <a:r>
              <a:rPr lang="ru-RU" sz="1200" i="1" dirty="0" smtClean="0"/>
              <a:t>Архимед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58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Виды рычагов</a:t>
            </a:r>
          </a:p>
          <a:p>
            <a:pPr algn="ctr">
              <a:spcBef>
                <a:spcPct val="50000"/>
              </a:spcBef>
            </a:pPr>
            <a:r>
              <a:rPr lang="ru-RU" sz="1200" b="1" dirty="0" smtClean="0"/>
              <a:t>Нагрузка приложена между точкой опоры и точкой приложения силы (тачка, щипцы)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4382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Рычаги второго рода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2098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200" b="1" dirty="0" smtClean="0">
                <a:solidFill>
                  <a:srgbClr val="FF3300"/>
                </a:solidFill>
              </a:rPr>
              <a:t>Правило равновесия</a:t>
            </a:r>
            <a:endParaRPr lang="ru-RU" sz="1200" b="1" dirty="0">
              <a:solidFill>
                <a:srgbClr val="FF33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501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1200" dirty="0" smtClean="0">
              <a:solidFill>
                <a:srgbClr val="FF0000"/>
              </a:solidFill>
            </a:endParaRPr>
          </a:p>
          <a:p>
            <a:pPr lvl="0"/>
            <a:r>
              <a:rPr lang="ru-RU" sz="1200" b="1" dirty="0" smtClean="0"/>
              <a:t>1. § 55, 56</a:t>
            </a:r>
          </a:p>
          <a:p>
            <a:pPr lvl="0"/>
            <a:r>
              <a:rPr lang="ru-RU" sz="1200" b="1" dirty="0" smtClean="0"/>
              <a:t>2. Измерьте с помощью линейки плечи рычага (ножниц, гаечного ключа, гвоздодера, ножниц по металлу) и определите выигрыш в силе выбранных  простых механизмов.</a:t>
            </a:r>
          </a:p>
          <a:p>
            <a:pPr lvl="0"/>
            <a:r>
              <a:rPr lang="ru-RU" sz="1200" b="1" dirty="0" smtClean="0"/>
              <a:t>3. Найдите у рычагов двух видов сходства и  различия.</a:t>
            </a:r>
          </a:p>
          <a:p>
            <a:pPr lvl="0"/>
            <a:r>
              <a:rPr lang="ru-RU" sz="1200" b="1" dirty="0" smtClean="0"/>
              <a:t>4. Упр. 30 (1,5)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0328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литература</a:t>
            </a:r>
          </a:p>
          <a:p>
            <a:pPr>
              <a:defRPr/>
            </a:pPr>
            <a:r>
              <a:rPr lang="ru-RU" sz="1200" b="1" i="1" dirty="0" smtClean="0"/>
              <a:t>1. А.В. </a:t>
            </a:r>
            <a:r>
              <a:rPr lang="ru-RU" sz="1200" b="1" i="1" dirty="0" err="1" smtClean="0"/>
              <a:t>Перышкин</a:t>
            </a:r>
            <a:r>
              <a:rPr lang="ru-RU" sz="1200" b="1" i="1" dirty="0" smtClean="0"/>
              <a:t> «Физика 7»</a:t>
            </a:r>
          </a:p>
          <a:p>
            <a:pPr>
              <a:defRPr/>
            </a:pPr>
            <a:r>
              <a:rPr lang="ru-RU" sz="1200" b="1" i="1" dirty="0" smtClean="0"/>
              <a:t>2. Л</a:t>
            </a:r>
            <a:r>
              <a:rPr lang="en-US" sz="1200" b="1" i="1" dirty="0" smtClean="0"/>
              <a:t>.</a:t>
            </a:r>
            <a:r>
              <a:rPr lang="ru-RU" sz="1200" b="1" i="1" dirty="0" smtClean="0"/>
              <a:t>Д</a:t>
            </a:r>
            <a:r>
              <a:rPr lang="en-US" sz="1200" b="1" i="1" dirty="0" smtClean="0"/>
              <a:t>.</a:t>
            </a:r>
            <a:r>
              <a:rPr lang="ru-RU" sz="1200" b="1" i="1" dirty="0" smtClean="0"/>
              <a:t> Ландау «Физика 7 класс»</a:t>
            </a:r>
          </a:p>
          <a:p>
            <a:pPr>
              <a:defRPr/>
            </a:pPr>
            <a:r>
              <a:rPr lang="ru-RU" sz="1200" b="1" i="1" dirty="0" smtClean="0"/>
              <a:t>3. </a:t>
            </a:r>
            <a:r>
              <a:rPr lang="ru-RU" sz="1200" b="1" i="1" smtClean="0"/>
              <a:t>Интернет ресурсы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9519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sz="1200" b="1" dirty="0" smtClean="0"/>
              <a:t>С незапамятных времен люди используют для совершения механической работы различные приспособления </a:t>
            </a:r>
          </a:p>
          <a:p>
            <a:pPr>
              <a:spcBef>
                <a:spcPct val="50000"/>
              </a:spcBef>
            </a:pPr>
            <a:r>
              <a:rPr lang="ru-RU" sz="1200" b="1" dirty="0" smtClean="0"/>
              <a:t> </a:t>
            </a:r>
            <a:endParaRPr lang="ru-RU" sz="8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75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Как древние люди построили пирамиды в Египте?</a:t>
            </a:r>
          </a:p>
          <a:p>
            <a:pPr algn="ctr"/>
            <a:r>
              <a:rPr lang="ru-RU" sz="1200" b="1" dirty="0" smtClean="0"/>
              <a:t>Пирамида Хеопса высотой 146,6 м, </a:t>
            </a:r>
          </a:p>
          <a:p>
            <a:pPr algn="ctr"/>
            <a:r>
              <a:rPr lang="ru-RU" sz="1200" b="1" dirty="0" smtClean="0"/>
              <a:t>каждая сторона основания 230 м, </a:t>
            </a:r>
          </a:p>
          <a:p>
            <a:pPr algn="ctr"/>
            <a:r>
              <a:rPr lang="ru-RU" sz="1200" b="1" dirty="0" smtClean="0"/>
              <a:t>масса блоков от 2,5 до 15 тонн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0195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  Архимед родился в Сиракузах – богатом торговом городе Сицилии. Отцом его был астроном Фидий, который привил сыну с детства любовь к математике, механике и астрономии. Уже при жизни Архимеда вокруг его имени создавались легенды, поводом для которых служили его поразительные изобретения, производившие ошеломляющее действие на современников.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chemeClr val="tx2"/>
                </a:solidFill>
              </a:rPr>
              <a:t>          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0879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/>
              <a:t>75-летний Архимед  сконструировал механизмы для обороны родного города г. Сиракузы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7471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Архимед прославился и другими механическими конструкциями</a:t>
            </a:r>
          </a:p>
          <a:p>
            <a:pPr algn="ctr">
              <a:spcBef>
                <a:spcPct val="50000"/>
              </a:spcBef>
            </a:pPr>
            <a:endParaRPr lang="ru-RU" sz="9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5793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</a:rPr>
              <a:t>Рычаг</a:t>
            </a:r>
            <a:r>
              <a:rPr lang="ru-RU" sz="1200" b="1" i="1" dirty="0" smtClean="0">
                <a:solidFill>
                  <a:srgbClr val="FF0000"/>
                </a:solidFill>
              </a:rPr>
              <a:t> </a:t>
            </a:r>
            <a:r>
              <a:rPr lang="ru-RU" sz="1200" b="1" i="1" dirty="0" smtClean="0"/>
              <a:t>-</a:t>
            </a:r>
            <a:r>
              <a:rPr lang="ru-RU" sz="1200" b="1" i="1" dirty="0" smtClean="0">
                <a:solidFill>
                  <a:srgbClr val="FF0000"/>
                </a:solidFill>
              </a:rPr>
              <a:t> </a:t>
            </a:r>
            <a:r>
              <a:rPr lang="ru-RU" sz="1200" b="1" dirty="0" smtClean="0"/>
              <a:t>твердое тело, имеющее неподвижную ось вращения, на которое действуют силы, стремящиеся повернуть его вокруг этой оси.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3857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Виды рычагов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Точка опоры расположена между точками приложения сил (качели, ножницы)</a:t>
            </a:r>
          </a:p>
          <a:p>
            <a:pPr algn="ctr"/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273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Рычаги первого рода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0A5F1-C3D8-4B78-99A1-FE5B9662181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986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9333EF-912C-41E8-BA11-647514FA3D73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E3622E-02C2-444A-A3D8-755D1EEDC955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357694"/>
            <a:ext cx="9001156" cy="17526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«Дайте мне точку опоры и я сдвину Землю»</a:t>
            </a:r>
          </a:p>
          <a:p>
            <a:pPr algn="r"/>
            <a:endParaRPr lang="ru-RU" sz="2000" i="1" dirty="0" smtClean="0"/>
          </a:p>
          <a:p>
            <a:pPr algn="r"/>
            <a:r>
              <a:rPr lang="ru-RU" sz="2000" i="1" dirty="0" smtClean="0"/>
              <a:t>Архимед</a:t>
            </a:r>
            <a:endParaRPr lang="ru-RU" sz="20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85728"/>
            <a:ext cx="7143800" cy="2215991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рычаг</a:t>
            </a:r>
            <a:endParaRPr lang="ru-RU" sz="13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4285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МБОУ СОШ №1 г. Березники Пермского края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5857892"/>
            <a:ext cx="25170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Рожнева</a:t>
            </a:r>
            <a:r>
              <a:rPr lang="ru-RU" sz="2400" dirty="0" smtClean="0"/>
              <a:t> ЛВ </a:t>
            </a:r>
          </a:p>
          <a:p>
            <a:r>
              <a:rPr lang="ru-RU" sz="2400" dirty="0" smtClean="0"/>
              <a:t>учитель физики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рычаг"/>
          <p:cNvPicPr>
            <a:picLocks noChangeAspect="1" noChangeArrowheads="1"/>
          </p:cNvPicPr>
          <p:nvPr/>
        </p:nvPicPr>
        <p:blipFill>
          <a:blip r:embed="rId3"/>
          <a:srcRect l="4984" t="60158" r="49567" b="22885"/>
          <a:stretch>
            <a:fillRect/>
          </a:stretch>
        </p:blipFill>
        <p:spPr bwMode="auto">
          <a:xfrm>
            <a:off x="357158" y="1000108"/>
            <a:ext cx="8286808" cy="338106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464344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Нагрузка приложена между точкой опоры и точкой приложения силы (тачка, щипцы)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Виды рычагов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Рычаги второго рода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9" descr="204"/>
          <p:cNvPicPr>
            <a:picLocks noChangeAspect="1" noChangeArrowheads="1"/>
          </p:cNvPicPr>
          <p:nvPr/>
        </p:nvPicPr>
        <p:blipFill>
          <a:blip r:embed="rId3"/>
          <a:srcRect l="14925" t="45192" r="10519" b="39455"/>
          <a:stretch>
            <a:fillRect/>
          </a:stretch>
        </p:blipFill>
        <p:spPr bwMode="auto">
          <a:xfrm>
            <a:off x="0" y="3773454"/>
            <a:ext cx="9144000" cy="3084546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Picture 7" descr="f_ka01?path=unit_support%2Fteacher_support%2Fteacher_web_site%2Fp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57232"/>
            <a:ext cx="91440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 descr="15b-i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034577"/>
            <a:ext cx="9144000" cy="582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000100" y="1357298"/>
            <a:ext cx="7643866" cy="500066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428992" y="1857364"/>
            <a:ext cx="792162" cy="11525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071538" y="1857364"/>
            <a:ext cx="0" cy="20161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8572528" y="1857364"/>
            <a:ext cx="0" cy="10080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2058" name="Object 10"/>
          <p:cNvGraphicFramePr>
            <a:graphicFrameLocks noChangeAspect="1"/>
          </p:cNvGraphicFramePr>
          <p:nvPr/>
        </p:nvGraphicFramePr>
        <p:xfrm>
          <a:off x="214282" y="3214686"/>
          <a:ext cx="72390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3" imgW="164880" imgH="241200" progId="Equation.3">
                  <p:embed/>
                </p:oleObj>
              </mc:Choice>
              <mc:Fallback>
                <p:oleObj name="Формула" r:id="rId3" imgW="1648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3214686"/>
                        <a:ext cx="72390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1"/>
          <p:cNvGraphicFramePr>
            <a:graphicFrameLocks noChangeAspect="1"/>
          </p:cNvGraphicFramePr>
          <p:nvPr/>
        </p:nvGraphicFramePr>
        <p:xfrm>
          <a:off x="7786710" y="2357430"/>
          <a:ext cx="779462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5" imgW="177480" imgH="241200" progId="Equation.3">
                  <p:embed/>
                </p:oleObj>
              </mc:Choice>
              <mc:Fallback>
                <p:oleObj name="Формула" r:id="rId5" imgW="17748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6710" y="2357430"/>
                        <a:ext cx="779462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0" name="Object 12"/>
          <p:cNvGraphicFramePr>
            <a:graphicFrameLocks noChangeAspect="1"/>
          </p:cNvGraphicFramePr>
          <p:nvPr/>
        </p:nvGraphicFramePr>
        <p:xfrm>
          <a:off x="2143108" y="142852"/>
          <a:ext cx="501650" cy="94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142852"/>
                        <a:ext cx="501650" cy="94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6000760" y="214290"/>
          <a:ext cx="612775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9" imgW="139680" imgH="215640" progId="Equation.3">
                  <p:embed/>
                </p:oleObj>
              </mc:Choice>
              <mc:Fallback>
                <p:oleObj name="Формула" r:id="rId9" imgW="13968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60" y="214290"/>
                        <a:ext cx="612775" cy="944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AutoShape 14"/>
          <p:cNvSpPr>
            <a:spLocks/>
          </p:cNvSpPr>
          <p:nvPr/>
        </p:nvSpPr>
        <p:spPr bwMode="auto">
          <a:xfrm rot="5400000">
            <a:off x="2250266" y="-178617"/>
            <a:ext cx="285752" cy="2786084"/>
          </a:xfrm>
          <a:prstGeom prst="leftBrace">
            <a:avLst>
              <a:gd name="adj1" fmla="val 41759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AutoShape 15"/>
          <p:cNvSpPr>
            <a:spLocks/>
          </p:cNvSpPr>
          <p:nvPr/>
        </p:nvSpPr>
        <p:spPr bwMode="auto">
          <a:xfrm rot="5400000">
            <a:off x="6036480" y="-1178749"/>
            <a:ext cx="285749" cy="4786346"/>
          </a:xfrm>
          <a:prstGeom prst="leftBrace">
            <a:avLst>
              <a:gd name="adj1" fmla="val 81078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66" name="Object 18"/>
          <p:cNvGraphicFramePr>
            <a:graphicFrameLocks noChangeAspect="1"/>
          </p:cNvGraphicFramePr>
          <p:nvPr/>
        </p:nvGraphicFramePr>
        <p:xfrm>
          <a:off x="1643042" y="3929066"/>
          <a:ext cx="3324222" cy="106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11" imgW="672840" imgH="215640" progId="Equation.3">
                  <p:embed/>
                </p:oleObj>
              </mc:Choice>
              <mc:Fallback>
                <p:oleObj name="Формула" r:id="rId11" imgW="67284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3929066"/>
                        <a:ext cx="3324222" cy="106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7" name="Object 19"/>
          <p:cNvGraphicFramePr>
            <a:graphicFrameLocks noChangeAspect="1"/>
          </p:cNvGraphicFramePr>
          <p:nvPr/>
        </p:nvGraphicFramePr>
        <p:xfrm>
          <a:off x="1714480" y="5072074"/>
          <a:ext cx="3530598" cy="1054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13" imgW="723600" imgH="215640" progId="Equation.3">
                  <p:embed/>
                </p:oleObj>
              </mc:Choice>
              <mc:Fallback>
                <p:oleObj name="Формула" r:id="rId13" imgW="72360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5072074"/>
                        <a:ext cx="3530598" cy="10543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AutoShape 20"/>
          <p:cNvSpPr>
            <a:spLocks/>
          </p:cNvSpPr>
          <p:nvPr/>
        </p:nvSpPr>
        <p:spPr bwMode="auto">
          <a:xfrm>
            <a:off x="5286380" y="4214818"/>
            <a:ext cx="214314" cy="1857388"/>
          </a:xfrm>
          <a:prstGeom prst="rightBrace">
            <a:avLst>
              <a:gd name="adj1" fmla="val 15129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500694" y="4857760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/>
              <a:t>- моменты сил</a:t>
            </a:r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6143636" y="1428736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3786182" y="1428736"/>
            <a:ext cx="0" cy="36036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3143248"/>
            <a:ext cx="7286676" cy="18573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828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3300"/>
                </a:solidFill>
              </a:rPr>
              <a:t>Правило равновесия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500166" y="1500174"/>
          <a:ext cx="6429420" cy="1736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4" imgW="583920" imgH="215640" progId="Equation.3">
                  <p:embed/>
                </p:oleObj>
              </mc:Choice>
              <mc:Fallback>
                <p:oleObj name="Формула" r:id="rId4" imgW="5839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1500174"/>
                        <a:ext cx="6429420" cy="17367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1142976" y="3143248"/>
          <a:ext cx="7000924" cy="181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6" imgW="799920" imgH="215640" progId="Equation.3">
                  <p:embed/>
                </p:oleObj>
              </mc:Choice>
              <mc:Fallback>
                <p:oleObj name="Формула" r:id="rId6" imgW="7999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3143248"/>
                        <a:ext cx="7000924" cy="181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Домашнее задание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0010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1. § </a:t>
            </a:r>
            <a:r>
              <a:rPr lang="ru-RU" sz="2800" b="1" dirty="0"/>
              <a:t>55, 56</a:t>
            </a:r>
          </a:p>
          <a:p>
            <a:pPr lvl="0"/>
            <a:r>
              <a:rPr lang="ru-RU" sz="2800" b="1" dirty="0" smtClean="0"/>
              <a:t>2. Измерьте </a:t>
            </a:r>
            <a:r>
              <a:rPr lang="ru-RU" sz="2800" b="1" dirty="0"/>
              <a:t>с помощью линейки плечи рычага (ножниц, гаечного ключа, гвоздодера, ножниц по металлу) и определите выигрыш в силе выбранных  простых механизмов.</a:t>
            </a:r>
          </a:p>
          <a:p>
            <a:pPr lvl="0"/>
            <a:r>
              <a:rPr lang="ru-RU" sz="2800" b="1" dirty="0" smtClean="0"/>
              <a:t>3. Найдите </a:t>
            </a:r>
            <a:r>
              <a:rPr lang="ru-RU" sz="2800" b="1" dirty="0"/>
              <a:t>у рычагов двух видов сходства и  различия.</a:t>
            </a:r>
          </a:p>
          <a:p>
            <a:pPr lvl="0"/>
            <a:r>
              <a:rPr lang="ru-RU" sz="2800" b="1" dirty="0" smtClean="0"/>
              <a:t>4. Упр</a:t>
            </a:r>
            <a:r>
              <a:rPr lang="ru-RU" sz="2800" b="1" dirty="0"/>
              <a:t>. 30 (1,5</a:t>
            </a:r>
            <a:r>
              <a:rPr lang="ru-RU" sz="2800" b="1" dirty="0" smtClean="0"/>
              <a:t>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64294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литература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500174"/>
            <a:ext cx="70009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/>
              <a:t>1. А.В</a:t>
            </a:r>
            <a:r>
              <a:rPr lang="ru-RU" sz="3200" b="1" i="1" dirty="0"/>
              <a:t>. </a:t>
            </a:r>
            <a:r>
              <a:rPr lang="ru-RU" sz="3200" b="1" i="1" dirty="0" err="1"/>
              <a:t>Перышкин</a:t>
            </a:r>
            <a:r>
              <a:rPr lang="ru-RU" sz="3200" b="1" i="1" dirty="0"/>
              <a:t> «Физика 7»</a:t>
            </a:r>
          </a:p>
          <a:p>
            <a:pPr>
              <a:defRPr/>
            </a:pPr>
            <a:r>
              <a:rPr lang="ru-RU" sz="3200" b="1" i="1" dirty="0" smtClean="0"/>
              <a:t>2. Л</a:t>
            </a:r>
            <a:r>
              <a:rPr lang="en-US" sz="3200" b="1" i="1" dirty="0"/>
              <a:t>.</a:t>
            </a:r>
            <a:r>
              <a:rPr lang="ru-RU" sz="3200" b="1" i="1" dirty="0"/>
              <a:t>Д</a:t>
            </a:r>
            <a:r>
              <a:rPr lang="en-US" sz="3200" b="1" i="1" dirty="0"/>
              <a:t>.</a:t>
            </a:r>
            <a:r>
              <a:rPr lang="ru-RU" sz="3200" b="1" i="1" dirty="0"/>
              <a:t> Ландау «Физика 7 класс</a:t>
            </a:r>
            <a:r>
              <a:rPr lang="ru-RU" sz="3200" b="1" i="1" dirty="0" smtClean="0"/>
              <a:t>»</a:t>
            </a:r>
          </a:p>
          <a:p>
            <a:pPr>
              <a:defRPr/>
            </a:pPr>
            <a:r>
              <a:rPr lang="ru-RU" sz="3200" b="1" i="1" dirty="0" smtClean="0"/>
              <a:t>3. Интернет ресурсы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1" y="404813"/>
            <a:ext cx="392905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С незапамятных времен люди используют для совершения механической работы различные приспособления </a:t>
            </a:r>
            <a:endParaRPr lang="ru-RU" sz="3200" b="1" dirty="0" smtClean="0"/>
          </a:p>
          <a:p>
            <a:pPr>
              <a:spcBef>
                <a:spcPct val="50000"/>
              </a:spcBef>
            </a:pPr>
            <a:r>
              <a:rPr lang="ru-RU" sz="3200" b="1" dirty="0" smtClean="0"/>
              <a:t> </a:t>
            </a:r>
            <a:endParaRPr lang="ru-RU" sz="1600" dirty="0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0"/>
            <a:ext cx="5286380" cy="628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627322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/>
              <a:t> механизмы - греч. "</a:t>
            </a:r>
            <a:r>
              <a:rPr lang="ru-RU" sz="2400" b="1" i="1" dirty="0" err="1" smtClean="0"/>
              <a:t>механэ</a:t>
            </a:r>
            <a:r>
              <a:rPr lang="ru-RU" sz="2400" b="1" i="1" dirty="0" smtClean="0"/>
              <a:t>" - машина, орудие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Как древние люди построили пирамиды в Египте?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Пирамида Хеопса высотой 146,6 м, </a:t>
            </a:r>
          </a:p>
          <a:p>
            <a:pPr algn="ctr"/>
            <a:r>
              <a:rPr lang="ru-RU" sz="3600" b="1" dirty="0" smtClean="0"/>
              <a:t>каждая сторона основания 230 м, </a:t>
            </a:r>
          </a:p>
          <a:p>
            <a:pPr algn="ctr"/>
            <a:r>
              <a:rPr lang="ru-RU" sz="3600" b="1" dirty="0" smtClean="0"/>
              <a:t>масса блоков от 2,5 до 15 тонн</a:t>
            </a:r>
            <a:endParaRPr lang="ru-RU" sz="3600" b="1" dirty="0"/>
          </a:p>
        </p:txBody>
      </p:sp>
      <p:pic>
        <p:nvPicPr>
          <p:cNvPr id="4" name="Picture 12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34" y="1285860"/>
            <a:ext cx="8358246" cy="385765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4237474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4143372" y="142852"/>
            <a:ext cx="50006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  </a:t>
            </a:r>
            <a:r>
              <a:rPr lang="ru-RU" sz="2400" b="1" dirty="0" smtClean="0"/>
              <a:t>Архимед </a:t>
            </a:r>
            <a:r>
              <a:rPr lang="ru-RU" sz="2400" b="1" dirty="0"/>
              <a:t>родился в Сиракузах – богатом торговом городе Сицилии. Отцом его был астроном Фидий, который привил сыну с детства любовь к математике, механике и астрономии. Уже при жизни Архимеда вокруг его имени создавались легенды, поводом для которых служили его поразительные изобретения, производившие ошеломляющее действие на современников.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tx2"/>
                </a:solidFill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16"/>
            <a:ext cx="9144000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/>
              <a:t>75-летний Архимед  сконструировал механизмы для обороны </a:t>
            </a:r>
            <a:r>
              <a:rPr lang="ru-RU" sz="3600" b="1" i="1" dirty="0" smtClean="0"/>
              <a:t>родного города </a:t>
            </a:r>
            <a:r>
              <a:rPr lang="ru-RU" sz="3600" b="1" i="1" dirty="0"/>
              <a:t>г. Сиракузы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18"/>
            <a:ext cx="578644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143380"/>
            <a:ext cx="4143372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214422"/>
            <a:ext cx="550069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29058" y="4000504"/>
            <a:ext cx="25003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/>
              <a:t>Катапульты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643702" y="1071546"/>
            <a:ext cx="250029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Баллисты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642918"/>
            <a:ext cx="4143372" cy="3416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/>
              <a:t>Архимед прославился и другими механическими </a:t>
            </a:r>
            <a:r>
              <a:rPr lang="ru-RU" sz="3600" b="1" dirty="0" smtClean="0"/>
              <a:t>конструкциями</a:t>
            </a:r>
            <a:endParaRPr lang="ru-RU" sz="3600" b="1" dirty="0"/>
          </a:p>
          <a:p>
            <a:pPr algn="ctr">
              <a:spcBef>
                <a:spcPct val="50000"/>
              </a:spcBef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928670"/>
            <a:ext cx="850112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3">
                    <a:lumMod val="75000"/>
                  </a:schemeClr>
                </a:solidFill>
              </a:rPr>
              <a:t>Рычаг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/>
              <a:t>-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/>
              <a:t>твердое тело, имеющее неподвижную ось вращения, на которое действуют силы, стремящиеся повернуть его вокруг этой оси. </a:t>
            </a:r>
            <a:endParaRPr lang="ru-RU" sz="4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рычаг"/>
          <p:cNvPicPr>
            <a:picLocks noChangeAspect="1" noChangeArrowheads="1"/>
          </p:cNvPicPr>
          <p:nvPr/>
        </p:nvPicPr>
        <p:blipFill>
          <a:blip r:embed="rId3"/>
          <a:srcRect l="5515" t="48224" r="49684" b="36623"/>
          <a:stretch>
            <a:fillRect/>
          </a:stretch>
        </p:blipFill>
        <p:spPr bwMode="auto">
          <a:xfrm>
            <a:off x="500034" y="1428736"/>
            <a:ext cx="7889902" cy="309562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0" y="457200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/>
              <a:t>Точка опоры расположена между точками приложения сил (качели, ножницы)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28572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Виды рычагов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Рычаги первого рода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643050"/>
            <a:ext cx="920114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44563"/>
            <a:ext cx="9144000" cy="541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2" descr="f_ka01?path=unit_support%2Fteacher_support%2Fteacher_web_site%2Flatyncev-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68412"/>
            <a:ext cx="9144000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101</TotalTime>
  <Words>463</Words>
  <Application>Microsoft Office PowerPoint</Application>
  <PresentationFormat>Екран (4:3)</PresentationFormat>
  <Paragraphs>81</Paragraphs>
  <Slides>15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7" baseType="lpstr">
      <vt:lpstr>Официальная</vt:lpstr>
      <vt:lpstr>Формула</vt:lpstr>
      <vt:lpstr>Презентація PowerPoint</vt:lpstr>
      <vt:lpstr>Презентація PowerPoint</vt:lpstr>
      <vt:lpstr>Как древние люди построили пирамиды в Египте?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рычаг</dc:title>
  <dc:creator>Admin</dc:creator>
  <cp:lastModifiedBy>LEGION</cp:lastModifiedBy>
  <cp:revision>13</cp:revision>
  <dcterms:created xsi:type="dcterms:W3CDTF">2011-10-29T14:00:40Z</dcterms:created>
  <dcterms:modified xsi:type="dcterms:W3CDTF">2015-03-30T08:14:36Z</dcterms:modified>
</cp:coreProperties>
</file>