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28"/>
  </p:notesMasterIdLst>
  <p:sldIdLst>
    <p:sldId id="256" r:id="rId2"/>
    <p:sldId id="264" r:id="rId3"/>
    <p:sldId id="265" r:id="rId4"/>
    <p:sldId id="266" r:id="rId5"/>
    <p:sldId id="257" r:id="rId6"/>
    <p:sldId id="258" r:id="rId7"/>
    <p:sldId id="262" r:id="rId8"/>
    <p:sldId id="260" r:id="rId9"/>
    <p:sldId id="261" r:id="rId10"/>
    <p:sldId id="267" r:id="rId11"/>
    <p:sldId id="268" r:id="rId12"/>
    <p:sldId id="276" r:id="rId13"/>
    <p:sldId id="269" r:id="rId14"/>
    <p:sldId id="277" r:id="rId15"/>
    <p:sldId id="273" r:id="rId16"/>
    <p:sldId id="270" r:id="rId17"/>
    <p:sldId id="289" r:id="rId18"/>
    <p:sldId id="286" r:id="rId19"/>
    <p:sldId id="280" r:id="rId20"/>
    <p:sldId id="296" r:id="rId21"/>
    <p:sldId id="281" r:id="rId22"/>
    <p:sldId id="283" r:id="rId23"/>
    <p:sldId id="274" r:id="rId24"/>
    <p:sldId id="271" r:id="rId25"/>
    <p:sldId id="294" r:id="rId26"/>
    <p:sldId id="295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51972" autoAdjust="0"/>
  </p:normalViewPr>
  <p:slideViewPr>
    <p:cSldViewPr>
      <p:cViewPr varScale="1">
        <p:scale>
          <a:sx n="58" d="100"/>
          <a:sy n="58" d="100"/>
        </p:scale>
        <p:origin x="-72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94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A098DE-AD02-4840-9467-7DF8ECC18DFB}" type="datetimeFigureOut">
              <a:rPr lang="uk-UA" smtClean="0"/>
              <a:t>30.03.2015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7663F1-B1CA-477C-A695-6B8ADBBF8B7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00649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Амперметр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663F1-B1CA-477C-A695-6B8ADBBF8B78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355354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Выберите правильный ответ: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200" dirty="0" smtClean="0"/>
              <a:t>Через спираль электроплитки за 2 минуты прошло 6000 Кл электричества. Какова сила тока в спирали?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200" dirty="0" smtClean="0"/>
              <a:t>А) 25А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200" dirty="0" smtClean="0"/>
              <a:t>Б) 50А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200" dirty="0" smtClean="0"/>
              <a:t>В) 55А</a:t>
            </a:r>
          </a:p>
          <a:p>
            <a:pPr eaLnBrk="1" hangingPunct="1">
              <a:buFont typeface="Wingdings" pitchFamily="2" charset="2"/>
              <a:buNone/>
            </a:pPr>
            <a:endParaRPr lang="ru-RU" sz="1200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663F1-B1CA-477C-A695-6B8ADBBF8B78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279524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Амперметр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663F1-B1CA-477C-A695-6B8ADBBF8B78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371967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dirty="0" smtClean="0"/>
              <a:t>Амперметр включают в цепь</a:t>
            </a:r>
            <a:r>
              <a:rPr lang="ru-RU" sz="1800" dirty="0" smtClean="0"/>
              <a:t> </a:t>
            </a:r>
            <a:r>
              <a:rPr lang="ru-RU" sz="1800" u="sng" dirty="0" smtClean="0"/>
              <a:t>последовательно </a:t>
            </a:r>
            <a:r>
              <a:rPr lang="ru-RU" sz="1200" dirty="0" smtClean="0"/>
              <a:t>с тем прибором, силу тока в котором хотят измерить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663F1-B1CA-477C-A695-6B8ADBBF8B78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672373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Клемму «+»  на амперметре соединяют с «+» источника питания!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663F1-B1CA-477C-A695-6B8ADBBF8B78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851928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В цепи, состоящей из последовательно соединенных проводников сила тока во всех  участках одинакова</a:t>
            </a:r>
            <a:r>
              <a:rPr lang="ru-RU" sz="1800" dirty="0" smtClean="0"/>
              <a:t>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663F1-B1CA-477C-A695-6B8ADBBF8B78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818777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/>
            <a:r>
              <a:rPr lang="ru-RU" dirty="0" smtClean="0"/>
              <a:t>Описание прибора</a:t>
            </a:r>
          </a:p>
          <a:p>
            <a:pPr marL="1347788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050" dirty="0" smtClean="0"/>
              <a:t>                 </a:t>
            </a:r>
            <a:r>
              <a:rPr lang="ru-RU" sz="1200" dirty="0" smtClean="0"/>
              <a:t>Амперметр</a:t>
            </a:r>
          </a:p>
          <a:p>
            <a:pPr marL="1347788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200" dirty="0" smtClean="0"/>
          </a:p>
          <a:p>
            <a:pPr marL="1347788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 для измерения силы тока в цепи</a:t>
            </a:r>
          </a:p>
          <a:p>
            <a:pPr marL="1347788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200" dirty="0" smtClean="0"/>
          </a:p>
          <a:p>
            <a:pPr marL="1347788" indent="0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000" dirty="0" smtClean="0"/>
          </a:p>
          <a:p>
            <a:pPr marL="1347788" indent="0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000" dirty="0" smtClean="0"/>
          </a:p>
          <a:p>
            <a:pPr marL="1347788" indent="0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000" dirty="0" smtClean="0"/>
          </a:p>
          <a:p>
            <a:pPr marL="1347788" indent="0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400" dirty="0" smtClean="0"/>
          </a:p>
          <a:p>
            <a:pPr marL="1347788" indent="0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000" dirty="0" smtClean="0"/>
          </a:p>
          <a:p>
            <a:pPr marL="1347788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 smtClean="0"/>
              <a:t>3А</a:t>
            </a:r>
          </a:p>
          <a:p>
            <a:pPr marL="1347788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400" dirty="0" smtClean="0"/>
          </a:p>
          <a:p>
            <a:pPr marL="1347788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050" dirty="0" smtClean="0"/>
          </a:p>
          <a:p>
            <a:pPr marL="1347788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 smtClean="0"/>
              <a:t>0,2А</a:t>
            </a:r>
          </a:p>
          <a:p>
            <a:pPr marL="1347788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000" dirty="0" smtClean="0"/>
          </a:p>
          <a:p>
            <a:pPr marL="1347788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900" dirty="0" smtClean="0"/>
          </a:p>
          <a:p>
            <a:pPr marL="1347788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 smtClean="0"/>
              <a:t>0,1А</a:t>
            </a:r>
          </a:p>
          <a:p>
            <a:pPr marL="1347788" indent="0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4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663F1-B1CA-477C-A695-6B8ADBBF8B78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385163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Охарактеризуйте прибор по схеме: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663F1-B1CA-477C-A695-6B8ADBBF8B78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055117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В-1                                В-2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663F1-B1CA-477C-A695-6B8ADBBF8B78}" type="slidenum">
              <a:rPr lang="uk-UA" smtClean="0"/>
              <a:t>19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101067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В-1                        В-2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663F1-B1CA-477C-A695-6B8ADBBF8B78}" type="slidenum">
              <a:rPr lang="uk-UA" smtClean="0"/>
              <a:t>20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132309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/>
            <a:r>
              <a:rPr lang="ru-RU" sz="1200" dirty="0" smtClean="0"/>
              <a:t>Определите по показаниям прибора какова сила тока в цепи</a:t>
            </a:r>
            <a:endParaRPr lang="ru-RU" sz="1200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663F1-B1CA-477C-A695-6B8ADBBF8B78}" type="slidenum">
              <a:rPr lang="uk-UA" smtClean="0"/>
              <a:t>21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892454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/>
            <a:r>
              <a:rPr lang="ru-RU" sz="1200" dirty="0" smtClean="0"/>
              <a:t>Какие приборы составляют электрическую цепь, схема которой изображена на рисунке?</a:t>
            </a:r>
            <a:endParaRPr lang="ru-RU" sz="1200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663F1-B1CA-477C-A695-6B8ADBBF8B78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006104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/>
            <a:r>
              <a:rPr lang="ru-RU" sz="1200" dirty="0" smtClean="0"/>
              <a:t>Определите по показаниям прибора какова сила тока в цепи</a:t>
            </a:r>
            <a:endParaRPr lang="ru-RU" sz="1200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663F1-B1CA-477C-A695-6B8ADBBF8B78}" type="slidenum">
              <a:rPr lang="uk-UA" smtClean="0"/>
              <a:t>22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022935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/>
            <a:r>
              <a:rPr lang="ru-RU" sz="2000" dirty="0" smtClean="0"/>
              <a:t>Соберите электрическую цепь по схеме: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12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12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12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12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12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12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12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12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12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12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12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200" dirty="0" smtClean="0">
                <a:cs typeface="Arial" charset="0"/>
              </a:rPr>
              <a:t>I</a:t>
            </a:r>
            <a:r>
              <a:rPr lang="ru-RU" sz="1200" baseline="-25000" dirty="0" smtClean="0">
                <a:cs typeface="Arial" charset="0"/>
              </a:rPr>
              <a:t>1</a:t>
            </a:r>
            <a:r>
              <a:rPr lang="ru-RU" sz="1200" dirty="0" smtClean="0">
                <a:cs typeface="Arial" charset="0"/>
              </a:rPr>
              <a:t>=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200" dirty="0" smtClean="0">
                <a:cs typeface="Arial" charset="0"/>
              </a:rPr>
              <a:t>I</a:t>
            </a:r>
            <a:r>
              <a:rPr lang="ru-RU" sz="1200" baseline="-25000" dirty="0" smtClean="0">
                <a:cs typeface="Arial" charset="0"/>
              </a:rPr>
              <a:t>2</a:t>
            </a:r>
            <a:r>
              <a:rPr lang="ru-RU" sz="1200" dirty="0" smtClean="0">
                <a:cs typeface="Arial" charset="0"/>
              </a:rPr>
              <a:t>=                   Сравните полученные результаты</a:t>
            </a:r>
            <a:endParaRPr lang="en-US" sz="1200" dirty="0" smtClean="0">
              <a:cs typeface="Arial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663F1-B1CA-477C-A695-6B8ADBBF8B78}" type="slidenum">
              <a:rPr lang="uk-UA" smtClean="0"/>
              <a:t>23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40328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Домашнее задание: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200" b="1" dirty="0" smtClean="0">
                <a:cs typeface="Arial" charset="0"/>
              </a:rPr>
              <a:t>§</a:t>
            </a:r>
            <a:r>
              <a:rPr lang="ru-RU" sz="1200" b="1" dirty="0" smtClean="0">
                <a:cs typeface="Arial" charset="0"/>
              </a:rPr>
              <a:t>38,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200" b="1" dirty="0" smtClean="0">
                <a:cs typeface="Arial" charset="0"/>
              </a:rPr>
              <a:t> Упр15 (1,3),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200" b="1" dirty="0" smtClean="0">
                <a:cs typeface="Arial" charset="0"/>
              </a:rPr>
              <a:t>подготовиться к лабораторной работе №3.</a:t>
            </a:r>
            <a:endParaRPr lang="en-US" sz="1200" b="1" dirty="0" smtClean="0">
              <a:cs typeface="Arial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663F1-B1CA-477C-A695-6B8ADBBF8B78}" type="slidenum">
              <a:rPr lang="uk-UA" smtClean="0"/>
              <a:t>24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2506989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/>
            <a:r>
              <a:rPr lang="ru-RU" sz="1200" dirty="0" smtClean="0"/>
              <a:t>Каковы показания второго амперметра?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9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9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9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9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9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9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9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9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9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9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9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900" dirty="0" smtClean="0">
                <a:cs typeface="Arial" charset="0"/>
              </a:rPr>
              <a:t>I</a:t>
            </a:r>
            <a:r>
              <a:rPr lang="ru-RU" sz="900" baseline="-25000" dirty="0" smtClean="0">
                <a:cs typeface="Arial" charset="0"/>
              </a:rPr>
              <a:t>1</a:t>
            </a:r>
            <a:r>
              <a:rPr lang="ru-RU" sz="900" dirty="0" smtClean="0">
                <a:cs typeface="Arial" charset="0"/>
              </a:rPr>
              <a:t>=2А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900" dirty="0" smtClean="0">
                <a:cs typeface="Arial" charset="0"/>
              </a:rPr>
              <a:t>I</a:t>
            </a:r>
            <a:r>
              <a:rPr lang="ru-RU" sz="900" baseline="-25000" dirty="0" smtClean="0">
                <a:cs typeface="Arial" charset="0"/>
              </a:rPr>
              <a:t>2</a:t>
            </a:r>
            <a:r>
              <a:rPr lang="ru-RU" sz="900" dirty="0" smtClean="0">
                <a:cs typeface="Arial" charset="0"/>
              </a:rPr>
              <a:t>=?</a:t>
            </a:r>
            <a:endParaRPr lang="en-US" sz="900" dirty="0" smtClean="0">
              <a:cs typeface="Arial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663F1-B1CA-477C-A695-6B8ADBBF8B78}" type="slidenum">
              <a:rPr lang="uk-UA" smtClean="0"/>
              <a:t>25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2471908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smtClean="0"/>
              <a:t>Найдите ошибку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663F1-B1CA-477C-A695-6B8ADBBF8B78}" type="slidenum">
              <a:rPr lang="uk-UA" smtClean="0"/>
              <a:t>26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53860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/>
            <a:r>
              <a:rPr lang="ru-RU" sz="1200" dirty="0" smtClean="0"/>
              <a:t>Какие приборы составляют электрическую цепь, схема которой изображена на рисунке?</a:t>
            </a:r>
            <a:endParaRPr lang="ru-RU" sz="1200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663F1-B1CA-477C-A695-6B8ADBBF8B78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19674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/>
            <a:r>
              <a:rPr lang="ru-RU" sz="1200" dirty="0" smtClean="0"/>
              <a:t>Какие приборы составляют электрическую цепь, схема которой изображена на рисунке?</a:t>
            </a:r>
            <a:endParaRPr lang="ru-RU" sz="1200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663F1-B1CA-477C-A695-6B8ADBBF8B78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809849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/>
            <a:r>
              <a:rPr lang="ru-RU" dirty="0" smtClean="0"/>
              <a:t>Найдите ошибку в схеме электрической цепи</a:t>
            </a:r>
            <a:endParaRPr lang="ru-RU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663F1-B1CA-477C-A695-6B8ADBBF8B78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328238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Найдите ошибку в схеме электрической цепи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663F1-B1CA-477C-A695-6B8ADBBF8B78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451263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Найдите ошибку в схеме электрической цепи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663F1-B1CA-477C-A695-6B8ADBBF8B78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148068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  <a:p>
            <a:pPr algn="ctr" eaLnBrk="1" hangingPunct="1">
              <a:buFont typeface="Wingdings" pitchFamily="2" charset="2"/>
              <a:buNone/>
            </a:pPr>
            <a:r>
              <a:rPr lang="ru-RU" sz="1200" dirty="0" smtClean="0"/>
              <a:t>Какая из представленных формул верна?</a:t>
            </a:r>
          </a:p>
          <a:p>
            <a:pPr eaLnBrk="1" hangingPunct="1">
              <a:buFont typeface="Wingdings" pitchFamily="2" charset="2"/>
              <a:buNone/>
            </a:pPr>
            <a:endParaRPr lang="ru-RU" sz="1100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sz="900" dirty="0" smtClean="0"/>
              <a:t>А) </a:t>
            </a:r>
            <a:r>
              <a:rPr lang="en-US" sz="900" dirty="0" smtClean="0">
                <a:cs typeface="Arial" charset="0"/>
              </a:rPr>
              <a:t>I=q</a:t>
            </a:r>
            <a:r>
              <a:rPr lang="ru-RU" sz="900" dirty="0" smtClean="0">
                <a:cs typeface="Arial" charset="0"/>
              </a:rPr>
              <a:t> </a:t>
            </a:r>
            <a:r>
              <a:rPr lang="en-US" sz="900" dirty="0" smtClean="0">
                <a:cs typeface="Arial" charset="0"/>
              </a:rPr>
              <a:t>·</a:t>
            </a:r>
            <a:r>
              <a:rPr lang="ru-RU" sz="900" dirty="0" smtClean="0">
                <a:cs typeface="Arial" charset="0"/>
              </a:rPr>
              <a:t> </a:t>
            </a:r>
            <a:r>
              <a:rPr lang="en-US" sz="900" dirty="0" smtClean="0">
                <a:cs typeface="Arial" charset="0"/>
              </a:rPr>
              <a:t>t</a:t>
            </a:r>
            <a:endParaRPr lang="ru-RU" sz="900" dirty="0" smtClean="0">
              <a:cs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sz="900" dirty="0" smtClean="0">
              <a:cs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900" dirty="0" smtClean="0">
                <a:cs typeface="Arial" charset="0"/>
              </a:rPr>
              <a:t>Б) </a:t>
            </a:r>
            <a:r>
              <a:rPr lang="en-US" sz="900" dirty="0" smtClean="0">
                <a:cs typeface="Arial" charset="0"/>
              </a:rPr>
              <a:t>I=</a:t>
            </a:r>
            <a:endParaRPr lang="ru-RU" sz="900" dirty="0" smtClean="0">
              <a:cs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ru-RU" sz="900" dirty="0" smtClean="0">
              <a:cs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900" dirty="0" smtClean="0">
                <a:cs typeface="Arial" charset="0"/>
              </a:rPr>
              <a:t>В)</a:t>
            </a:r>
            <a:r>
              <a:rPr lang="en-US" sz="900" dirty="0" smtClean="0">
                <a:cs typeface="Arial" charset="0"/>
              </a:rPr>
              <a:t>I=</a:t>
            </a:r>
          </a:p>
          <a:p>
            <a:pPr eaLnBrk="1" hangingPunct="1">
              <a:buFont typeface="Wingdings" pitchFamily="2" charset="2"/>
              <a:buNone/>
            </a:pPr>
            <a:endParaRPr lang="en-US" sz="900" dirty="0" smtClean="0">
              <a:cs typeface="Arial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663F1-B1CA-477C-A695-6B8ADBBF8B78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536792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Единицей силы тока является:</a:t>
            </a:r>
          </a:p>
          <a:p>
            <a:pPr eaLnBrk="1" hangingPunct="1">
              <a:buFont typeface="Wingdings" pitchFamily="2" charset="2"/>
              <a:buNone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А) Джоуль</a:t>
            </a:r>
          </a:p>
          <a:p>
            <a:pPr eaLnBrk="1" hangingPunct="1">
              <a:buFont typeface="Wingdings" pitchFamily="2" charset="2"/>
              <a:buNone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Б)Ампер</a:t>
            </a:r>
          </a:p>
          <a:p>
            <a:pPr eaLnBrk="1" hangingPunct="1">
              <a:buFont typeface="Wingdings" pitchFamily="2" charset="2"/>
              <a:buNone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В)Ватт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663F1-B1CA-477C-A695-6B8ADBBF8B78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660297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025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252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1FFF75B-FE67-47DC-A40D-4FDF947DC41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937EC6-A22E-4DDB-A4E7-051CEA34165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5AECFB-DC0C-489A-ADEB-9EA72562908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876800" y="1600200"/>
            <a:ext cx="38100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876800" y="3941763"/>
            <a:ext cx="38100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F53DED-CDF7-49F0-B0B1-1A1B375408C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27573-B20C-4A51-B8BA-E84938C41EA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E15270-C8FE-4156-B338-E96BABAF6A5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AC5919-B1C9-4718-A389-1FA344B1A99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BDD0C9-FF58-4BE1-BADC-89AF0440353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B0BE96-2971-466D-A27F-685ADAC3F4E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9D52AD-6728-4B82-ACB6-472CA52A82F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494E88-FF4A-41F7-870D-F1ADB85FCC8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03A28-3D4C-47DB-AF73-8751C8D5A43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921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2058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9221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222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05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22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22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>
              <a:defRPr/>
            </a:pPr>
            <a:fld id="{5E747EF7-8522-414A-AE34-B1753A21DE5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ru-RU" sz="6600" b="1" dirty="0" smtClean="0"/>
              <a:t>Амперметр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Выберите правильный ответ: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3200" dirty="0" smtClean="0"/>
              <a:t>Через спираль электроплитки за 2 минуты прошло 6000 Кл электричества. Какова сила тока в спирали?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200" dirty="0" smtClean="0"/>
              <a:t>А) 25А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200" dirty="0" smtClean="0"/>
              <a:t>Б) 50А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200" dirty="0" smtClean="0"/>
              <a:t>В) 55А</a:t>
            </a:r>
          </a:p>
          <a:p>
            <a:pPr eaLnBrk="1" hangingPunct="1">
              <a:buFont typeface="Wingdings" pitchFamily="2" charset="2"/>
              <a:buNone/>
            </a:pPr>
            <a:endParaRPr lang="ru-RU" sz="3200" dirty="0" smtClean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800" dirty="0" smtClean="0"/>
              <a:t>Амперметр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1628775"/>
            <a:ext cx="7772400" cy="45307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2532" name="Oval 4"/>
          <p:cNvSpPr>
            <a:spLocks noChangeArrowheads="1"/>
          </p:cNvSpPr>
          <p:nvPr/>
        </p:nvSpPr>
        <p:spPr bwMode="auto">
          <a:xfrm>
            <a:off x="6300788" y="2636838"/>
            <a:ext cx="1727200" cy="151288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9600"/>
              <a:t>А</a:t>
            </a:r>
          </a:p>
        </p:txBody>
      </p:sp>
      <p:sp>
        <p:nvSpPr>
          <p:cNvPr id="22534" name="Line 6"/>
          <p:cNvSpPr>
            <a:spLocks noChangeShapeType="1"/>
          </p:cNvSpPr>
          <p:nvPr/>
        </p:nvSpPr>
        <p:spPr bwMode="auto">
          <a:xfrm>
            <a:off x="5508625" y="3357563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5" name="Line 7"/>
          <p:cNvSpPr>
            <a:spLocks noChangeShapeType="1"/>
          </p:cNvSpPr>
          <p:nvPr/>
        </p:nvSpPr>
        <p:spPr bwMode="auto">
          <a:xfrm>
            <a:off x="8027988" y="3357563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4343" name="Picture 8" descr="Рисунок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1628775"/>
            <a:ext cx="4752975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build="allAtOnce" animBg="1"/>
      <p:bldP spid="22534" grpId="0" animBg="1"/>
      <p:bldP spid="2253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4" name="Picture 4" descr="P2120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549275"/>
            <a:ext cx="8120062" cy="608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8" name="Picture 4" descr="Рисунок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1557338"/>
            <a:ext cx="6562725" cy="452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1238250"/>
          </a:xfrm>
        </p:spPr>
        <p:txBody>
          <a:bodyPr/>
          <a:lstStyle/>
          <a:p>
            <a:pPr algn="ctr" eaLnBrk="1" hangingPunct="1"/>
            <a:r>
              <a:rPr lang="ru-RU" sz="3200" dirty="0" smtClean="0"/>
              <a:t>Амперметр включают в цепь</a:t>
            </a:r>
            <a:r>
              <a:rPr lang="ru-RU" sz="3800" dirty="0" smtClean="0"/>
              <a:t> </a:t>
            </a:r>
            <a:r>
              <a:rPr lang="ru-RU" sz="3800" u="sng" dirty="0" smtClean="0"/>
              <a:t>последовательно </a:t>
            </a:r>
            <a:r>
              <a:rPr lang="ru-RU" sz="2800" dirty="0" smtClean="0"/>
              <a:t>с тем прибором, силу тока в котором хотят измерить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557338"/>
            <a:ext cx="7772400" cy="4573587"/>
          </a:xfrm>
          <a:solidFill>
            <a:schemeClr val="bg1"/>
          </a:solidFill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mtClean="0"/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 flipH="1">
            <a:off x="2195513" y="5589588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3" name="Line 5"/>
          <p:cNvSpPr>
            <a:spLocks noChangeShapeType="1"/>
          </p:cNvSpPr>
          <p:nvPr/>
        </p:nvSpPr>
        <p:spPr bwMode="auto">
          <a:xfrm>
            <a:off x="3563938" y="5589588"/>
            <a:ext cx="9350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4" name="Oval 6"/>
          <p:cNvSpPr>
            <a:spLocks noChangeArrowheads="1"/>
          </p:cNvSpPr>
          <p:nvPr/>
        </p:nvSpPr>
        <p:spPr bwMode="auto">
          <a:xfrm>
            <a:off x="4500563" y="5229225"/>
            <a:ext cx="936625" cy="863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>
            <a:off x="5435600" y="5589588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 flipV="1">
            <a:off x="6372225" y="4365625"/>
            <a:ext cx="0" cy="1223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 flipV="1">
            <a:off x="6372225" y="2492375"/>
            <a:ext cx="0" cy="1441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8" name="Line 10"/>
          <p:cNvSpPr>
            <a:spLocks noChangeShapeType="1"/>
          </p:cNvSpPr>
          <p:nvPr/>
        </p:nvSpPr>
        <p:spPr bwMode="auto">
          <a:xfrm>
            <a:off x="6372225" y="3933825"/>
            <a:ext cx="287338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9" name="Line 11"/>
          <p:cNvSpPr>
            <a:spLocks noChangeShapeType="1"/>
          </p:cNvSpPr>
          <p:nvPr/>
        </p:nvSpPr>
        <p:spPr bwMode="auto">
          <a:xfrm>
            <a:off x="2124075" y="2492375"/>
            <a:ext cx="2232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20" name="Line 12"/>
          <p:cNvSpPr>
            <a:spLocks noChangeShapeType="1"/>
          </p:cNvSpPr>
          <p:nvPr/>
        </p:nvSpPr>
        <p:spPr bwMode="auto">
          <a:xfrm flipH="1">
            <a:off x="4500563" y="2492375"/>
            <a:ext cx="18716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21" name="Line 13"/>
          <p:cNvSpPr>
            <a:spLocks noChangeShapeType="1"/>
          </p:cNvSpPr>
          <p:nvPr/>
        </p:nvSpPr>
        <p:spPr bwMode="auto">
          <a:xfrm>
            <a:off x="4716463" y="5300663"/>
            <a:ext cx="576262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22" name="Line 14"/>
          <p:cNvSpPr>
            <a:spLocks noChangeShapeType="1"/>
          </p:cNvSpPr>
          <p:nvPr/>
        </p:nvSpPr>
        <p:spPr bwMode="auto">
          <a:xfrm flipH="1">
            <a:off x="4643438" y="5373688"/>
            <a:ext cx="647700" cy="649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23" name="Line 15"/>
          <p:cNvSpPr>
            <a:spLocks noChangeShapeType="1"/>
          </p:cNvSpPr>
          <p:nvPr/>
        </p:nvSpPr>
        <p:spPr bwMode="auto">
          <a:xfrm>
            <a:off x="4500563" y="2060575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24" name="Line 16"/>
          <p:cNvSpPr>
            <a:spLocks noChangeShapeType="1"/>
          </p:cNvSpPr>
          <p:nvPr/>
        </p:nvSpPr>
        <p:spPr bwMode="auto">
          <a:xfrm>
            <a:off x="4356100" y="227647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25" name="Line 17"/>
          <p:cNvSpPr>
            <a:spLocks noChangeShapeType="1"/>
          </p:cNvSpPr>
          <p:nvPr/>
        </p:nvSpPr>
        <p:spPr bwMode="auto">
          <a:xfrm>
            <a:off x="2124075" y="2492375"/>
            <a:ext cx="71438" cy="3097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26" name="Oval 18"/>
          <p:cNvSpPr>
            <a:spLocks noChangeArrowheads="1"/>
          </p:cNvSpPr>
          <p:nvPr/>
        </p:nvSpPr>
        <p:spPr bwMode="auto">
          <a:xfrm>
            <a:off x="2843213" y="5300663"/>
            <a:ext cx="720725" cy="6477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600">
                <a:latin typeface="Verdana" pitchFamily="34" charset="0"/>
              </a:rPr>
              <a:t>A</a:t>
            </a:r>
          </a:p>
        </p:txBody>
      </p:sp>
      <p:sp>
        <p:nvSpPr>
          <p:cNvPr id="17427" name="Text Box 19"/>
          <p:cNvSpPr txBox="1">
            <a:spLocks noChangeArrowheads="1"/>
          </p:cNvSpPr>
          <p:nvPr/>
        </p:nvSpPr>
        <p:spPr bwMode="auto">
          <a:xfrm>
            <a:off x="4572000" y="1916113"/>
            <a:ext cx="5175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Verdana" pitchFamily="34" charset="0"/>
              </a:rPr>
              <a:t>+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1238250"/>
          </a:xfrm>
        </p:spPr>
        <p:txBody>
          <a:bodyPr/>
          <a:lstStyle/>
          <a:p>
            <a:pPr algn="ctr" eaLnBrk="1" hangingPunct="1"/>
            <a:r>
              <a:rPr lang="ru-RU" sz="3800" dirty="0" smtClean="0"/>
              <a:t>Клемму «+»  на амперметре соединяют с «+» источника питания!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557338"/>
            <a:ext cx="7772400" cy="4573587"/>
          </a:xfrm>
          <a:solidFill>
            <a:schemeClr val="bg1"/>
          </a:solidFill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mtClean="0"/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 flipH="1">
            <a:off x="2195513" y="5589588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>
            <a:off x="3563938" y="5589588"/>
            <a:ext cx="9350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8" name="Oval 6"/>
          <p:cNvSpPr>
            <a:spLocks noChangeArrowheads="1"/>
          </p:cNvSpPr>
          <p:nvPr/>
        </p:nvSpPr>
        <p:spPr bwMode="auto">
          <a:xfrm>
            <a:off x="4500563" y="5229225"/>
            <a:ext cx="936625" cy="863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5435600" y="5589588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 flipV="1">
            <a:off x="6372225" y="4365625"/>
            <a:ext cx="0" cy="1223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1" name="Line 9"/>
          <p:cNvSpPr>
            <a:spLocks noChangeShapeType="1"/>
          </p:cNvSpPr>
          <p:nvPr/>
        </p:nvSpPr>
        <p:spPr bwMode="auto">
          <a:xfrm flipV="1">
            <a:off x="6372225" y="2492375"/>
            <a:ext cx="0" cy="1441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2" name="Line 10"/>
          <p:cNvSpPr>
            <a:spLocks noChangeShapeType="1"/>
          </p:cNvSpPr>
          <p:nvPr/>
        </p:nvSpPr>
        <p:spPr bwMode="auto">
          <a:xfrm>
            <a:off x="6372225" y="3933825"/>
            <a:ext cx="287338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3" name="Line 11"/>
          <p:cNvSpPr>
            <a:spLocks noChangeShapeType="1"/>
          </p:cNvSpPr>
          <p:nvPr/>
        </p:nvSpPr>
        <p:spPr bwMode="auto">
          <a:xfrm>
            <a:off x="2124075" y="2492375"/>
            <a:ext cx="2232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4" name="Line 12"/>
          <p:cNvSpPr>
            <a:spLocks noChangeShapeType="1"/>
          </p:cNvSpPr>
          <p:nvPr/>
        </p:nvSpPr>
        <p:spPr bwMode="auto">
          <a:xfrm flipH="1">
            <a:off x="4500563" y="2492375"/>
            <a:ext cx="18716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5" name="Line 13"/>
          <p:cNvSpPr>
            <a:spLocks noChangeShapeType="1"/>
          </p:cNvSpPr>
          <p:nvPr/>
        </p:nvSpPr>
        <p:spPr bwMode="auto">
          <a:xfrm>
            <a:off x="4716463" y="5300663"/>
            <a:ext cx="576262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6" name="Line 14"/>
          <p:cNvSpPr>
            <a:spLocks noChangeShapeType="1"/>
          </p:cNvSpPr>
          <p:nvPr/>
        </p:nvSpPr>
        <p:spPr bwMode="auto">
          <a:xfrm flipH="1">
            <a:off x="4643438" y="5373688"/>
            <a:ext cx="647700" cy="649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7" name="Line 15"/>
          <p:cNvSpPr>
            <a:spLocks noChangeShapeType="1"/>
          </p:cNvSpPr>
          <p:nvPr/>
        </p:nvSpPr>
        <p:spPr bwMode="auto">
          <a:xfrm>
            <a:off x="4500563" y="2060575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8" name="Line 16"/>
          <p:cNvSpPr>
            <a:spLocks noChangeShapeType="1"/>
          </p:cNvSpPr>
          <p:nvPr/>
        </p:nvSpPr>
        <p:spPr bwMode="auto">
          <a:xfrm>
            <a:off x="4356100" y="227647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9" name="Line 17"/>
          <p:cNvSpPr>
            <a:spLocks noChangeShapeType="1"/>
          </p:cNvSpPr>
          <p:nvPr/>
        </p:nvSpPr>
        <p:spPr bwMode="auto">
          <a:xfrm>
            <a:off x="2124075" y="2492375"/>
            <a:ext cx="71438" cy="3097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50" name="Oval 18"/>
          <p:cNvSpPr>
            <a:spLocks noChangeArrowheads="1"/>
          </p:cNvSpPr>
          <p:nvPr/>
        </p:nvSpPr>
        <p:spPr bwMode="auto">
          <a:xfrm>
            <a:off x="2843213" y="5300663"/>
            <a:ext cx="720725" cy="6477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600">
                <a:latin typeface="Verdana" pitchFamily="34" charset="0"/>
              </a:rPr>
              <a:t>A</a:t>
            </a:r>
          </a:p>
        </p:txBody>
      </p:sp>
      <p:sp>
        <p:nvSpPr>
          <p:cNvPr id="18451" name="Text Box 19"/>
          <p:cNvSpPr txBox="1">
            <a:spLocks noChangeArrowheads="1"/>
          </p:cNvSpPr>
          <p:nvPr/>
        </p:nvSpPr>
        <p:spPr bwMode="auto">
          <a:xfrm>
            <a:off x="4572000" y="1916113"/>
            <a:ext cx="5175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Verdana" pitchFamily="34" charset="0"/>
              </a:rPr>
              <a:t>+</a:t>
            </a:r>
          </a:p>
        </p:txBody>
      </p:sp>
      <p:sp>
        <p:nvSpPr>
          <p:cNvPr id="18452" name="Text Box 21"/>
          <p:cNvSpPr txBox="1">
            <a:spLocks noChangeArrowheads="1"/>
          </p:cNvSpPr>
          <p:nvPr/>
        </p:nvSpPr>
        <p:spPr bwMode="auto">
          <a:xfrm>
            <a:off x="3563938" y="5056188"/>
            <a:ext cx="4222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/>
              <a:t>+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77813"/>
            <a:ext cx="8353425" cy="1143000"/>
          </a:xfrm>
        </p:spPr>
        <p:txBody>
          <a:bodyPr/>
          <a:lstStyle/>
          <a:p>
            <a:pPr eaLnBrk="1" hangingPunct="1"/>
            <a:r>
              <a:rPr lang="ru-RU" sz="2800" dirty="0" smtClean="0"/>
              <a:t>В цепи, состоящей из последовательно соединенных проводников сила тока во всех  участках одинакова</a:t>
            </a:r>
            <a:r>
              <a:rPr lang="ru-RU" sz="3800" dirty="0" smtClean="0"/>
              <a:t>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mtClean="0"/>
          </a:p>
        </p:txBody>
      </p:sp>
      <p:pic>
        <p:nvPicPr>
          <p:cNvPr id="19460" name="Picture 4" descr="Рисунок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484313"/>
            <a:ext cx="8748713" cy="537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 smtClean="0"/>
              <a:t>Описание прибора</a:t>
            </a:r>
          </a:p>
        </p:txBody>
      </p:sp>
      <p:sp>
        <p:nvSpPr>
          <p:cNvPr id="21507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1600" smtClean="0"/>
          </a:p>
        </p:txBody>
      </p:sp>
      <p:pic>
        <p:nvPicPr>
          <p:cNvPr id="21508" name="Picture 5" descr="P21200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4413" y="1484313"/>
            <a:ext cx="4319587" cy="537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7136" name="Group 32"/>
          <p:cNvGraphicFramePr>
            <a:graphicFrameLocks noGrp="1"/>
          </p:cNvGraphicFramePr>
          <p:nvPr/>
        </p:nvGraphicFramePr>
        <p:xfrm>
          <a:off x="179388" y="1484313"/>
          <a:ext cx="2089150" cy="5203191"/>
        </p:xfrm>
        <a:graphic>
          <a:graphicData uri="http://schemas.openxmlformats.org/drawingml/2006/table">
            <a:tbl>
              <a:tblPr/>
              <a:tblGrid>
                <a:gridCol w="2089150"/>
              </a:tblGrid>
              <a:tr h="101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Название прибора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1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Назначение прибора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1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Обозначение на схеме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9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Предел измерения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Цена деления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3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Погрешность измерения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7173" name="Rectangle 69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600200"/>
            <a:ext cx="3810000" cy="5789613"/>
          </a:xfrm>
        </p:spPr>
        <p:txBody>
          <a:bodyPr/>
          <a:lstStyle/>
          <a:p>
            <a:pPr marL="1347788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 smtClean="0"/>
              <a:t>                 </a:t>
            </a:r>
            <a:r>
              <a:rPr lang="ru-RU" sz="2000" dirty="0" smtClean="0"/>
              <a:t>Амперметр</a:t>
            </a:r>
          </a:p>
          <a:p>
            <a:pPr marL="1347788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dirty="0" smtClean="0"/>
          </a:p>
          <a:p>
            <a:pPr marL="1347788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/>
              <a:t> для измерения силы тока в цепи</a:t>
            </a:r>
          </a:p>
          <a:p>
            <a:pPr marL="1347788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dirty="0" smtClean="0"/>
          </a:p>
          <a:p>
            <a:pPr marL="1347788" indent="0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400" dirty="0" smtClean="0"/>
          </a:p>
          <a:p>
            <a:pPr marL="1347788" indent="0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400" dirty="0" smtClean="0"/>
          </a:p>
          <a:p>
            <a:pPr marL="1347788" indent="0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400" dirty="0" smtClean="0"/>
          </a:p>
          <a:p>
            <a:pPr marL="1347788" indent="0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400" dirty="0" smtClean="0"/>
          </a:p>
          <a:p>
            <a:pPr marL="1347788" indent="0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400" dirty="0" smtClean="0"/>
          </a:p>
          <a:p>
            <a:pPr marL="1347788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/>
              <a:t>3А</a:t>
            </a:r>
          </a:p>
          <a:p>
            <a:pPr marL="1347788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400" dirty="0" smtClean="0"/>
          </a:p>
          <a:p>
            <a:pPr marL="1347788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600" dirty="0" smtClean="0"/>
          </a:p>
          <a:p>
            <a:pPr marL="1347788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/>
              <a:t>0,2А</a:t>
            </a:r>
          </a:p>
          <a:p>
            <a:pPr marL="1347788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400" dirty="0" smtClean="0"/>
          </a:p>
          <a:p>
            <a:pPr marL="1347788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200" dirty="0" smtClean="0"/>
          </a:p>
          <a:p>
            <a:pPr marL="1347788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/>
              <a:t>0,1А</a:t>
            </a:r>
          </a:p>
          <a:p>
            <a:pPr marL="1347788" indent="0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400" dirty="0" smtClean="0"/>
          </a:p>
        </p:txBody>
      </p:sp>
      <p:sp>
        <p:nvSpPr>
          <p:cNvPr id="47174" name="Oval 70"/>
          <p:cNvSpPr>
            <a:spLocks noChangeArrowheads="1"/>
          </p:cNvSpPr>
          <p:nvPr/>
        </p:nvSpPr>
        <p:spPr bwMode="auto">
          <a:xfrm>
            <a:off x="3059113" y="3429000"/>
            <a:ext cx="649287" cy="5762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А</a:t>
            </a:r>
          </a:p>
        </p:txBody>
      </p:sp>
      <p:sp>
        <p:nvSpPr>
          <p:cNvPr id="47176" name="Line 72"/>
          <p:cNvSpPr>
            <a:spLocks noChangeShapeType="1"/>
          </p:cNvSpPr>
          <p:nvPr/>
        </p:nvSpPr>
        <p:spPr bwMode="auto">
          <a:xfrm>
            <a:off x="3708400" y="3716338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7177" name="Line 73"/>
          <p:cNvSpPr>
            <a:spLocks noChangeShapeType="1"/>
          </p:cNvSpPr>
          <p:nvPr/>
        </p:nvSpPr>
        <p:spPr bwMode="auto">
          <a:xfrm flipH="1">
            <a:off x="2771775" y="3716338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7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717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7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717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7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4717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7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4717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74" grpId="0" build="allAtOnce" animBg="1"/>
      <p:bldP spid="47176" grpId="0" animBg="1"/>
      <p:bldP spid="4717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800" dirty="0" smtClean="0"/>
              <a:t>Охарактеризуйте прибор по схеме:</a:t>
            </a:r>
          </a:p>
        </p:txBody>
      </p:sp>
      <p:pic>
        <p:nvPicPr>
          <p:cNvPr id="22531" name="Picture 4" descr="P21200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538" y="1539875"/>
            <a:ext cx="4716462" cy="531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2056" name="Group 72"/>
          <p:cNvGraphicFramePr>
            <a:graphicFrameLocks noGrp="1"/>
          </p:cNvGraphicFramePr>
          <p:nvPr>
            <p:ph type="body" idx="1"/>
          </p:nvPr>
        </p:nvGraphicFramePr>
        <p:xfrm>
          <a:off x="914400" y="1600200"/>
          <a:ext cx="3225800" cy="5230813"/>
        </p:xfrm>
        <a:graphic>
          <a:graphicData uri="http://schemas.openxmlformats.org/drawingml/2006/table">
            <a:tbl>
              <a:tblPr/>
              <a:tblGrid>
                <a:gridCol w="3225800"/>
              </a:tblGrid>
              <a:tr h="1108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Название прибора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2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Назначение прибора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5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Предел измерения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2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Цена деления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8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Погрешность измерения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  В-1                                В-2</a:t>
            </a:r>
          </a:p>
        </p:txBody>
      </p:sp>
      <p:sp>
        <p:nvSpPr>
          <p:cNvPr id="23555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ru-RU" sz="2400" smtClean="0"/>
          </a:p>
        </p:txBody>
      </p:sp>
      <p:pic>
        <p:nvPicPr>
          <p:cNvPr id="23556" name="Picture 4" descr="P21200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557338"/>
            <a:ext cx="4392613" cy="530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10" descr="P2120008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876800" y="1557338"/>
            <a:ext cx="4087813" cy="5300662"/>
          </a:xfr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1238250"/>
          </a:xfrm>
        </p:spPr>
        <p:txBody>
          <a:bodyPr/>
          <a:lstStyle/>
          <a:p>
            <a:pPr algn="ctr" eaLnBrk="1" hangingPunct="1"/>
            <a:r>
              <a:rPr lang="ru-RU" sz="3600" dirty="0" smtClean="0"/>
              <a:t>Какие приборы составляют электрическую цепь, схема которой изображена на рисунке?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2124075" y="2492375"/>
            <a:ext cx="0" cy="3097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>
            <a:off x="2124075" y="5589588"/>
            <a:ext cx="172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6" name="Oval 6"/>
          <p:cNvSpPr>
            <a:spLocks noChangeArrowheads="1"/>
          </p:cNvSpPr>
          <p:nvPr/>
        </p:nvSpPr>
        <p:spPr bwMode="auto">
          <a:xfrm>
            <a:off x="3851275" y="5229225"/>
            <a:ext cx="936625" cy="863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>
            <a:off x="4787900" y="5589588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 flipV="1">
            <a:off x="6372225" y="4365625"/>
            <a:ext cx="0" cy="1223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 flipV="1">
            <a:off x="6372225" y="2492375"/>
            <a:ext cx="0" cy="1441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6372225" y="3933825"/>
            <a:ext cx="287338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>
            <a:off x="2124075" y="2492375"/>
            <a:ext cx="2232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 flipH="1">
            <a:off x="4500563" y="2492375"/>
            <a:ext cx="18716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>
            <a:off x="4067175" y="5300663"/>
            <a:ext cx="576263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 flipH="1">
            <a:off x="3995738" y="5300663"/>
            <a:ext cx="647700" cy="649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5" name="Line 15"/>
          <p:cNvSpPr>
            <a:spLocks noChangeShapeType="1"/>
          </p:cNvSpPr>
          <p:nvPr/>
        </p:nvSpPr>
        <p:spPr bwMode="auto">
          <a:xfrm>
            <a:off x="4500563" y="2060575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6" name="Line 16"/>
          <p:cNvSpPr>
            <a:spLocks noChangeShapeType="1"/>
          </p:cNvSpPr>
          <p:nvPr/>
        </p:nvSpPr>
        <p:spPr bwMode="auto">
          <a:xfrm>
            <a:off x="4356100" y="227647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          В-1                        В-2</a:t>
            </a:r>
          </a:p>
        </p:txBody>
      </p:sp>
      <p:graphicFrame>
        <p:nvGraphicFramePr>
          <p:cNvPr id="54325" name="Group 53"/>
          <p:cNvGraphicFramePr>
            <a:graphicFrameLocks noGrp="1"/>
          </p:cNvGraphicFramePr>
          <p:nvPr>
            <p:ph type="body" sz="half" idx="1"/>
          </p:nvPr>
        </p:nvGraphicFramePr>
        <p:xfrm>
          <a:off x="914400" y="1600200"/>
          <a:ext cx="3810000" cy="4533901"/>
        </p:xfrm>
        <a:graphic>
          <a:graphicData uri="http://schemas.openxmlformats.org/drawingml/2006/table">
            <a:tbl>
              <a:tblPr/>
              <a:tblGrid>
                <a:gridCol w="3810000"/>
              </a:tblGrid>
              <a:tr h="862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Амперметр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4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для измерения силы тока в цепи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9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1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0,5А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0,25А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4326" name="Group 54"/>
          <p:cNvGraphicFramePr>
            <a:graphicFrameLocks noGrp="1"/>
          </p:cNvGraphicFramePr>
          <p:nvPr>
            <p:ph type="body" sz="half" idx="2"/>
          </p:nvPr>
        </p:nvGraphicFramePr>
        <p:xfrm>
          <a:off x="4876800" y="1600200"/>
          <a:ext cx="3810000" cy="4552633"/>
        </p:xfrm>
        <a:graphic>
          <a:graphicData uri="http://schemas.openxmlformats.org/drawingml/2006/table">
            <a:tbl>
              <a:tblPr/>
              <a:tblGrid>
                <a:gridCol w="3810000"/>
              </a:tblGrid>
              <a:tr h="862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Амперметр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4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для измерения силы тока в цепи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9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8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300А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617" name="Oval 48"/>
          <p:cNvSpPr>
            <a:spLocks noChangeArrowheads="1"/>
          </p:cNvSpPr>
          <p:nvPr/>
        </p:nvSpPr>
        <p:spPr bwMode="auto">
          <a:xfrm>
            <a:off x="2339975" y="3357563"/>
            <a:ext cx="576263" cy="50323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/>
              <a:t>А</a:t>
            </a:r>
          </a:p>
        </p:txBody>
      </p:sp>
      <p:sp>
        <p:nvSpPr>
          <p:cNvPr id="24618" name="Line 51"/>
          <p:cNvSpPr>
            <a:spLocks noChangeShapeType="1"/>
          </p:cNvSpPr>
          <p:nvPr/>
        </p:nvSpPr>
        <p:spPr bwMode="auto">
          <a:xfrm>
            <a:off x="2916238" y="3573463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19" name="Line 52"/>
          <p:cNvSpPr>
            <a:spLocks noChangeShapeType="1"/>
          </p:cNvSpPr>
          <p:nvPr/>
        </p:nvSpPr>
        <p:spPr bwMode="auto">
          <a:xfrm flipH="1">
            <a:off x="2124075" y="357346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20" name="Oval 55"/>
          <p:cNvSpPr>
            <a:spLocks noChangeArrowheads="1"/>
          </p:cNvSpPr>
          <p:nvPr/>
        </p:nvSpPr>
        <p:spPr bwMode="auto">
          <a:xfrm>
            <a:off x="6156325" y="3357563"/>
            <a:ext cx="720725" cy="6477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/>
              <a:t>А</a:t>
            </a:r>
          </a:p>
        </p:txBody>
      </p:sp>
      <p:sp>
        <p:nvSpPr>
          <p:cNvPr id="24621" name="Line 57"/>
          <p:cNvSpPr>
            <a:spLocks noChangeShapeType="1"/>
          </p:cNvSpPr>
          <p:nvPr/>
        </p:nvSpPr>
        <p:spPr bwMode="auto">
          <a:xfrm>
            <a:off x="6877050" y="36449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22" name="Line 58"/>
          <p:cNvSpPr>
            <a:spLocks noChangeShapeType="1"/>
          </p:cNvSpPr>
          <p:nvPr/>
        </p:nvSpPr>
        <p:spPr bwMode="auto">
          <a:xfrm flipH="1">
            <a:off x="5940425" y="36449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800" dirty="0" smtClean="0"/>
              <a:t>Определите по показаниям прибора какова сила тока в цепи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5604" name="Picture 4" descr="P21200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8888" y="1484313"/>
            <a:ext cx="7019925" cy="537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800" dirty="0" smtClean="0"/>
              <a:t>Определите по показаниям прибора какова сила тока в цепи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6628" name="Picture 4" descr="P21200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1431925"/>
            <a:ext cx="7235825" cy="542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1238250"/>
          </a:xfrm>
        </p:spPr>
        <p:txBody>
          <a:bodyPr/>
          <a:lstStyle/>
          <a:p>
            <a:pPr algn="ctr" eaLnBrk="1" hangingPunct="1"/>
            <a:r>
              <a:rPr lang="ru-RU" sz="3800" dirty="0" smtClean="0"/>
              <a:t>Соберите электрическую цепь по схеме: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557338"/>
            <a:ext cx="7859712" cy="5300662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 smtClean="0">
                <a:cs typeface="Arial" charset="0"/>
              </a:rPr>
              <a:t>I</a:t>
            </a:r>
            <a:r>
              <a:rPr lang="ru-RU" sz="2400" baseline="-25000" dirty="0" smtClean="0">
                <a:cs typeface="Arial" charset="0"/>
              </a:rPr>
              <a:t>1</a:t>
            </a:r>
            <a:r>
              <a:rPr lang="ru-RU" sz="2400" dirty="0" smtClean="0">
                <a:cs typeface="Arial" charset="0"/>
              </a:rPr>
              <a:t>=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 smtClean="0">
                <a:cs typeface="Arial" charset="0"/>
              </a:rPr>
              <a:t>I</a:t>
            </a:r>
            <a:r>
              <a:rPr lang="ru-RU" sz="2400" baseline="-25000" dirty="0" smtClean="0">
                <a:cs typeface="Arial" charset="0"/>
              </a:rPr>
              <a:t>2</a:t>
            </a:r>
            <a:r>
              <a:rPr lang="ru-RU" sz="2400" dirty="0" smtClean="0">
                <a:cs typeface="Arial" charset="0"/>
              </a:rPr>
              <a:t>=                   Сравните полученные результаты</a:t>
            </a:r>
            <a:endParaRPr lang="en-US" sz="2400" dirty="0" smtClean="0">
              <a:cs typeface="Arial" charset="0"/>
            </a:endParaRPr>
          </a:p>
        </p:txBody>
      </p:sp>
      <p:sp>
        <p:nvSpPr>
          <p:cNvPr id="27652" name="Line 4"/>
          <p:cNvSpPr>
            <a:spLocks noChangeShapeType="1"/>
          </p:cNvSpPr>
          <p:nvPr/>
        </p:nvSpPr>
        <p:spPr bwMode="auto">
          <a:xfrm flipH="1">
            <a:off x="2195513" y="5589588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3" name="Line 5"/>
          <p:cNvSpPr>
            <a:spLocks noChangeShapeType="1"/>
          </p:cNvSpPr>
          <p:nvPr/>
        </p:nvSpPr>
        <p:spPr bwMode="auto">
          <a:xfrm>
            <a:off x="3276600" y="5589588"/>
            <a:ext cx="358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4" name="Line 7"/>
          <p:cNvSpPr>
            <a:spLocks noChangeShapeType="1"/>
          </p:cNvSpPr>
          <p:nvPr/>
        </p:nvSpPr>
        <p:spPr bwMode="auto">
          <a:xfrm>
            <a:off x="5435600" y="5589588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5" name="Line 8"/>
          <p:cNvSpPr>
            <a:spLocks noChangeShapeType="1"/>
          </p:cNvSpPr>
          <p:nvPr/>
        </p:nvSpPr>
        <p:spPr bwMode="auto">
          <a:xfrm flipV="1">
            <a:off x="6372225" y="4365625"/>
            <a:ext cx="0" cy="1223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6" name="Line 9"/>
          <p:cNvSpPr>
            <a:spLocks noChangeShapeType="1"/>
          </p:cNvSpPr>
          <p:nvPr/>
        </p:nvSpPr>
        <p:spPr bwMode="auto">
          <a:xfrm flipV="1">
            <a:off x="6372225" y="2492375"/>
            <a:ext cx="0" cy="1441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7" name="Line 10"/>
          <p:cNvSpPr>
            <a:spLocks noChangeShapeType="1"/>
          </p:cNvSpPr>
          <p:nvPr/>
        </p:nvSpPr>
        <p:spPr bwMode="auto">
          <a:xfrm>
            <a:off x="6372225" y="3933825"/>
            <a:ext cx="287338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8" name="Line 11"/>
          <p:cNvSpPr>
            <a:spLocks noChangeShapeType="1"/>
          </p:cNvSpPr>
          <p:nvPr/>
        </p:nvSpPr>
        <p:spPr bwMode="auto">
          <a:xfrm>
            <a:off x="2124075" y="2492375"/>
            <a:ext cx="2232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9" name="Line 12"/>
          <p:cNvSpPr>
            <a:spLocks noChangeShapeType="1"/>
          </p:cNvSpPr>
          <p:nvPr/>
        </p:nvSpPr>
        <p:spPr bwMode="auto">
          <a:xfrm flipH="1">
            <a:off x="4500563" y="2492375"/>
            <a:ext cx="18716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60" name="Line 15"/>
          <p:cNvSpPr>
            <a:spLocks noChangeShapeType="1"/>
          </p:cNvSpPr>
          <p:nvPr/>
        </p:nvSpPr>
        <p:spPr bwMode="auto">
          <a:xfrm>
            <a:off x="4500563" y="2060575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61" name="Line 16"/>
          <p:cNvSpPr>
            <a:spLocks noChangeShapeType="1"/>
          </p:cNvSpPr>
          <p:nvPr/>
        </p:nvSpPr>
        <p:spPr bwMode="auto">
          <a:xfrm>
            <a:off x="4356100" y="227647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62" name="Line 17"/>
          <p:cNvSpPr>
            <a:spLocks noChangeShapeType="1"/>
          </p:cNvSpPr>
          <p:nvPr/>
        </p:nvSpPr>
        <p:spPr bwMode="auto">
          <a:xfrm>
            <a:off x="2124075" y="2492375"/>
            <a:ext cx="71438" cy="3097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63" name="Oval 18"/>
          <p:cNvSpPr>
            <a:spLocks noChangeArrowheads="1"/>
          </p:cNvSpPr>
          <p:nvPr/>
        </p:nvSpPr>
        <p:spPr bwMode="auto">
          <a:xfrm>
            <a:off x="2555875" y="5229225"/>
            <a:ext cx="720725" cy="6477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600">
                <a:latin typeface="Verdana" pitchFamily="34" charset="0"/>
              </a:rPr>
              <a:t>A</a:t>
            </a:r>
          </a:p>
        </p:txBody>
      </p:sp>
      <p:sp>
        <p:nvSpPr>
          <p:cNvPr id="27664" name="Text Box 19"/>
          <p:cNvSpPr txBox="1">
            <a:spLocks noChangeArrowheads="1"/>
          </p:cNvSpPr>
          <p:nvPr/>
        </p:nvSpPr>
        <p:spPr bwMode="auto">
          <a:xfrm>
            <a:off x="4572000" y="1916113"/>
            <a:ext cx="5175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Verdana" pitchFamily="34" charset="0"/>
              </a:rPr>
              <a:t>+</a:t>
            </a:r>
          </a:p>
        </p:txBody>
      </p:sp>
      <p:sp>
        <p:nvSpPr>
          <p:cNvPr id="27665" name="Text Box 20"/>
          <p:cNvSpPr txBox="1">
            <a:spLocks noChangeArrowheads="1"/>
          </p:cNvSpPr>
          <p:nvPr/>
        </p:nvSpPr>
        <p:spPr bwMode="auto">
          <a:xfrm>
            <a:off x="3203575" y="5084763"/>
            <a:ext cx="4222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/>
              <a:t>+</a:t>
            </a:r>
          </a:p>
        </p:txBody>
      </p:sp>
      <p:sp>
        <p:nvSpPr>
          <p:cNvPr id="27666" name="Rectangle 21"/>
          <p:cNvSpPr>
            <a:spLocks noChangeArrowheads="1"/>
          </p:cNvSpPr>
          <p:nvPr/>
        </p:nvSpPr>
        <p:spPr bwMode="auto">
          <a:xfrm>
            <a:off x="3635375" y="5445125"/>
            <a:ext cx="865188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67" name="Line 22"/>
          <p:cNvSpPr>
            <a:spLocks noChangeShapeType="1"/>
          </p:cNvSpPr>
          <p:nvPr/>
        </p:nvSpPr>
        <p:spPr bwMode="auto">
          <a:xfrm>
            <a:off x="4500563" y="5589588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68" name="Oval 23"/>
          <p:cNvSpPr>
            <a:spLocks noChangeArrowheads="1"/>
          </p:cNvSpPr>
          <p:nvPr/>
        </p:nvSpPr>
        <p:spPr bwMode="auto">
          <a:xfrm>
            <a:off x="4787900" y="5229225"/>
            <a:ext cx="720725" cy="6477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7669" name="Text Box 25"/>
          <p:cNvSpPr txBox="1">
            <a:spLocks noChangeArrowheads="1"/>
          </p:cNvSpPr>
          <p:nvPr/>
        </p:nvSpPr>
        <p:spPr bwMode="auto">
          <a:xfrm>
            <a:off x="4932363" y="5229225"/>
            <a:ext cx="7572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/>
              <a:t>А</a:t>
            </a:r>
          </a:p>
        </p:txBody>
      </p:sp>
      <p:sp>
        <p:nvSpPr>
          <p:cNvPr id="27670" name="Text Box 26"/>
          <p:cNvSpPr txBox="1">
            <a:spLocks noChangeArrowheads="1"/>
          </p:cNvSpPr>
          <p:nvPr/>
        </p:nvSpPr>
        <p:spPr bwMode="auto">
          <a:xfrm>
            <a:off x="5508625" y="5157788"/>
            <a:ext cx="3921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/>
              <a:t>+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Домашнее задание: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3600" b="1" dirty="0" smtClean="0">
                <a:cs typeface="Arial" charset="0"/>
              </a:rPr>
              <a:t>§</a:t>
            </a:r>
            <a:r>
              <a:rPr lang="ru-RU" sz="3600" b="1" dirty="0" smtClean="0">
                <a:cs typeface="Arial" charset="0"/>
              </a:rPr>
              <a:t>38,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600" b="1" dirty="0" smtClean="0">
                <a:cs typeface="Arial" charset="0"/>
              </a:rPr>
              <a:t> Упр15 (1,3),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600" b="1" dirty="0" smtClean="0">
                <a:cs typeface="Arial" charset="0"/>
              </a:rPr>
              <a:t>подготовиться к лабораторной работе №3.</a:t>
            </a:r>
            <a:endParaRPr lang="en-US" sz="3600" b="1" dirty="0" smtClean="0">
              <a:cs typeface="Arial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1238250"/>
          </a:xfrm>
        </p:spPr>
        <p:txBody>
          <a:bodyPr/>
          <a:lstStyle/>
          <a:p>
            <a:pPr algn="ctr" eaLnBrk="1" hangingPunct="1"/>
            <a:r>
              <a:rPr lang="ru-RU" sz="3800" dirty="0" smtClean="0"/>
              <a:t>Каковы показания второго амперметра?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557338"/>
            <a:ext cx="7859712" cy="5300662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 smtClean="0">
                <a:cs typeface="Arial" charset="0"/>
              </a:rPr>
              <a:t>I</a:t>
            </a:r>
            <a:r>
              <a:rPr lang="ru-RU" sz="2400" baseline="-25000" dirty="0" smtClean="0">
                <a:cs typeface="Arial" charset="0"/>
              </a:rPr>
              <a:t>1</a:t>
            </a:r>
            <a:r>
              <a:rPr lang="ru-RU" sz="2400" dirty="0" smtClean="0">
                <a:cs typeface="Arial" charset="0"/>
              </a:rPr>
              <a:t>=2А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 smtClean="0">
                <a:cs typeface="Arial" charset="0"/>
              </a:rPr>
              <a:t>I</a:t>
            </a:r>
            <a:r>
              <a:rPr lang="ru-RU" sz="2400" baseline="-25000" dirty="0" smtClean="0">
                <a:cs typeface="Arial" charset="0"/>
              </a:rPr>
              <a:t>2</a:t>
            </a:r>
            <a:r>
              <a:rPr lang="ru-RU" sz="2400" dirty="0" smtClean="0">
                <a:cs typeface="Arial" charset="0"/>
              </a:rPr>
              <a:t>=?</a:t>
            </a:r>
            <a:endParaRPr lang="en-US" sz="2400" dirty="0" smtClean="0">
              <a:cs typeface="Arial" charset="0"/>
            </a:endParaRPr>
          </a:p>
        </p:txBody>
      </p:sp>
      <p:sp>
        <p:nvSpPr>
          <p:cNvPr id="30724" name="Line 4"/>
          <p:cNvSpPr>
            <a:spLocks noChangeShapeType="1"/>
          </p:cNvSpPr>
          <p:nvPr/>
        </p:nvSpPr>
        <p:spPr bwMode="auto">
          <a:xfrm flipH="1">
            <a:off x="2195513" y="5589588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25" name="Line 5"/>
          <p:cNvSpPr>
            <a:spLocks noChangeShapeType="1"/>
          </p:cNvSpPr>
          <p:nvPr/>
        </p:nvSpPr>
        <p:spPr bwMode="auto">
          <a:xfrm>
            <a:off x="3276600" y="5589588"/>
            <a:ext cx="5746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26" name="Line 6"/>
          <p:cNvSpPr>
            <a:spLocks noChangeShapeType="1"/>
          </p:cNvSpPr>
          <p:nvPr/>
        </p:nvSpPr>
        <p:spPr bwMode="auto">
          <a:xfrm>
            <a:off x="5435600" y="5589588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27" name="Line 7"/>
          <p:cNvSpPr>
            <a:spLocks noChangeShapeType="1"/>
          </p:cNvSpPr>
          <p:nvPr/>
        </p:nvSpPr>
        <p:spPr bwMode="auto">
          <a:xfrm flipV="1">
            <a:off x="6372225" y="4365625"/>
            <a:ext cx="0" cy="1223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28" name="Line 8"/>
          <p:cNvSpPr>
            <a:spLocks noChangeShapeType="1"/>
          </p:cNvSpPr>
          <p:nvPr/>
        </p:nvSpPr>
        <p:spPr bwMode="auto">
          <a:xfrm flipV="1">
            <a:off x="6372225" y="2492375"/>
            <a:ext cx="0" cy="1441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29" name="Line 9"/>
          <p:cNvSpPr>
            <a:spLocks noChangeShapeType="1"/>
          </p:cNvSpPr>
          <p:nvPr/>
        </p:nvSpPr>
        <p:spPr bwMode="auto">
          <a:xfrm>
            <a:off x="6372225" y="3933825"/>
            <a:ext cx="287338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30" name="Line 10"/>
          <p:cNvSpPr>
            <a:spLocks noChangeShapeType="1"/>
          </p:cNvSpPr>
          <p:nvPr/>
        </p:nvSpPr>
        <p:spPr bwMode="auto">
          <a:xfrm>
            <a:off x="2124075" y="2492375"/>
            <a:ext cx="2232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31" name="Line 11"/>
          <p:cNvSpPr>
            <a:spLocks noChangeShapeType="1"/>
          </p:cNvSpPr>
          <p:nvPr/>
        </p:nvSpPr>
        <p:spPr bwMode="auto">
          <a:xfrm flipH="1">
            <a:off x="4500563" y="2492375"/>
            <a:ext cx="18716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32" name="Line 12"/>
          <p:cNvSpPr>
            <a:spLocks noChangeShapeType="1"/>
          </p:cNvSpPr>
          <p:nvPr/>
        </p:nvSpPr>
        <p:spPr bwMode="auto">
          <a:xfrm>
            <a:off x="4500563" y="2060575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33" name="Line 13"/>
          <p:cNvSpPr>
            <a:spLocks noChangeShapeType="1"/>
          </p:cNvSpPr>
          <p:nvPr/>
        </p:nvSpPr>
        <p:spPr bwMode="auto">
          <a:xfrm>
            <a:off x="4356100" y="227647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34" name="Line 14"/>
          <p:cNvSpPr>
            <a:spLocks noChangeShapeType="1"/>
          </p:cNvSpPr>
          <p:nvPr/>
        </p:nvSpPr>
        <p:spPr bwMode="auto">
          <a:xfrm>
            <a:off x="2124075" y="2492375"/>
            <a:ext cx="71438" cy="3097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35" name="Oval 15"/>
          <p:cNvSpPr>
            <a:spLocks noChangeArrowheads="1"/>
          </p:cNvSpPr>
          <p:nvPr/>
        </p:nvSpPr>
        <p:spPr bwMode="auto">
          <a:xfrm>
            <a:off x="2555875" y="5229225"/>
            <a:ext cx="720725" cy="6477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600">
                <a:latin typeface="Verdana" pitchFamily="34" charset="0"/>
              </a:rPr>
              <a:t>A</a:t>
            </a:r>
          </a:p>
        </p:txBody>
      </p:sp>
      <p:sp>
        <p:nvSpPr>
          <p:cNvPr id="30736" name="Text Box 16"/>
          <p:cNvSpPr txBox="1">
            <a:spLocks noChangeArrowheads="1"/>
          </p:cNvSpPr>
          <p:nvPr/>
        </p:nvSpPr>
        <p:spPr bwMode="auto">
          <a:xfrm>
            <a:off x="4572000" y="1916113"/>
            <a:ext cx="5175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Verdana" pitchFamily="34" charset="0"/>
              </a:rPr>
              <a:t>+</a:t>
            </a:r>
          </a:p>
        </p:txBody>
      </p:sp>
      <p:sp>
        <p:nvSpPr>
          <p:cNvPr id="30737" name="Text Box 17"/>
          <p:cNvSpPr txBox="1">
            <a:spLocks noChangeArrowheads="1"/>
          </p:cNvSpPr>
          <p:nvPr/>
        </p:nvSpPr>
        <p:spPr bwMode="auto">
          <a:xfrm>
            <a:off x="3203575" y="5084763"/>
            <a:ext cx="4222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/>
              <a:t>+</a:t>
            </a:r>
          </a:p>
        </p:txBody>
      </p:sp>
      <p:sp>
        <p:nvSpPr>
          <p:cNvPr id="30738" name="Line 19"/>
          <p:cNvSpPr>
            <a:spLocks noChangeShapeType="1"/>
          </p:cNvSpPr>
          <p:nvPr/>
        </p:nvSpPr>
        <p:spPr bwMode="auto">
          <a:xfrm>
            <a:off x="4427538" y="5589588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39" name="Oval 20"/>
          <p:cNvSpPr>
            <a:spLocks noChangeArrowheads="1"/>
          </p:cNvSpPr>
          <p:nvPr/>
        </p:nvSpPr>
        <p:spPr bwMode="auto">
          <a:xfrm>
            <a:off x="4787900" y="5229225"/>
            <a:ext cx="720725" cy="6477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30740" name="Text Box 21"/>
          <p:cNvSpPr txBox="1">
            <a:spLocks noChangeArrowheads="1"/>
          </p:cNvSpPr>
          <p:nvPr/>
        </p:nvSpPr>
        <p:spPr bwMode="auto">
          <a:xfrm>
            <a:off x="4932363" y="5229225"/>
            <a:ext cx="7572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/>
              <a:t>А</a:t>
            </a:r>
          </a:p>
        </p:txBody>
      </p:sp>
      <p:sp>
        <p:nvSpPr>
          <p:cNvPr id="30741" name="Text Box 22"/>
          <p:cNvSpPr txBox="1">
            <a:spLocks noChangeArrowheads="1"/>
          </p:cNvSpPr>
          <p:nvPr/>
        </p:nvSpPr>
        <p:spPr bwMode="auto">
          <a:xfrm>
            <a:off x="5508625" y="5157788"/>
            <a:ext cx="3921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/>
              <a:t>+</a:t>
            </a:r>
          </a:p>
        </p:txBody>
      </p:sp>
      <p:sp>
        <p:nvSpPr>
          <p:cNvPr id="30742" name="Oval 23"/>
          <p:cNvSpPr>
            <a:spLocks noChangeArrowheads="1"/>
          </p:cNvSpPr>
          <p:nvPr/>
        </p:nvSpPr>
        <p:spPr bwMode="auto">
          <a:xfrm>
            <a:off x="3851275" y="5300663"/>
            <a:ext cx="576263" cy="5048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43" name="Line 24"/>
          <p:cNvSpPr>
            <a:spLocks noChangeShapeType="1"/>
          </p:cNvSpPr>
          <p:nvPr/>
        </p:nvSpPr>
        <p:spPr bwMode="auto">
          <a:xfrm>
            <a:off x="3924300" y="5373688"/>
            <a:ext cx="43180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44" name="Line 25"/>
          <p:cNvSpPr>
            <a:spLocks noChangeShapeType="1"/>
          </p:cNvSpPr>
          <p:nvPr/>
        </p:nvSpPr>
        <p:spPr bwMode="auto">
          <a:xfrm flipH="1">
            <a:off x="3924300" y="5373688"/>
            <a:ext cx="43180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1238250"/>
          </a:xfrm>
        </p:spPr>
        <p:txBody>
          <a:bodyPr/>
          <a:lstStyle/>
          <a:p>
            <a:pPr algn="ctr" eaLnBrk="1" hangingPunct="1"/>
            <a:r>
              <a:rPr lang="ru-RU" sz="3800" dirty="0" smtClean="0"/>
              <a:t>Найдите ошибку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557338"/>
            <a:ext cx="7772400" cy="4573587"/>
          </a:xfrm>
          <a:solidFill>
            <a:schemeClr val="bg1"/>
          </a:solidFill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mtClean="0"/>
          </a:p>
        </p:txBody>
      </p:sp>
      <p:sp>
        <p:nvSpPr>
          <p:cNvPr id="31748" name="Line 4"/>
          <p:cNvSpPr>
            <a:spLocks noChangeShapeType="1"/>
          </p:cNvSpPr>
          <p:nvPr/>
        </p:nvSpPr>
        <p:spPr bwMode="auto">
          <a:xfrm flipH="1">
            <a:off x="2195513" y="5589588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49" name="Line 5"/>
          <p:cNvSpPr>
            <a:spLocks noChangeShapeType="1"/>
          </p:cNvSpPr>
          <p:nvPr/>
        </p:nvSpPr>
        <p:spPr bwMode="auto">
          <a:xfrm>
            <a:off x="3563938" y="5589588"/>
            <a:ext cx="9350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50" name="Oval 6"/>
          <p:cNvSpPr>
            <a:spLocks noChangeArrowheads="1"/>
          </p:cNvSpPr>
          <p:nvPr/>
        </p:nvSpPr>
        <p:spPr bwMode="auto">
          <a:xfrm>
            <a:off x="4500563" y="5229225"/>
            <a:ext cx="936625" cy="863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51" name="Line 7"/>
          <p:cNvSpPr>
            <a:spLocks noChangeShapeType="1"/>
          </p:cNvSpPr>
          <p:nvPr/>
        </p:nvSpPr>
        <p:spPr bwMode="auto">
          <a:xfrm>
            <a:off x="5435600" y="5589588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52" name="Line 8"/>
          <p:cNvSpPr>
            <a:spLocks noChangeShapeType="1"/>
          </p:cNvSpPr>
          <p:nvPr/>
        </p:nvSpPr>
        <p:spPr bwMode="auto">
          <a:xfrm flipV="1">
            <a:off x="6372225" y="4365625"/>
            <a:ext cx="0" cy="1223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53" name="Line 9"/>
          <p:cNvSpPr>
            <a:spLocks noChangeShapeType="1"/>
          </p:cNvSpPr>
          <p:nvPr/>
        </p:nvSpPr>
        <p:spPr bwMode="auto">
          <a:xfrm flipV="1">
            <a:off x="6372225" y="2492375"/>
            <a:ext cx="0" cy="1441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54" name="Line 10"/>
          <p:cNvSpPr>
            <a:spLocks noChangeShapeType="1"/>
          </p:cNvSpPr>
          <p:nvPr/>
        </p:nvSpPr>
        <p:spPr bwMode="auto">
          <a:xfrm>
            <a:off x="6372225" y="3933825"/>
            <a:ext cx="287338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55" name="Line 11"/>
          <p:cNvSpPr>
            <a:spLocks noChangeShapeType="1"/>
          </p:cNvSpPr>
          <p:nvPr/>
        </p:nvSpPr>
        <p:spPr bwMode="auto">
          <a:xfrm>
            <a:off x="2124075" y="2492375"/>
            <a:ext cx="2232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56" name="Line 12"/>
          <p:cNvSpPr>
            <a:spLocks noChangeShapeType="1"/>
          </p:cNvSpPr>
          <p:nvPr/>
        </p:nvSpPr>
        <p:spPr bwMode="auto">
          <a:xfrm flipH="1">
            <a:off x="4500563" y="2492375"/>
            <a:ext cx="18716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57" name="Line 13"/>
          <p:cNvSpPr>
            <a:spLocks noChangeShapeType="1"/>
          </p:cNvSpPr>
          <p:nvPr/>
        </p:nvSpPr>
        <p:spPr bwMode="auto">
          <a:xfrm>
            <a:off x="4716463" y="5300663"/>
            <a:ext cx="576262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58" name="Line 14"/>
          <p:cNvSpPr>
            <a:spLocks noChangeShapeType="1"/>
          </p:cNvSpPr>
          <p:nvPr/>
        </p:nvSpPr>
        <p:spPr bwMode="auto">
          <a:xfrm flipH="1">
            <a:off x="4643438" y="5373688"/>
            <a:ext cx="647700" cy="649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59" name="Line 15"/>
          <p:cNvSpPr>
            <a:spLocks noChangeShapeType="1"/>
          </p:cNvSpPr>
          <p:nvPr/>
        </p:nvSpPr>
        <p:spPr bwMode="auto">
          <a:xfrm>
            <a:off x="4500563" y="2060575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60" name="Line 16"/>
          <p:cNvSpPr>
            <a:spLocks noChangeShapeType="1"/>
          </p:cNvSpPr>
          <p:nvPr/>
        </p:nvSpPr>
        <p:spPr bwMode="auto">
          <a:xfrm>
            <a:off x="4356100" y="227647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61" name="Line 17"/>
          <p:cNvSpPr>
            <a:spLocks noChangeShapeType="1"/>
          </p:cNvSpPr>
          <p:nvPr/>
        </p:nvSpPr>
        <p:spPr bwMode="auto">
          <a:xfrm>
            <a:off x="2124075" y="2492375"/>
            <a:ext cx="71438" cy="3097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62" name="Oval 18"/>
          <p:cNvSpPr>
            <a:spLocks noChangeArrowheads="1"/>
          </p:cNvSpPr>
          <p:nvPr/>
        </p:nvSpPr>
        <p:spPr bwMode="auto">
          <a:xfrm>
            <a:off x="2843213" y="5300663"/>
            <a:ext cx="720725" cy="6477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600">
                <a:latin typeface="Verdana" pitchFamily="34" charset="0"/>
              </a:rPr>
              <a:t>A</a:t>
            </a:r>
          </a:p>
        </p:txBody>
      </p:sp>
      <p:sp>
        <p:nvSpPr>
          <p:cNvPr id="31763" name="Text Box 19"/>
          <p:cNvSpPr txBox="1">
            <a:spLocks noChangeArrowheads="1"/>
          </p:cNvSpPr>
          <p:nvPr/>
        </p:nvSpPr>
        <p:spPr bwMode="auto">
          <a:xfrm>
            <a:off x="4572000" y="1916113"/>
            <a:ext cx="5175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Verdana" pitchFamily="34" charset="0"/>
              </a:rPr>
              <a:t>+</a:t>
            </a:r>
          </a:p>
        </p:txBody>
      </p:sp>
      <p:sp>
        <p:nvSpPr>
          <p:cNvPr id="31764" name="Text Box 20"/>
          <p:cNvSpPr txBox="1">
            <a:spLocks noChangeArrowheads="1"/>
          </p:cNvSpPr>
          <p:nvPr/>
        </p:nvSpPr>
        <p:spPr bwMode="auto">
          <a:xfrm>
            <a:off x="2411413" y="5084763"/>
            <a:ext cx="4222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/>
              <a:t>+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1238250"/>
          </a:xfrm>
        </p:spPr>
        <p:txBody>
          <a:bodyPr/>
          <a:lstStyle/>
          <a:p>
            <a:pPr algn="ctr" eaLnBrk="1" hangingPunct="1"/>
            <a:r>
              <a:rPr lang="ru-RU" sz="3600" dirty="0" smtClean="0"/>
              <a:t>Какие приборы составляют электрическую цепь, схема которой изображена на рисунке?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2124075" y="4292600"/>
            <a:ext cx="0" cy="12969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2124075" y="5589588"/>
            <a:ext cx="172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0" name="Oval 6"/>
          <p:cNvSpPr>
            <a:spLocks noChangeArrowheads="1"/>
          </p:cNvSpPr>
          <p:nvPr/>
        </p:nvSpPr>
        <p:spPr bwMode="auto">
          <a:xfrm>
            <a:off x="3851275" y="5229225"/>
            <a:ext cx="936625" cy="863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4787900" y="5589588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 flipV="1">
            <a:off x="6372225" y="4365625"/>
            <a:ext cx="0" cy="1223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 flipV="1">
            <a:off x="6372225" y="2492375"/>
            <a:ext cx="0" cy="1441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>
            <a:off x="6372225" y="3933825"/>
            <a:ext cx="287338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5" name="Line 11"/>
          <p:cNvSpPr>
            <a:spLocks noChangeShapeType="1"/>
          </p:cNvSpPr>
          <p:nvPr/>
        </p:nvSpPr>
        <p:spPr bwMode="auto">
          <a:xfrm>
            <a:off x="2124075" y="2492375"/>
            <a:ext cx="151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 flipH="1">
            <a:off x="4500563" y="2492375"/>
            <a:ext cx="18716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7" name="Line 13"/>
          <p:cNvSpPr>
            <a:spLocks noChangeShapeType="1"/>
          </p:cNvSpPr>
          <p:nvPr/>
        </p:nvSpPr>
        <p:spPr bwMode="auto">
          <a:xfrm>
            <a:off x="4067175" y="5300663"/>
            <a:ext cx="576263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8" name="Line 14"/>
          <p:cNvSpPr>
            <a:spLocks noChangeShapeType="1"/>
          </p:cNvSpPr>
          <p:nvPr/>
        </p:nvSpPr>
        <p:spPr bwMode="auto">
          <a:xfrm flipH="1">
            <a:off x="3995738" y="5300663"/>
            <a:ext cx="647700" cy="649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9" name="Line 15"/>
          <p:cNvSpPr>
            <a:spLocks noChangeShapeType="1"/>
          </p:cNvSpPr>
          <p:nvPr/>
        </p:nvSpPr>
        <p:spPr bwMode="auto">
          <a:xfrm>
            <a:off x="3708400" y="2060575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0" name="Line 16"/>
          <p:cNvSpPr>
            <a:spLocks noChangeShapeType="1"/>
          </p:cNvSpPr>
          <p:nvPr/>
        </p:nvSpPr>
        <p:spPr bwMode="auto">
          <a:xfrm>
            <a:off x="3635375" y="227647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1" name="Line 17"/>
          <p:cNvSpPr>
            <a:spLocks noChangeShapeType="1"/>
          </p:cNvSpPr>
          <p:nvPr/>
        </p:nvSpPr>
        <p:spPr bwMode="auto">
          <a:xfrm>
            <a:off x="3708400" y="249237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2" name="Line 19"/>
          <p:cNvSpPr>
            <a:spLocks noChangeShapeType="1"/>
          </p:cNvSpPr>
          <p:nvPr/>
        </p:nvSpPr>
        <p:spPr bwMode="auto">
          <a:xfrm>
            <a:off x="3995738" y="2492375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3" name="Line 20"/>
          <p:cNvSpPr>
            <a:spLocks noChangeShapeType="1"/>
          </p:cNvSpPr>
          <p:nvPr/>
        </p:nvSpPr>
        <p:spPr bwMode="auto">
          <a:xfrm>
            <a:off x="4211638" y="2492375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4" name="Line 21"/>
          <p:cNvSpPr>
            <a:spLocks noChangeShapeType="1"/>
          </p:cNvSpPr>
          <p:nvPr/>
        </p:nvSpPr>
        <p:spPr bwMode="auto">
          <a:xfrm>
            <a:off x="4356100" y="227647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5" name="Line 22"/>
          <p:cNvSpPr>
            <a:spLocks noChangeShapeType="1"/>
          </p:cNvSpPr>
          <p:nvPr/>
        </p:nvSpPr>
        <p:spPr bwMode="auto">
          <a:xfrm>
            <a:off x="4500563" y="1989138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6" name="Rectangle 23"/>
          <p:cNvSpPr>
            <a:spLocks noChangeArrowheads="1"/>
          </p:cNvSpPr>
          <p:nvPr/>
        </p:nvSpPr>
        <p:spPr bwMode="auto">
          <a:xfrm>
            <a:off x="1979613" y="3716338"/>
            <a:ext cx="288925" cy="5762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67" name="Line 24"/>
          <p:cNvSpPr>
            <a:spLocks noChangeShapeType="1"/>
          </p:cNvSpPr>
          <p:nvPr/>
        </p:nvSpPr>
        <p:spPr bwMode="auto">
          <a:xfrm>
            <a:off x="2124075" y="2492375"/>
            <a:ext cx="0" cy="1223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1238250"/>
          </a:xfrm>
        </p:spPr>
        <p:txBody>
          <a:bodyPr/>
          <a:lstStyle/>
          <a:p>
            <a:pPr algn="ctr" eaLnBrk="1" hangingPunct="1"/>
            <a:r>
              <a:rPr lang="ru-RU" sz="3600" dirty="0" smtClean="0"/>
              <a:t>Какие приборы составляют электрическую цепь, схема которой изображена на рисунке?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2124075" y="4292600"/>
            <a:ext cx="0" cy="12969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>
            <a:off x="2124075" y="5589588"/>
            <a:ext cx="172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4" name="Oval 6"/>
          <p:cNvSpPr>
            <a:spLocks noChangeArrowheads="1"/>
          </p:cNvSpPr>
          <p:nvPr/>
        </p:nvSpPr>
        <p:spPr bwMode="auto">
          <a:xfrm>
            <a:off x="3851275" y="5229225"/>
            <a:ext cx="936625" cy="863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>
            <a:off x="4787900" y="5589588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 flipV="1">
            <a:off x="6372225" y="4365625"/>
            <a:ext cx="0" cy="1223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 flipV="1">
            <a:off x="6372225" y="2492375"/>
            <a:ext cx="0" cy="1441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>
            <a:off x="6372225" y="3933825"/>
            <a:ext cx="287338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9" name="Line 11"/>
          <p:cNvSpPr>
            <a:spLocks noChangeShapeType="1"/>
          </p:cNvSpPr>
          <p:nvPr/>
        </p:nvSpPr>
        <p:spPr bwMode="auto">
          <a:xfrm>
            <a:off x="2124075" y="2492375"/>
            <a:ext cx="151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0" name="Line 12"/>
          <p:cNvSpPr>
            <a:spLocks noChangeShapeType="1"/>
          </p:cNvSpPr>
          <p:nvPr/>
        </p:nvSpPr>
        <p:spPr bwMode="auto">
          <a:xfrm flipH="1">
            <a:off x="4500563" y="2492375"/>
            <a:ext cx="18716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1" name="Line 13"/>
          <p:cNvSpPr>
            <a:spLocks noChangeShapeType="1"/>
          </p:cNvSpPr>
          <p:nvPr/>
        </p:nvSpPr>
        <p:spPr bwMode="auto">
          <a:xfrm>
            <a:off x="4067175" y="5300663"/>
            <a:ext cx="576263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2" name="Line 14"/>
          <p:cNvSpPr>
            <a:spLocks noChangeShapeType="1"/>
          </p:cNvSpPr>
          <p:nvPr/>
        </p:nvSpPr>
        <p:spPr bwMode="auto">
          <a:xfrm flipH="1">
            <a:off x="3995738" y="5300663"/>
            <a:ext cx="647700" cy="649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3" name="Line 15"/>
          <p:cNvSpPr>
            <a:spLocks noChangeShapeType="1"/>
          </p:cNvSpPr>
          <p:nvPr/>
        </p:nvSpPr>
        <p:spPr bwMode="auto">
          <a:xfrm>
            <a:off x="3708400" y="2060575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>
            <a:off x="3635375" y="227647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5" name="Line 17"/>
          <p:cNvSpPr>
            <a:spLocks noChangeShapeType="1"/>
          </p:cNvSpPr>
          <p:nvPr/>
        </p:nvSpPr>
        <p:spPr bwMode="auto">
          <a:xfrm>
            <a:off x="3708400" y="249237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6" name="Line 18"/>
          <p:cNvSpPr>
            <a:spLocks noChangeShapeType="1"/>
          </p:cNvSpPr>
          <p:nvPr/>
        </p:nvSpPr>
        <p:spPr bwMode="auto">
          <a:xfrm>
            <a:off x="3995738" y="2492375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>
            <a:off x="4211638" y="2492375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>
            <a:off x="4356100" y="227647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9" name="Line 21"/>
          <p:cNvSpPr>
            <a:spLocks noChangeShapeType="1"/>
          </p:cNvSpPr>
          <p:nvPr/>
        </p:nvSpPr>
        <p:spPr bwMode="auto">
          <a:xfrm>
            <a:off x="4500563" y="1989138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90" name="Rectangle 22"/>
          <p:cNvSpPr>
            <a:spLocks noChangeArrowheads="1"/>
          </p:cNvSpPr>
          <p:nvPr/>
        </p:nvSpPr>
        <p:spPr bwMode="auto">
          <a:xfrm>
            <a:off x="1979613" y="3716338"/>
            <a:ext cx="288925" cy="5762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91" name="Line 23"/>
          <p:cNvSpPr>
            <a:spLocks noChangeShapeType="1"/>
          </p:cNvSpPr>
          <p:nvPr/>
        </p:nvSpPr>
        <p:spPr bwMode="auto">
          <a:xfrm>
            <a:off x="2124075" y="2492375"/>
            <a:ext cx="0" cy="1223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92" name="Line 24"/>
          <p:cNvSpPr>
            <a:spLocks noChangeShapeType="1"/>
          </p:cNvSpPr>
          <p:nvPr/>
        </p:nvSpPr>
        <p:spPr bwMode="auto">
          <a:xfrm flipH="1">
            <a:off x="1979613" y="3860800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93" name="Line 25"/>
          <p:cNvSpPr>
            <a:spLocks noChangeShapeType="1"/>
          </p:cNvSpPr>
          <p:nvPr/>
        </p:nvSpPr>
        <p:spPr bwMode="auto">
          <a:xfrm flipH="1">
            <a:off x="1979613" y="4005263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94" name="Line 26"/>
          <p:cNvSpPr>
            <a:spLocks noChangeShapeType="1"/>
          </p:cNvSpPr>
          <p:nvPr/>
        </p:nvSpPr>
        <p:spPr bwMode="auto">
          <a:xfrm flipH="1">
            <a:off x="1979613" y="4149725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103188"/>
            <a:ext cx="7715250" cy="1454150"/>
          </a:xfrm>
        </p:spPr>
        <p:txBody>
          <a:bodyPr/>
          <a:lstStyle/>
          <a:p>
            <a:pPr algn="ctr" eaLnBrk="1" hangingPunct="1"/>
            <a:r>
              <a:rPr lang="ru-RU" dirty="0" smtClean="0"/>
              <a:t>Найдите ошибку в схеме электрической цепи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47813" y="1600200"/>
            <a:ext cx="7138987" cy="45307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2124075" y="2492375"/>
            <a:ext cx="0" cy="3097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2124075" y="5589588"/>
            <a:ext cx="172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8" name="Oval 6"/>
          <p:cNvSpPr>
            <a:spLocks noChangeArrowheads="1"/>
          </p:cNvSpPr>
          <p:nvPr/>
        </p:nvSpPr>
        <p:spPr bwMode="auto">
          <a:xfrm>
            <a:off x="3851275" y="5229225"/>
            <a:ext cx="936625" cy="863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4787900" y="5589588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 flipV="1">
            <a:off x="6372225" y="4365625"/>
            <a:ext cx="0" cy="1223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1" name="Line 9"/>
          <p:cNvSpPr>
            <a:spLocks noChangeShapeType="1"/>
          </p:cNvSpPr>
          <p:nvPr/>
        </p:nvSpPr>
        <p:spPr bwMode="auto">
          <a:xfrm flipV="1">
            <a:off x="6372225" y="2492375"/>
            <a:ext cx="0" cy="1441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2" name="Line 10"/>
          <p:cNvSpPr>
            <a:spLocks noChangeShapeType="1"/>
          </p:cNvSpPr>
          <p:nvPr/>
        </p:nvSpPr>
        <p:spPr bwMode="auto">
          <a:xfrm>
            <a:off x="6372225" y="3933825"/>
            <a:ext cx="287338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>
            <a:off x="2124075" y="2492375"/>
            <a:ext cx="2447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 flipH="1">
            <a:off x="4500563" y="2492375"/>
            <a:ext cx="18716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5" name="Line 13"/>
          <p:cNvSpPr>
            <a:spLocks noChangeShapeType="1"/>
          </p:cNvSpPr>
          <p:nvPr/>
        </p:nvSpPr>
        <p:spPr bwMode="auto">
          <a:xfrm>
            <a:off x="4067175" y="5300663"/>
            <a:ext cx="576263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6" name="Line 14"/>
          <p:cNvSpPr>
            <a:spLocks noChangeShapeType="1"/>
          </p:cNvSpPr>
          <p:nvPr/>
        </p:nvSpPr>
        <p:spPr bwMode="auto">
          <a:xfrm flipH="1">
            <a:off x="3995738" y="5300663"/>
            <a:ext cx="647700" cy="649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1454150"/>
          </a:xfrm>
        </p:spPr>
        <p:txBody>
          <a:bodyPr/>
          <a:lstStyle/>
          <a:p>
            <a:pPr algn="ctr" eaLnBrk="1" hangingPunct="1"/>
            <a:r>
              <a:rPr lang="ru-RU" dirty="0" smtClean="0"/>
              <a:t>Найдите ошибку в схеме электрической цепи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>
            <a:off x="2124075" y="2492375"/>
            <a:ext cx="0" cy="3097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>
            <a:off x="2124075" y="5589588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2" name="Oval 6"/>
          <p:cNvSpPr>
            <a:spLocks noChangeArrowheads="1"/>
          </p:cNvSpPr>
          <p:nvPr/>
        </p:nvSpPr>
        <p:spPr bwMode="auto">
          <a:xfrm>
            <a:off x="3851275" y="5229225"/>
            <a:ext cx="936625" cy="863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>
            <a:off x="4787900" y="5589588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 flipV="1">
            <a:off x="6372225" y="4365625"/>
            <a:ext cx="0" cy="1223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 flipV="1">
            <a:off x="6372225" y="2492375"/>
            <a:ext cx="0" cy="1441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>
            <a:off x="6372225" y="3933825"/>
            <a:ext cx="287338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>
            <a:off x="2124075" y="2492375"/>
            <a:ext cx="2232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 flipH="1">
            <a:off x="4500563" y="2492375"/>
            <a:ext cx="18716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9" name="Line 13"/>
          <p:cNvSpPr>
            <a:spLocks noChangeShapeType="1"/>
          </p:cNvSpPr>
          <p:nvPr/>
        </p:nvSpPr>
        <p:spPr bwMode="auto">
          <a:xfrm>
            <a:off x="4067175" y="5300663"/>
            <a:ext cx="576263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 flipH="1">
            <a:off x="3995738" y="5300663"/>
            <a:ext cx="647700" cy="649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1" name="Line 15"/>
          <p:cNvSpPr>
            <a:spLocks noChangeShapeType="1"/>
          </p:cNvSpPr>
          <p:nvPr/>
        </p:nvSpPr>
        <p:spPr bwMode="auto">
          <a:xfrm>
            <a:off x="4500563" y="2060575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2" name="Line 16"/>
          <p:cNvSpPr>
            <a:spLocks noChangeShapeType="1"/>
          </p:cNvSpPr>
          <p:nvPr/>
        </p:nvSpPr>
        <p:spPr bwMode="auto">
          <a:xfrm>
            <a:off x="4356100" y="227647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1454150"/>
          </a:xfrm>
        </p:spPr>
        <p:txBody>
          <a:bodyPr/>
          <a:lstStyle/>
          <a:p>
            <a:pPr algn="ctr" eaLnBrk="1" hangingPunct="1"/>
            <a:r>
              <a:rPr lang="ru-RU" dirty="0" smtClean="0"/>
              <a:t>Найдите ошибку в схеме электрической цепи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1773238"/>
            <a:ext cx="7772400" cy="4530725"/>
          </a:xfrm>
        </p:spPr>
        <p:txBody>
          <a:bodyPr/>
          <a:lstStyle/>
          <a:p>
            <a:pPr eaLnBrk="1" hangingPunct="1"/>
            <a:endParaRPr lang="en-US" smtClean="0">
              <a:cs typeface="Arial" charset="0"/>
            </a:endParaRPr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>
            <a:off x="2124075" y="2492375"/>
            <a:ext cx="0" cy="3097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>
            <a:off x="2124075" y="5589588"/>
            <a:ext cx="172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6" name="Oval 6"/>
          <p:cNvSpPr>
            <a:spLocks noChangeArrowheads="1"/>
          </p:cNvSpPr>
          <p:nvPr/>
        </p:nvSpPr>
        <p:spPr bwMode="auto">
          <a:xfrm>
            <a:off x="3851275" y="5229225"/>
            <a:ext cx="936625" cy="863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>
            <a:off x="4787900" y="5589588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8" name="Line 8"/>
          <p:cNvSpPr>
            <a:spLocks noChangeShapeType="1"/>
          </p:cNvSpPr>
          <p:nvPr/>
        </p:nvSpPr>
        <p:spPr bwMode="auto">
          <a:xfrm flipV="1">
            <a:off x="6372225" y="4365625"/>
            <a:ext cx="0" cy="1223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9" name="Line 9"/>
          <p:cNvSpPr>
            <a:spLocks noChangeShapeType="1"/>
          </p:cNvSpPr>
          <p:nvPr/>
        </p:nvSpPr>
        <p:spPr bwMode="auto">
          <a:xfrm flipV="1">
            <a:off x="6372225" y="2492375"/>
            <a:ext cx="0" cy="1441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>
            <a:off x="6372225" y="3933825"/>
            <a:ext cx="287338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>
            <a:off x="2124075" y="2492375"/>
            <a:ext cx="2232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 flipH="1">
            <a:off x="4500563" y="2492375"/>
            <a:ext cx="18716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3" name="Line 13"/>
          <p:cNvSpPr>
            <a:spLocks noChangeShapeType="1"/>
          </p:cNvSpPr>
          <p:nvPr/>
        </p:nvSpPr>
        <p:spPr bwMode="auto">
          <a:xfrm>
            <a:off x="4067175" y="5300663"/>
            <a:ext cx="576263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4" name="Line 14"/>
          <p:cNvSpPr>
            <a:spLocks noChangeShapeType="1"/>
          </p:cNvSpPr>
          <p:nvPr/>
        </p:nvSpPr>
        <p:spPr bwMode="auto">
          <a:xfrm flipH="1">
            <a:off x="3995738" y="5300663"/>
            <a:ext cx="647700" cy="649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5" name="Line 15"/>
          <p:cNvSpPr>
            <a:spLocks noChangeShapeType="1"/>
          </p:cNvSpPr>
          <p:nvPr/>
        </p:nvSpPr>
        <p:spPr bwMode="auto">
          <a:xfrm>
            <a:off x="4500563" y="1989138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6" name="Line 16"/>
          <p:cNvSpPr>
            <a:spLocks noChangeShapeType="1"/>
          </p:cNvSpPr>
          <p:nvPr/>
        </p:nvSpPr>
        <p:spPr bwMode="auto">
          <a:xfrm>
            <a:off x="4356100" y="227647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7" name="Line 18"/>
          <p:cNvSpPr>
            <a:spLocks noChangeShapeType="1"/>
          </p:cNvSpPr>
          <p:nvPr/>
        </p:nvSpPr>
        <p:spPr bwMode="auto">
          <a:xfrm flipH="1">
            <a:off x="2987675" y="2349500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58" name="Line 19"/>
          <p:cNvSpPr>
            <a:spLocks noChangeShapeType="1"/>
          </p:cNvSpPr>
          <p:nvPr/>
        </p:nvSpPr>
        <p:spPr bwMode="auto">
          <a:xfrm>
            <a:off x="1908175" y="3284538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600200"/>
            <a:ext cx="7689850" cy="45307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4000" dirty="0" smtClean="0"/>
              <a:t>Какая из представленных формул верна?</a:t>
            </a:r>
          </a:p>
          <a:p>
            <a:pPr eaLnBrk="1" hangingPunct="1">
              <a:buFont typeface="Wingdings" pitchFamily="2" charset="2"/>
              <a:buNone/>
            </a:pPr>
            <a:endParaRPr lang="ru-RU" sz="3600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sz="2400" dirty="0" smtClean="0"/>
              <a:t>А) </a:t>
            </a:r>
            <a:r>
              <a:rPr lang="en-US" sz="2400" dirty="0" smtClean="0">
                <a:cs typeface="Arial" charset="0"/>
              </a:rPr>
              <a:t>I=q</a:t>
            </a:r>
            <a:r>
              <a:rPr lang="ru-RU" sz="2400" dirty="0" smtClean="0">
                <a:cs typeface="Arial" charset="0"/>
              </a:rPr>
              <a:t> </a:t>
            </a:r>
            <a:r>
              <a:rPr lang="en-US" sz="2400" dirty="0" smtClean="0">
                <a:cs typeface="Arial" charset="0"/>
              </a:rPr>
              <a:t>·</a:t>
            </a:r>
            <a:r>
              <a:rPr lang="ru-RU" sz="2400" dirty="0" smtClean="0">
                <a:cs typeface="Arial" charset="0"/>
              </a:rPr>
              <a:t> </a:t>
            </a:r>
            <a:r>
              <a:rPr lang="en-US" sz="2400" dirty="0" smtClean="0">
                <a:cs typeface="Arial" charset="0"/>
              </a:rPr>
              <a:t>t</a:t>
            </a:r>
            <a:endParaRPr lang="ru-RU" sz="2400" dirty="0" smtClean="0">
              <a:cs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sz="2400" dirty="0" smtClean="0">
              <a:cs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2400" dirty="0" smtClean="0">
                <a:cs typeface="Arial" charset="0"/>
              </a:rPr>
              <a:t>Б) </a:t>
            </a:r>
            <a:r>
              <a:rPr lang="en-US" sz="2400" dirty="0" smtClean="0">
                <a:cs typeface="Arial" charset="0"/>
              </a:rPr>
              <a:t>I=</a:t>
            </a:r>
            <a:endParaRPr lang="ru-RU" sz="2400" dirty="0" smtClean="0">
              <a:cs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ru-RU" sz="2400" dirty="0" smtClean="0">
              <a:cs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2400" dirty="0" smtClean="0">
                <a:cs typeface="Arial" charset="0"/>
              </a:rPr>
              <a:t>В)</a:t>
            </a:r>
            <a:r>
              <a:rPr lang="en-US" sz="2400" dirty="0" smtClean="0">
                <a:cs typeface="Arial" charset="0"/>
              </a:rPr>
              <a:t>I=</a:t>
            </a:r>
          </a:p>
          <a:p>
            <a:pPr eaLnBrk="1" hangingPunct="1">
              <a:buFont typeface="Wingdings" pitchFamily="2" charset="2"/>
              <a:buNone/>
            </a:pPr>
            <a:endParaRPr lang="en-US" sz="2400" dirty="0" smtClean="0">
              <a:cs typeface="Arial" charset="0"/>
            </a:endParaRPr>
          </a:p>
        </p:txBody>
      </p:sp>
      <p:graphicFrame>
        <p:nvGraphicFramePr>
          <p:cNvPr id="1026" name="Object 8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1619250" y="4221163"/>
          <a:ext cx="649288" cy="754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Формула" r:id="rId4" imgW="152280" imgH="393480" progId="Equation.3">
                  <p:embed/>
                </p:oleObj>
              </mc:Choice>
              <mc:Fallback>
                <p:oleObj name="Формула" r:id="rId4" imgW="152280" imgH="39348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0" y="4221163"/>
                        <a:ext cx="649288" cy="754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10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1619250" y="5084763"/>
          <a:ext cx="649288" cy="830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Формула" r:id="rId6" imgW="152280" imgH="419040" progId="Equation.3">
                  <p:embed/>
                </p:oleObj>
              </mc:Choice>
              <mc:Fallback>
                <p:oleObj name="Формула" r:id="rId6" imgW="152280" imgH="41904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0" y="5084763"/>
                        <a:ext cx="649288" cy="830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Единицей силы тока является: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600200"/>
            <a:ext cx="8075612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А) Джоуль</a:t>
            </a:r>
          </a:p>
          <a:p>
            <a:pPr eaLnBrk="1" hangingPunct="1">
              <a:buFont typeface="Wingdings" pitchFamily="2" charset="2"/>
              <a:buNone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Б)Ампер</a:t>
            </a:r>
          </a:p>
          <a:p>
            <a:pPr eaLnBrk="1" hangingPunct="1">
              <a:buFont typeface="Wingdings" pitchFamily="2" charset="2"/>
              <a:buNone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В)Ватт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theme/theme1.xml><?xml version="1.0" encoding="utf-8"?>
<a:theme xmlns:a="http://schemas.openxmlformats.org/drawingml/2006/main" name="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277</TotalTime>
  <Words>597</Words>
  <Application>Microsoft Office PowerPoint</Application>
  <PresentationFormat>Екран (4:3)</PresentationFormat>
  <Paragraphs>264</Paragraphs>
  <Slides>26</Slides>
  <Notes>24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26</vt:i4>
      </vt:variant>
    </vt:vector>
  </HeadingPairs>
  <TitlesOfParts>
    <vt:vector size="28" baseType="lpstr">
      <vt:lpstr>Слои</vt:lpstr>
      <vt:lpstr>Формула</vt:lpstr>
      <vt:lpstr>Амперметр</vt:lpstr>
      <vt:lpstr>Какие приборы составляют электрическую цепь, схема которой изображена на рисунке?</vt:lpstr>
      <vt:lpstr>Какие приборы составляют электрическую цепь, схема которой изображена на рисунке?</vt:lpstr>
      <vt:lpstr>Какие приборы составляют электрическую цепь, схема которой изображена на рисунке?</vt:lpstr>
      <vt:lpstr>Найдите ошибку в схеме электрической цепи</vt:lpstr>
      <vt:lpstr>Найдите ошибку в схеме электрической цепи</vt:lpstr>
      <vt:lpstr>Найдите ошибку в схеме электрической цепи</vt:lpstr>
      <vt:lpstr>Презентація PowerPoint</vt:lpstr>
      <vt:lpstr>Единицей силы тока является:</vt:lpstr>
      <vt:lpstr>Выберите правильный ответ:</vt:lpstr>
      <vt:lpstr>Амперметр</vt:lpstr>
      <vt:lpstr>Презентація PowerPoint</vt:lpstr>
      <vt:lpstr>Презентація PowerPoint</vt:lpstr>
      <vt:lpstr>Амперметр включают в цепь последовательно с тем прибором, силу тока в котором хотят измерить</vt:lpstr>
      <vt:lpstr>Клемму «+»  на амперметре соединяют с «+» источника питания!</vt:lpstr>
      <vt:lpstr>В цепи, состоящей из последовательно соединенных проводников сила тока во всех  участках одинакова </vt:lpstr>
      <vt:lpstr>Описание прибора</vt:lpstr>
      <vt:lpstr>Охарактеризуйте прибор по схеме:</vt:lpstr>
      <vt:lpstr>  В-1                                В-2</vt:lpstr>
      <vt:lpstr>          В-1                        В-2</vt:lpstr>
      <vt:lpstr>Определите по показаниям прибора какова сила тока в цепи</vt:lpstr>
      <vt:lpstr>Определите по показаниям прибора какова сила тока в цепи</vt:lpstr>
      <vt:lpstr>Соберите электрическую цепь по схеме:</vt:lpstr>
      <vt:lpstr>Домашнее задание:</vt:lpstr>
      <vt:lpstr>Каковы показания второго амперметра?</vt:lpstr>
      <vt:lpstr>Найдите ошибку</vt:lpstr>
    </vt:vector>
  </TitlesOfParts>
  <Company>OO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LEGION</cp:lastModifiedBy>
  <cp:revision>25</cp:revision>
  <dcterms:created xsi:type="dcterms:W3CDTF">2007-02-09T10:29:27Z</dcterms:created>
  <dcterms:modified xsi:type="dcterms:W3CDTF">2015-03-30T08:32:15Z</dcterms:modified>
</cp:coreProperties>
</file>