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90" r:id="rId3"/>
    <p:sldId id="281" r:id="rId4"/>
    <p:sldId id="289" r:id="rId5"/>
    <p:sldId id="288" r:id="rId6"/>
    <p:sldId id="264" r:id="rId7"/>
    <p:sldId id="293" r:id="rId8"/>
    <p:sldId id="292" r:id="rId9"/>
    <p:sldId id="266" r:id="rId10"/>
    <p:sldId id="296" r:id="rId11"/>
    <p:sldId id="301" r:id="rId12"/>
    <p:sldId id="298" r:id="rId13"/>
    <p:sldId id="302" r:id="rId14"/>
    <p:sldId id="304" r:id="rId15"/>
    <p:sldId id="305" r:id="rId16"/>
    <p:sldId id="306" r:id="rId17"/>
    <p:sldId id="307" r:id="rId18"/>
    <p:sldId id="308" r:id="rId19"/>
    <p:sldId id="316" r:id="rId20"/>
    <p:sldId id="310" r:id="rId21"/>
    <p:sldId id="309" r:id="rId22"/>
    <p:sldId id="312" r:id="rId23"/>
    <p:sldId id="311" r:id="rId24"/>
    <p:sldId id="313" r:id="rId25"/>
    <p:sldId id="314" r:id="rId26"/>
    <p:sldId id="267" r:id="rId27"/>
    <p:sldId id="27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3341" autoAdjust="0"/>
  </p:normalViewPr>
  <p:slideViewPr>
    <p:cSldViewPr>
      <p:cViewPr varScale="1">
        <p:scale>
          <a:sx n="71" d="100"/>
          <a:sy n="71" d="100"/>
        </p:scale>
        <p:origin x="-3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494"/>
    </p:cViewPr>
  </p:outlineViewPr>
  <p:notesTextViewPr>
    <p:cViewPr>
      <p:scale>
        <a:sx n="100" d="100"/>
        <a:sy n="100" d="100"/>
      </p:scale>
      <p:origin x="0" y="250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3F697-3EE0-4039-AF44-C728D2949118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84210-A389-4789-BD5B-24C74CB845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730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lography.ru/artrus.htm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lorgb.ru/golografiya/" TargetMode="External"/><Relationship Id="rId13" Type="http://schemas.openxmlformats.org/officeDocument/2006/relationships/hyperlink" Target="http://www.holography.ru/mainrus.htm" TargetMode="External"/><Relationship Id="rId18" Type="http://schemas.openxmlformats.org/officeDocument/2006/relationships/hyperlink" Target="http://www.holography.by/infocenter/news/2010/175/" TargetMode="External"/><Relationship Id="rId3" Type="http://schemas.openxmlformats.org/officeDocument/2006/relationships/hyperlink" Target="http://trendsupdates.com/dynamic-holograms-closer-to-be-a-reality/" TargetMode="External"/><Relationship Id="rId7" Type="http://schemas.openxmlformats.org/officeDocument/2006/relationships/hyperlink" Target="http://www.iphones.ru/iNotes/4199" TargetMode="External"/><Relationship Id="rId12" Type="http://schemas.openxmlformats.org/officeDocument/2006/relationships/hyperlink" Target="http://ru.wikipedia.org/wiki/%C3%EE%EB%EE%E3%F0%E0%F4%E8%FF" TargetMode="External"/><Relationship Id="rId17" Type="http://schemas.openxmlformats.org/officeDocument/2006/relationships/hyperlink" Target="http://www.media-security.ru/science/2.htm" TargetMode="External"/><Relationship Id="rId2" Type="http://schemas.openxmlformats.org/officeDocument/2006/relationships/slide" Target="../slides/slide27.xml"/><Relationship Id="rId16" Type="http://schemas.openxmlformats.org/officeDocument/2006/relationships/hyperlink" Target="http://dic.academic.ru/" TargetMode="External"/><Relationship Id="rId20" Type="http://schemas.openxmlformats.org/officeDocument/2006/relationships/hyperlink" Target="http://cor.edu.27.ru/catalog/res/59d68b4f-5e24-45b1-8bd8-a750d6b41bcb/view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krugosvet.ru/enc/nauka_i_tehnika/fizika/GABOR_DENNIS.html" TargetMode="External"/><Relationship Id="rId11" Type="http://schemas.openxmlformats.org/officeDocument/2006/relationships/hyperlink" Target="http://www.holograte.com/rus/holorgaphy_art" TargetMode="External"/><Relationship Id="rId5" Type="http://schemas.openxmlformats.org/officeDocument/2006/relationships/hyperlink" Target="http://www.krugosvet.ru/" TargetMode="External"/><Relationship Id="rId15" Type="http://schemas.openxmlformats.org/officeDocument/2006/relationships/hyperlink" Target="http://www.wwww.digimedia.ruwwww.digimedia.ru/articles/compyutery/raznoe/tehnologii-buduschego/golografiya-illyuziya-vmeschayuschaya-realnost" TargetMode="External"/><Relationship Id="rId10" Type="http://schemas.openxmlformats.org/officeDocument/2006/relationships/hyperlink" Target="http://dic.academic.ru/pictures/wiki/files/50/2_holograms.jpg" TargetMode="External"/><Relationship Id="rId19" Type="http://schemas.openxmlformats.org/officeDocument/2006/relationships/hyperlink" Target="http://akilov-art.ru/Holography/lipman.htm" TargetMode="External"/><Relationship Id="rId4" Type="http://schemas.openxmlformats.org/officeDocument/2006/relationships/hyperlink" Target="http://www.kotaku.com.au/2011/04/white-light-technology-could-make-3d-awesome-without-glasses/" TargetMode="External"/><Relationship Id="rId9" Type="http://schemas.openxmlformats.org/officeDocument/2006/relationships/hyperlink" Target="http://dic.academic.ru/contents.nsf/ruwiki/" TargetMode="External"/><Relationship Id="rId14" Type="http://schemas.openxmlformats.org/officeDocument/2006/relationships/hyperlink" Target="http://dic.academic.ru/dic.nsf/enc_colier/6771/%D0%93%D0%9E%D0%9B%D0%9E%D0%93%D0%A0%D0%90%D0%A4%D0%98%D0%AF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Голография</a:t>
            </a:r>
          </a:p>
          <a:p>
            <a:r>
              <a:rPr lang="ru-RU" sz="1200" dirty="0" smtClean="0"/>
              <a:t>Разработка урока физики в 11 классе</a:t>
            </a:r>
          </a:p>
          <a:p>
            <a:r>
              <a:rPr lang="ru-RU" sz="1200" dirty="0" smtClean="0"/>
              <a:t>(профильный уровень)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0170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 smtClean="0"/>
          </a:p>
          <a:p>
            <a:pPr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Голография</a:t>
            </a:r>
            <a:r>
              <a:rPr lang="ru-RU" sz="1200" dirty="0" smtClean="0"/>
              <a:t> основывается на двух физических явлениях — </a:t>
            </a:r>
            <a:r>
              <a:rPr lang="ru-RU" sz="1200" dirty="0" smtClean="0">
                <a:solidFill>
                  <a:srgbClr val="FF0000"/>
                </a:solidFill>
              </a:rPr>
              <a:t>дифракции</a:t>
            </a:r>
            <a:r>
              <a:rPr lang="ru-RU" sz="1200" dirty="0" smtClean="0"/>
              <a:t> и </a:t>
            </a:r>
            <a:r>
              <a:rPr lang="ru-RU" sz="1200" dirty="0" smtClean="0">
                <a:solidFill>
                  <a:srgbClr val="FF0000"/>
                </a:solidFill>
              </a:rPr>
              <a:t>интерференции</a:t>
            </a:r>
            <a:r>
              <a:rPr lang="ru-RU" sz="1200" dirty="0" smtClean="0"/>
              <a:t> световых волн. </a:t>
            </a:r>
          </a:p>
          <a:p>
            <a:pPr>
              <a:buNone/>
            </a:pPr>
            <a:r>
              <a:rPr lang="ru-RU" sz="1200" b="1" dirty="0" smtClean="0"/>
              <a:t>Интерференционная картина </a:t>
            </a:r>
            <a:r>
              <a:rPr lang="ru-RU" sz="1200" dirty="0" smtClean="0"/>
              <a:t>(чередование тёмных и светлых полос или пятен), </a:t>
            </a:r>
            <a:r>
              <a:rPr lang="ru-RU" sz="1200" b="1" dirty="0" smtClean="0"/>
              <a:t>возникающая в результате взаимодействия сигнальной и опорной волн</a:t>
            </a:r>
            <a:r>
              <a:rPr lang="ru-RU" sz="1200" dirty="0" smtClean="0"/>
              <a:t>, </a:t>
            </a:r>
            <a:r>
              <a:rPr lang="ru-RU" sz="1200" b="1" dirty="0" smtClean="0">
                <a:solidFill>
                  <a:srgbClr val="FF0000"/>
                </a:solidFill>
              </a:rPr>
              <a:t>содержит полную информацию об амплитуде и фазе сигнальной волны</a:t>
            </a:r>
            <a:r>
              <a:rPr lang="ru-RU" sz="1200" dirty="0" smtClean="0"/>
              <a:t>, то есть об объекте.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Зафиксированная</a:t>
            </a:r>
            <a:r>
              <a:rPr lang="ru-RU" sz="1200" b="1" dirty="0" smtClean="0"/>
              <a:t> на </a:t>
            </a:r>
            <a:r>
              <a:rPr lang="ru-RU" sz="1200" b="1" dirty="0" smtClean="0">
                <a:solidFill>
                  <a:srgbClr val="FF0000"/>
                </a:solidFill>
              </a:rPr>
              <a:t>светочувствительной поверхности интерференционная картина </a:t>
            </a:r>
            <a:r>
              <a:rPr lang="ru-RU" sz="1200" b="1" dirty="0" smtClean="0"/>
              <a:t>после проявления называется </a:t>
            </a:r>
            <a:r>
              <a:rPr lang="ru-RU" sz="1200" b="1" dirty="0" smtClean="0">
                <a:solidFill>
                  <a:srgbClr val="FF0000"/>
                </a:solidFill>
              </a:rPr>
              <a:t>Голограммой</a:t>
            </a:r>
            <a:r>
              <a:rPr lang="ru-RU" sz="1200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4348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 smtClean="0"/>
          </a:p>
          <a:p>
            <a:r>
              <a:rPr lang="ru-RU" sz="1200" dirty="0" smtClean="0"/>
              <a:t>Для того </a:t>
            </a:r>
            <a:r>
              <a:rPr lang="ru-RU" sz="1200" b="1" dirty="0" smtClean="0"/>
              <a:t>чтобы увидеть изображение предмета</a:t>
            </a:r>
            <a:r>
              <a:rPr lang="ru-RU" sz="1200" dirty="0" smtClean="0"/>
              <a:t>, </a:t>
            </a:r>
            <a:r>
              <a:rPr lang="ru-RU" sz="1200" b="1" dirty="0" smtClean="0"/>
              <a:t>голограмму необходимо просветить </a:t>
            </a:r>
            <a:r>
              <a:rPr lang="ru-RU" sz="1200" b="1" dirty="0" smtClean="0">
                <a:solidFill>
                  <a:srgbClr val="FF0000"/>
                </a:solidFill>
              </a:rPr>
              <a:t>той же опорной волной</a:t>
            </a:r>
            <a:r>
              <a:rPr lang="ru-RU" sz="1200" b="1" dirty="0" smtClean="0"/>
              <a:t>, которая использовалась при её получении</a:t>
            </a:r>
            <a:r>
              <a:rPr lang="ru-RU" sz="1200" dirty="0" smtClean="0"/>
              <a:t>. </a:t>
            </a:r>
          </a:p>
          <a:p>
            <a:r>
              <a:rPr lang="ru-RU" sz="1100" dirty="0" smtClean="0"/>
              <a:t>В простейшем случае - интерференции двух плоских волн (двух параллельных пучков) </a:t>
            </a:r>
            <a:r>
              <a:rPr lang="ru-RU" sz="1200" dirty="0" smtClean="0"/>
              <a:t>- </a:t>
            </a:r>
            <a:r>
              <a:rPr lang="ru-RU" sz="1200" b="1" dirty="0" smtClean="0">
                <a:solidFill>
                  <a:srgbClr val="FF0000"/>
                </a:solidFill>
              </a:rPr>
              <a:t>голограмма представляет собой обычную дифракционную решётку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2549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Голографический метод записи информации</a:t>
            </a:r>
          </a:p>
          <a:p>
            <a:r>
              <a:rPr lang="ru-RU" sz="1200" dirty="0" smtClean="0"/>
              <a:t>Голографический метод получения изображения предмета состоит из </a:t>
            </a:r>
            <a:r>
              <a:rPr lang="ru-RU" sz="1200" b="1" dirty="0" smtClean="0">
                <a:solidFill>
                  <a:srgbClr val="FF0000"/>
                </a:solidFill>
              </a:rPr>
              <a:t>двух этапов</a:t>
            </a:r>
            <a:r>
              <a:rPr lang="ru-RU" sz="1200" dirty="0" smtClean="0"/>
              <a:t>. </a:t>
            </a:r>
          </a:p>
          <a:p>
            <a:r>
              <a:rPr lang="ru-RU" sz="1200" dirty="0" smtClean="0"/>
              <a:t>Сначала получают </a:t>
            </a:r>
            <a:r>
              <a:rPr lang="ru-RU" sz="1200" b="1" i="1" dirty="0" smtClean="0">
                <a:solidFill>
                  <a:srgbClr val="FF0000"/>
                </a:solidFill>
              </a:rPr>
              <a:t>голограмму</a:t>
            </a:r>
            <a:r>
              <a:rPr lang="ru-RU" sz="1200" i="1" dirty="0" smtClean="0"/>
              <a:t> — </a:t>
            </a:r>
            <a:r>
              <a:rPr lang="ru-RU" sz="1200" i="1" dirty="0" smtClean="0">
                <a:solidFill>
                  <a:srgbClr val="FF0000"/>
                </a:solidFill>
              </a:rPr>
              <a:t>интерференционную картину, возникающую на фотопластинке при сложении Двух когерентных пучков света</a:t>
            </a:r>
            <a:r>
              <a:rPr lang="ru-RU" sz="1200" i="1" dirty="0" smtClean="0"/>
              <a:t>. </a:t>
            </a:r>
          </a:p>
          <a:p>
            <a:r>
              <a:rPr lang="ru-RU" sz="1200" b="1" i="1" dirty="0" smtClean="0"/>
              <a:t>Один</a:t>
            </a:r>
            <a:r>
              <a:rPr lang="ru-RU" sz="1200" i="1" dirty="0" smtClean="0"/>
              <a:t> из них отражается от зеркала (</a:t>
            </a:r>
            <a:r>
              <a:rPr lang="ru-RU" sz="1200" b="1" i="1" dirty="0" smtClean="0">
                <a:solidFill>
                  <a:srgbClr val="FF0000"/>
                </a:solidFill>
              </a:rPr>
              <a:t>опорный пучок</a:t>
            </a:r>
            <a:r>
              <a:rPr lang="ru-RU" sz="1200" i="1" dirty="0" smtClean="0"/>
              <a:t>),</a:t>
            </a:r>
          </a:p>
          <a:p>
            <a:r>
              <a:rPr lang="ru-RU" sz="1200" b="1" i="1" dirty="0" smtClean="0"/>
              <a:t>другой</a:t>
            </a:r>
            <a:r>
              <a:rPr lang="ru-RU" sz="1200" i="1" dirty="0" smtClean="0"/>
              <a:t> — от предмета (</a:t>
            </a:r>
            <a:r>
              <a:rPr lang="ru-RU" sz="1200" b="1" i="1" dirty="0" smtClean="0">
                <a:solidFill>
                  <a:srgbClr val="FF0000"/>
                </a:solidFill>
              </a:rPr>
              <a:t>сигнальный</a:t>
            </a:r>
            <a:r>
              <a:rPr lang="ru-RU" sz="1200" i="1" dirty="0" smtClean="0"/>
              <a:t>, или предметный, </a:t>
            </a:r>
            <a:r>
              <a:rPr lang="ru-RU" sz="1200" b="1" i="1" dirty="0" smtClean="0">
                <a:solidFill>
                  <a:srgbClr val="FF0000"/>
                </a:solidFill>
              </a:rPr>
              <a:t>пучок</a:t>
            </a:r>
            <a:r>
              <a:rPr lang="ru-RU" sz="1200" i="1" dirty="0" smtClean="0"/>
              <a:t>). </a:t>
            </a:r>
          </a:p>
          <a:p>
            <a:r>
              <a:rPr lang="ru-RU" sz="1200" b="1" dirty="0" smtClean="0"/>
              <a:t>Эти пучки света </a:t>
            </a:r>
            <a:r>
              <a:rPr lang="ru-RU" sz="1200" dirty="0" smtClean="0"/>
              <a:t>образуют на фотопластинке </a:t>
            </a:r>
            <a:r>
              <a:rPr lang="ru-RU" sz="1200" b="1" dirty="0" smtClean="0">
                <a:solidFill>
                  <a:srgbClr val="FF0000"/>
                </a:solidFill>
              </a:rPr>
              <a:t>интерференционную картину</a:t>
            </a:r>
            <a:r>
              <a:rPr lang="ru-RU" sz="1200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537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 smtClean="0"/>
          </a:p>
          <a:p>
            <a:r>
              <a:rPr lang="ru-RU" sz="1200" b="1" dirty="0" smtClean="0"/>
              <a:t>После обработки фотопластинки </a:t>
            </a:r>
          </a:p>
          <a:p>
            <a:r>
              <a:rPr lang="ru-RU" sz="1200" dirty="0" smtClean="0"/>
              <a:t>те участки голограммы, где </a:t>
            </a:r>
            <a:r>
              <a:rPr lang="ru-RU" sz="1200" b="1" dirty="0" smtClean="0">
                <a:solidFill>
                  <a:srgbClr val="FF0000"/>
                </a:solidFill>
              </a:rPr>
              <a:t>фазы опорной </a:t>
            </a:r>
            <a:r>
              <a:rPr lang="ru-RU" sz="1200" dirty="0" smtClean="0"/>
              <a:t>и</a:t>
            </a:r>
            <a:r>
              <a:rPr lang="ru-RU" sz="1200" b="1" dirty="0" smtClean="0">
                <a:solidFill>
                  <a:srgbClr val="FF0000"/>
                </a:solidFill>
              </a:rPr>
              <a:t> предметной волн совпадали</a:t>
            </a:r>
            <a:r>
              <a:rPr lang="ru-RU" sz="1200" dirty="0" smtClean="0"/>
              <a:t>, окажутся </a:t>
            </a:r>
            <a:r>
              <a:rPr lang="ru-RU" sz="1200" b="1" dirty="0" smtClean="0">
                <a:solidFill>
                  <a:srgbClr val="FF0000"/>
                </a:solidFill>
              </a:rPr>
              <a:t>наиболее прозрачными</a:t>
            </a:r>
          </a:p>
          <a:p>
            <a:r>
              <a:rPr lang="ru-RU" sz="1200" dirty="0" smtClean="0"/>
              <a:t>Там, где </a:t>
            </a:r>
            <a:r>
              <a:rPr lang="ru-RU" sz="1200" b="1" dirty="0" smtClean="0">
                <a:solidFill>
                  <a:srgbClr val="FF0000"/>
                </a:solidFill>
              </a:rPr>
              <a:t>волны находились в противофазе</a:t>
            </a:r>
            <a:r>
              <a:rPr lang="ru-RU" sz="1200" dirty="0" smtClean="0"/>
              <a:t>, участки голограммы окажутся </a:t>
            </a:r>
            <a:r>
              <a:rPr lang="ru-RU" sz="1200" b="1" dirty="0" smtClean="0">
                <a:solidFill>
                  <a:srgbClr val="FF0000"/>
                </a:solidFill>
              </a:rPr>
              <a:t>темными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5002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Восстановление</a:t>
            </a:r>
            <a:endParaRPr lang="ru-RU" dirty="0" smtClean="0"/>
          </a:p>
          <a:p>
            <a:r>
              <a:rPr lang="ru-RU" sz="1200" b="1" dirty="0" smtClean="0"/>
              <a:t>Процесс получения изображения с помощью голограммы называют </a:t>
            </a:r>
            <a:r>
              <a:rPr lang="ru-RU" sz="1200" b="1" dirty="0" smtClean="0">
                <a:solidFill>
                  <a:srgbClr val="FF0000"/>
                </a:solidFill>
              </a:rPr>
              <a:t>восстановлением</a:t>
            </a:r>
            <a:r>
              <a:rPr lang="ru-RU" sz="1200" b="1" dirty="0" smtClean="0"/>
              <a:t>. </a:t>
            </a:r>
          </a:p>
          <a:p>
            <a:r>
              <a:rPr lang="ru-RU" sz="1200" dirty="0" smtClean="0"/>
              <a:t>Для восстановления голограммы на нее </a:t>
            </a:r>
            <a:r>
              <a:rPr lang="ru-RU" sz="1200" b="1" dirty="0" smtClean="0"/>
              <a:t>направляется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FF0000"/>
                </a:solidFill>
              </a:rPr>
              <a:t>опорный пучок когерентного света</a:t>
            </a:r>
            <a:r>
              <a:rPr lang="ru-RU" sz="1200" dirty="0" smtClean="0"/>
              <a:t>. </a:t>
            </a:r>
          </a:p>
          <a:p>
            <a:r>
              <a:rPr lang="ru-RU" sz="1200" dirty="0" smtClean="0"/>
              <a:t>Опорный пучок, падая на голограмму, </a:t>
            </a:r>
            <a:r>
              <a:rPr lang="ru-RU" sz="1200" b="1" dirty="0" smtClean="0"/>
              <a:t>возбуждает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FF0000"/>
                </a:solidFill>
              </a:rPr>
              <a:t>в прозрачных ее местах</a:t>
            </a:r>
            <a:r>
              <a:rPr lang="ru-RU" sz="1200" dirty="0" smtClean="0"/>
              <a:t> </a:t>
            </a:r>
            <a:r>
              <a:rPr lang="ru-RU" sz="1200" b="1" dirty="0" smtClean="0"/>
              <a:t>колебания вторичных источников</a:t>
            </a:r>
            <a:r>
              <a:rPr lang="ru-RU" sz="1200" dirty="0" smtClean="0"/>
              <a:t>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2041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Восстановление</a:t>
            </a:r>
            <a:endParaRPr lang="ru-RU" dirty="0" smtClean="0"/>
          </a:p>
          <a:p>
            <a:r>
              <a:rPr lang="ru-RU" sz="1200" b="1" dirty="0" smtClean="0">
                <a:solidFill>
                  <a:srgbClr val="FF0000"/>
                </a:solidFill>
              </a:rPr>
              <a:t>Амплитуды</a:t>
            </a:r>
            <a:r>
              <a:rPr lang="ru-RU" sz="1200" dirty="0" smtClean="0"/>
              <a:t> этих колебаний </a:t>
            </a:r>
            <a:r>
              <a:rPr lang="ru-RU" sz="1200" b="1" dirty="0" smtClean="0"/>
              <a:t>пропорциональны</a:t>
            </a:r>
            <a:r>
              <a:rPr lang="ru-RU" sz="1200" dirty="0" smtClean="0"/>
              <a:t> </a:t>
            </a:r>
            <a:r>
              <a:rPr lang="ru-RU" sz="1200" b="1" dirty="0" smtClean="0"/>
              <a:t>амплитудам сигнальных волн в этих точках</a:t>
            </a:r>
            <a:r>
              <a:rPr lang="ru-RU" sz="1200" dirty="0" smtClean="0"/>
              <a:t>, и </a:t>
            </a:r>
            <a:r>
              <a:rPr lang="ru-RU" sz="1200" b="1" dirty="0" smtClean="0">
                <a:solidFill>
                  <a:srgbClr val="FF0000"/>
                </a:solidFill>
              </a:rPr>
              <a:t>фазы их совпадают</a:t>
            </a:r>
            <a:r>
              <a:rPr lang="ru-RU" sz="1200" dirty="0" smtClean="0"/>
              <a:t>. </a:t>
            </a:r>
          </a:p>
          <a:p>
            <a:r>
              <a:rPr lang="ru-RU" sz="1200" b="1" dirty="0" smtClean="0"/>
              <a:t>По принципу Гюйгенса — Френеля </a:t>
            </a:r>
            <a:r>
              <a:rPr lang="ru-RU" sz="1200" b="1" dirty="0" smtClean="0">
                <a:solidFill>
                  <a:srgbClr val="FF0000"/>
                </a:solidFill>
              </a:rPr>
              <a:t>вторичные источники создают </a:t>
            </a:r>
            <a:r>
              <a:rPr lang="ru-RU" sz="1200" dirty="0" smtClean="0"/>
              <a:t>в окружающем пространстве </a:t>
            </a:r>
            <a:r>
              <a:rPr lang="ru-RU" sz="1200" b="1" dirty="0" smtClean="0">
                <a:solidFill>
                  <a:srgbClr val="FF0000"/>
                </a:solidFill>
              </a:rPr>
              <a:t>такую же картину волновых полей</a:t>
            </a:r>
            <a:r>
              <a:rPr lang="ru-RU" sz="1200" dirty="0" smtClean="0"/>
              <a:t>, какая была </a:t>
            </a:r>
            <a:r>
              <a:rPr lang="ru-RU" sz="1200" b="1" dirty="0" smtClean="0"/>
              <a:t>в сигнальном пучке</a:t>
            </a:r>
            <a:r>
              <a:rPr lang="ru-RU" sz="1200" dirty="0" smtClean="0"/>
              <a:t> от предмета.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6230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Восстановление</a:t>
            </a:r>
            <a:endParaRPr lang="ru-RU" dirty="0" smtClean="0"/>
          </a:p>
          <a:p>
            <a:r>
              <a:rPr lang="ru-RU" sz="1200" b="1" dirty="0" smtClean="0">
                <a:solidFill>
                  <a:srgbClr val="FF0000"/>
                </a:solidFill>
              </a:rPr>
              <a:t>Точное совпадение восстановленного волнового фронта с сигнальным </a:t>
            </a:r>
            <a:r>
              <a:rPr lang="ru-RU" sz="1200" dirty="0" smtClean="0"/>
              <a:t>(падавшим на фотопластинку во время изготовления голограммы) приводит к тому, что воспринимаемое зрением </a:t>
            </a:r>
            <a:r>
              <a:rPr lang="ru-RU" sz="1200" b="1" dirty="0" smtClean="0">
                <a:solidFill>
                  <a:srgbClr val="FF0000"/>
                </a:solidFill>
              </a:rPr>
              <a:t>изображение по внешнему виду неотличимо от предмета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570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Голография с записью в трехмерной среде</a:t>
            </a:r>
            <a:endParaRPr lang="ru-RU" dirty="0" smtClean="0"/>
          </a:p>
          <a:p>
            <a:r>
              <a:rPr lang="ru-RU" sz="1200" dirty="0" smtClean="0"/>
              <a:t>В </a:t>
            </a:r>
            <a:r>
              <a:rPr lang="ru-RU" sz="1200" b="1" dirty="0" smtClean="0">
                <a:solidFill>
                  <a:srgbClr val="FF0000"/>
                </a:solidFill>
              </a:rPr>
              <a:t>1962 г</a:t>
            </a:r>
            <a:r>
              <a:rPr lang="ru-RU" sz="1200" b="1" dirty="0" smtClean="0"/>
              <a:t>. российский физик </a:t>
            </a:r>
            <a:r>
              <a:rPr lang="ru-RU" sz="1200" b="1" dirty="0" smtClean="0">
                <a:solidFill>
                  <a:srgbClr val="FF0000"/>
                </a:solidFill>
              </a:rPr>
              <a:t>Юрий Николаевич Денисюк</a:t>
            </a:r>
            <a:r>
              <a:rPr lang="ru-RU" sz="1200" b="1" dirty="0" smtClean="0"/>
              <a:t> предложил интересный и перспективный метод голографии </a:t>
            </a:r>
            <a:r>
              <a:rPr lang="ru-RU" sz="1200" b="1" dirty="0" smtClean="0">
                <a:solidFill>
                  <a:srgbClr val="FF0000"/>
                </a:solidFill>
              </a:rPr>
              <a:t>с записью в трехмерной среде</a:t>
            </a:r>
            <a:r>
              <a:rPr lang="ru-RU" sz="1200" b="1" dirty="0" smtClean="0"/>
              <a:t>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225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Принципы голографии. Метод </a:t>
            </a:r>
            <a:r>
              <a:rPr lang="ru-RU" dirty="0" err="1" smtClean="0"/>
              <a:t>Ю.Н.Денисюка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159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Схемы записи голограмм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2113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/>
              <a:t>Цель: </a:t>
            </a:r>
          </a:p>
          <a:p>
            <a:r>
              <a:rPr lang="ru-RU" sz="1200" dirty="0" smtClean="0"/>
              <a:t>Дать понятие голографии, основных принципов получения голографических изображений на основе волновой физики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6912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Схемы записи голограмм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03810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Если </a:t>
            </a:r>
            <a:r>
              <a:rPr lang="ru-RU" sz="1200" b="1" dirty="0" smtClean="0"/>
              <a:t>на полученную голограмму направить</a:t>
            </a:r>
            <a:r>
              <a:rPr lang="ru-RU" sz="1200" dirty="0" smtClean="0"/>
              <a:t> свет от </a:t>
            </a:r>
            <a:r>
              <a:rPr lang="ru-RU" sz="1200" b="1" dirty="0" smtClean="0">
                <a:solidFill>
                  <a:srgbClr val="FF0000"/>
                </a:solidFill>
              </a:rPr>
              <a:t>обычного не когерентного источника</a:t>
            </a:r>
            <a:r>
              <a:rPr lang="ru-RU" sz="1200" dirty="0" smtClean="0"/>
              <a:t>, то, </a:t>
            </a:r>
            <a:r>
              <a:rPr lang="ru-RU" sz="1200" b="1" dirty="0" smtClean="0"/>
              <a:t>отражаясь</a:t>
            </a:r>
            <a:r>
              <a:rPr lang="ru-RU" sz="1200" dirty="0" smtClean="0"/>
              <a:t> от зеркал голограммы, образовавшихся </a:t>
            </a:r>
            <a:r>
              <a:rPr lang="ru-RU" sz="1200" b="1" dirty="0" smtClean="0"/>
              <a:t>на месте поверхностей пучностей</a:t>
            </a:r>
            <a:r>
              <a:rPr lang="ru-RU" sz="1200" dirty="0" smtClean="0"/>
              <a:t>, </a:t>
            </a:r>
            <a:r>
              <a:rPr lang="ru-RU" sz="1200" b="1" dirty="0" smtClean="0">
                <a:solidFill>
                  <a:srgbClr val="FF0000"/>
                </a:solidFill>
              </a:rPr>
              <a:t>свет изменит направление распространения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8273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Голограмму называют иногда </a:t>
            </a:r>
            <a:r>
              <a:rPr lang="ru-RU" sz="1200" b="1" dirty="0" smtClean="0">
                <a:solidFill>
                  <a:srgbClr val="C00000"/>
                </a:solidFill>
              </a:rPr>
              <a:t>оптическим эквивалентом</a:t>
            </a:r>
            <a:r>
              <a:rPr lang="ru-RU" sz="1200" b="1" dirty="0" smtClean="0">
                <a:solidFill>
                  <a:schemeClr val="tx1"/>
                </a:solidFill>
              </a:rPr>
              <a:t> предмета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Если при получении голограммы предмет осветить </a:t>
            </a:r>
            <a:r>
              <a:rPr lang="ru-RU" sz="1200" b="1" dirty="0" smtClean="0">
                <a:solidFill>
                  <a:srgbClr val="FF0000"/>
                </a:solidFill>
              </a:rPr>
              <a:t>тремя когерентными источниками видимого света с различными длинами волн</a:t>
            </a:r>
            <a:r>
              <a:rPr lang="ru-RU" sz="1200" dirty="0" smtClean="0"/>
              <a:t>, то восстановленное белым светом </a:t>
            </a:r>
            <a:r>
              <a:rPr lang="ru-RU" sz="1200" b="1" dirty="0" smtClean="0">
                <a:solidFill>
                  <a:srgbClr val="FF0000"/>
                </a:solidFill>
              </a:rPr>
              <a:t>изображение будет таким же цветным, как и предмет</a:t>
            </a:r>
            <a:r>
              <a:rPr lang="ru-RU" sz="12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Черно-белая голограмма дает </a:t>
            </a:r>
            <a:r>
              <a:rPr lang="ru-RU" sz="1200" b="1" dirty="0" smtClean="0">
                <a:solidFill>
                  <a:srgbClr val="FF0000"/>
                </a:solidFill>
              </a:rPr>
              <a:t>цветное</a:t>
            </a:r>
            <a:r>
              <a:rPr lang="ru-RU" sz="1200" dirty="0" smtClean="0"/>
              <a:t> изображение!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54142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Свойства и особенности голограмм</a:t>
            </a:r>
            <a:endParaRPr lang="ru-RU" dirty="0" smtClean="0"/>
          </a:p>
          <a:p>
            <a:r>
              <a:rPr lang="ru-RU" dirty="0" smtClean="0"/>
              <a:t>Часть обычной фотографии предмета, разумеется, содержит информацию только о части предмета.</a:t>
            </a:r>
          </a:p>
          <a:p>
            <a:r>
              <a:rPr lang="ru-RU" dirty="0" smtClean="0"/>
              <a:t>От любой небольшой части голограммы можно получить полное изображение предмета. </a:t>
            </a:r>
          </a:p>
          <a:p>
            <a:r>
              <a:rPr lang="ru-RU" dirty="0" smtClean="0"/>
              <a:t>Качество изображения, полученного от части голограммы, хуже изображения, полученного от всей голограммы.</a:t>
            </a:r>
          </a:p>
          <a:p>
            <a:r>
              <a:rPr lang="ru-RU" dirty="0" smtClean="0"/>
              <a:t>Голографические изображения уникальных предметов искусства дают возможность «увидеть» эти предметы одновременно многим людям во многих местах. Уже сделаны экспериментальные съемки объемных голографических фильмов.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2548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Свойства и особенности голограмм</a:t>
            </a:r>
            <a:endParaRPr lang="ru-RU" dirty="0" smtClean="0"/>
          </a:p>
          <a:p>
            <a:r>
              <a:rPr lang="ru-RU" dirty="0" smtClean="0"/>
              <a:t>Можно восстанавливать голограмму, просвечивая ее когерентным излучением, имеющим длину волны, которая больше длины волны излучения, с помощью которого была получена голограмма. В этом случае размер изображения будет больше размера предмета. На этом основано действие голографических микроскопов.</a:t>
            </a:r>
          </a:p>
          <a:p>
            <a:r>
              <a:rPr lang="ru-RU" dirty="0" smtClean="0"/>
              <a:t>Голографическая запись с использованием лазерного пучка позволяет фиксировать вибрации и деформации, возникающие в различных узлах и деталях работающих машин. Еще одно техническое применение голографии — количественные исследования воздушных потоков в аэродинамических трубах.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63506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Изобразительная голография</a:t>
            </a:r>
            <a:endParaRPr lang="ru-RU" dirty="0" smtClean="0">
              <a:hlinkClick r:id="rId3"/>
            </a:endParaRPr>
          </a:p>
          <a:p>
            <a:r>
              <a:rPr lang="ru-RU" dirty="0" smtClean="0"/>
              <a:t>Голограммы незаменимы при изготовлении высококачественных репродукций произведений скульптуры, музейных экспонатов и т.д. ;</a:t>
            </a:r>
          </a:p>
          <a:p>
            <a:r>
              <a:rPr lang="ru-RU" dirty="0" smtClean="0"/>
              <a:t>В то же время, возможность создания объемных изображений открывает новые направления в искусстве - изобразительную голографию и оптический дизайн.</a:t>
            </a:r>
          </a:p>
          <a:p>
            <a:r>
              <a:rPr lang="ru-RU" dirty="0" smtClean="0"/>
              <a:t>Голограммы широко используются в сувенирной продукции и в качестве украшений, а также в рекламе.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7864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</a:p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Artists Working In Unusual Media/http://vishalgaikar.hubpages.com/hub/Artists-Working-In-Unusual-Media;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 Dynamic holograms closer to be a reality / </a:t>
            </a:r>
            <a:r>
              <a:rPr lang="en-US" sz="1200" u="sng" dirty="0" smtClean="0">
                <a:hlinkClick r:id="rId3"/>
              </a:rPr>
              <a:t>http://trendsupdates.com/dynamic-holograms-closer-to-be-a-reality/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White Light Technology Could Make 3D Awesome – Without Glasses/ </a:t>
            </a:r>
            <a:r>
              <a:rPr lang="en-US" sz="1200" u="sng" dirty="0" smtClean="0">
                <a:hlinkClick r:id="rId4"/>
              </a:rPr>
              <a:t>http://www.kotaku.com.au/2011/04/white-light-technology-could-make-3d-awesome-without-glasses/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Безлинзовый цифровой голографический микроскоп DHM-2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smtClean="0"/>
              <a:t>www</a:t>
            </a:r>
            <a:r>
              <a:rPr lang="ru-RU" sz="1200" dirty="0" smtClean="0"/>
              <a:t>.</a:t>
            </a:r>
            <a:r>
              <a:rPr lang="en-US" sz="1200" dirty="0" err="1" smtClean="0"/>
              <a:t>numericalvision</a:t>
            </a:r>
            <a:r>
              <a:rPr lang="ru-RU" sz="1200" dirty="0" smtClean="0"/>
              <a:t>.</a:t>
            </a:r>
            <a:r>
              <a:rPr lang="en-US" sz="1200" dirty="0" smtClean="0"/>
              <a:t>com</a:t>
            </a:r>
            <a:r>
              <a:rPr lang="ru-RU" sz="1200" dirty="0" smtClean="0"/>
              <a:t>/</a:t>
            </a:r>
            <a:r>
              <a:rPr lang="en-US" sz="1200" dirty="0" smtClean="0"/>
              <a:t>Developments</a:t>
            </a:r>
            <a:r>
              <a:rPr lang="ru-RU" sz="1200" dirty="0" smtClean="0"/>
              <a:t>/</a:t>
            </a:r>
            <a:r>
              <a:rPr lang="en-US" sz="1200" dirty="0" smtClean="0"/>
              <a:t>DHM</a:t>
            </a:r>
            <a:r>
              <a:rPr lang="ru-RU" sz="1200" dirty="0" smtClean="0"/>
              <a:t>/</a:t>
            </a:r>
            <a:r>
              <a:rPr lang="en-US" sz="1200" dirty="0" smtClean="0"/>
              <a:t>DHM</a:t>
            </a:r>
            <a:r>
              <a:rPr lang="ru-RU" sz="1200" dirty="0" smtClean="0"/>
              <a:t>-2/</a:t>
            </a:r>
            <a:r>
              <a:rPr lang="en-US" sz="1200" dirty="0" smtClean="0"/>
              <a:t>index</a:t>
            </a:r>
            <a:r>
              <a:rPr lang="ru-RU" sz="1200" dirty="0" smtClean="0"/>
              <a:t>.</a:t>
            </a:r>
            <a:r>
              <a:rPr lang="en-US" sz="1200" dirty="0" smtClean="0"/>
              <a:t>html 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ГАБОР, ДЕННИС . </a:t>
            </a:r>
            <a:r>
              <a:rPr lang="ru-RU" sz="1200" u="sng" dirty="0" smtClean="0">
                <a:hlinkClick r:id="rId5"/>
              </a:rPr>
              <a:t>Энциклопедия </a:t>
            </a:r>
            <a:r>
              <a:rPr lang="ru-RU" sz="1200" u="sng" dirty="0" err="1" smtClean="0">
                <a:hlinkClick r:id="rId5"/>
              </a:rPr>
              <a:t>Кругосвет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6"/>
              </a:rPr>
              <a:t>http</a:t>
            </a:r>
            <a:r>
              <a:rPr lang="ru-RU" sz="1200" u="sng" dirty="0" smtClean="0">
                <a:hlinkClick r:id="rId6"/>
              </a:rPr>
              <a:t>://</a:t>
            </a:r>
            <a:r>
              <a:rPr lang="en-US" sz="1200" u="sng" dirty="0" smtClean="0">
                <a:hlinkClick r:id="rId6"/>
              </a:rPr>
              <a:t>www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krugosvet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ru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err="1" smtClean="0">
                <a:hlinkClick r:id="rId6"/>
              </a:rPr>
              <a:t>enc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err="1" smtClean="0">
                <a:hlinkClick r:id="rId6"/>
              </a:rPr>
              <a:t>nauka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err="1" smtClean="0">
                <a:hlinkClick r:id="rId6"/>
              </a:rPr>
              <a:t>i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err="1" smtClean="0">
                <a:hlinkClick r:id="rId6"/>
              </a:rPr>
              <a:t>tehnika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err="1" smtClean="0">
                <a:hlinkClick r:id="rId6"/>
              </a:rPr>
              <a:t>fizika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smtClean="0">
                <a:hlinkClick r:id="rId6"/>
              </a:rPr>
              <a:t>GABOR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smtClean="0">
                <a:hlinkClick r:id="rId6"/>
              </a:rPr>
              <a:t>DENNIS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smtClean="0">
                <a:hlinkClick r:id="rId6"/>
              </a:rPr>
              <a:t>html</a:t>
            </a:r>
            <a:r>
              <a:rPr lang="ru-RU" sz="1200" dirty="0" smtClean="0"/>
              <a:t> 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Глазунов А.Т., </a:t>
            </a:r>
            <a:r>
              <a:rPr lang="ru-RU" sz="1200" dirty="0" err="1" smtClean="0"/>
              <a:t>Кабардин</a:t>
            </a:r>
            <a:r>
              <a:rPr lang="ru-RU" sz="1200" dirty="0" smtClean="0"/>
              <a:t> О.Ф., Малинин А.Н., Орлов В.А., </a:t>
            </a:r>
            <a:r>
              <a:rPr lang="ru-RU" sz="1200" dirty="0" err="1" smtClean="0"/>
              <a:t>Пинский</a:t>
            </a:r>
            <a:r>
              <a:rPr lang="ru-RU" sz="1200" dirty="0" smtClean="0"/>
              <a:t> А.А., С.И. </a:t>
            </a:r>
            <a:r>
              <a:rPr lang="ru-RU" sz="1200" dirty="0" err="1" smtClean="0"/>
              <a:t>Кабардина</a:t>
            </a:r>
            <a:r>
              <a:rPr lang="ru-RU" sz="1200" dirty="0" smtClean="0"/>
              <a:t> «Физика. 11 класс». – М.: Просвещение, 2009 г. 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ГОЛОГРАММА "Коктейль«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holocenter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smtClean="0"/>
              <a:t>print</a:t>
            </a:r>
            <a:r>
              <a:rPr lang="ru-RU" sz="1200" dirty="0" smtClean="0"/>
              <a:t>47.</a:t>
            </a:r>
            <a:r>
              <a:rPr lang="en-US" sz="1200" dirty="0" smtClean="0"/>
              <a:t>html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Голографические </a:t>
            </a:r>
            <a:r>
              <a:rPr lang="en-US" sz="1200" dirty="0" smtClean="0"/>
              <a:t>MMS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7"/>
              </a:rPr>
              <a:t>http</a:t>
            </a:r>
            <a:r>
              <a:rPr lang="ru-RU" sz="1200" u="sng" dirty="0" smtClean="0">
                <a:hlinkClick r:id="rId7"/>
              </a:rPr>
              <a:t>://</a:t>
            </a:r>
            <a:r>
              <a:rPr lang="en-US" sz="1200" u="sng" dirty="0" smtClean="0">
                <a:hlinkClick r:id="rId7"/>
              </a:rPr>
              <a:t>www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iphones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ru</a:t>
            </a:r>
            <a:r>
              <a:rPr lang="ru-RU" sz="1200" u="sng" dirty="0" smtClean="0">
                <a:hlinkClick r:id="rId7"/>
              </a:rPr>
              <a:t>/</a:t>
            </a:r>
            <a:r>
              <a:rPr lang="en-US" sz="1200" u="sng" dirty="0" err="1" smtClean="0">
                <a:hlinkClick r:id="rId7"/>
              </a:rPr>
              <a:t>iNotes</a:t>
            </a:r>
            <a:r>
              <a:rPr lang="ru-RU" sz="1200" u="sng" dirty="0" smtClean="0">
                <a:hlinkClick r:id="rId7"/>
              </a:rPr>
              <a:t>/4199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 / </a:t>
            </a:r>
            <a:r>
              <a:rPr lang="en-US" sz="1200" u="sng" dirty="0" smtClean="0">
                <a:hlinkClick r:id="rId8"/>
              </a:rPr>
              <a:t>http</a:t>
            </a:r>
            <a:r>
              <a:rPr lang="ru-RU" sz="1200" u="sng" dirty="0" smtClean="0">
                <a:hlinkClick r:id="rId8"/>
              </a:rPr>
              <a:t>://</a:t>
            </a:r>
            <a:r>
              <a:rPr lang="en-US" sz="1200" u="sng" dirty="0" smtClean="0">
                <a:hlinkClick r:id="rId8"/>
              </a:rPr>
              <a:t>www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holorgb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ru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err="1" smtClean="0">
                <a:hlinkClick r:id="rId8"/>
              </a:rPr>
              <a:t>golografiya</a:t>
            </a:r>
            <a:r>
              <a:rPr lang="ru-RU" sz="1200" u="sng" dirty="0" smtClean="0">
                <a:hlinkClick r:id="rId8"/>
              </a:rPr>
              <a:t>/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</a:t>
            </a:r>
            <a:r>
              <a:rPr lang="ru-RU" sz="1200" u="sng" dirty="0" smtClean="0">
                <a:hlinkClick r:id="rId9"/>
              </a:rPr>
              <a:t> Википедия</a:t>
            </a:r>
            <a:r>
              <a:rPr lang="ru-RU" sz="1200" dirty="0" smtClean="0"/>
              <a:t>  / </a:t>
            </a:r>
            <a:r>
              <a:rPr lang="en-US" sz="1200" u="sng" dirty="0" smtClean="0">
                <a:hlinkClick r:id="rId10"/>
              </a:rPr>
              <a:t>http</a:t>
            </a:r>
            <a:r>
              <a:rPr lang="ru-RU" sz="1200" u="sng" dirty="0" smtClean="0">
                <a:hlinkClick r:id="rId10"/>
              </a:rPr>
              <a:t>://</a:t>
            </a:r>
            <a:r>
              <a:rPr lang="en-US" sz="1200" u="sng" dirty="0" err="1" smtClean="0">
                <a:hlinkClick r:id="rId10"/>
              </a:rPr>
              <a:t>dic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smtClean="0">
                <a:hlinkClick r:id="rId10"/>
              </a:rPr>
              <a:t>academic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err="1" smtClean="0">
                <a:hlinkClick r:id="rId10"/>
              </a:rPr>
              <a:t>ru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pictures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wiki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files</a:t>
            </a:r>
            <a:r>
              <a:rPr lang="ru-RU" sz="1200" u="sng" dirty="0" smtClean="0">
                <a:hlinkClick r:id="rId10"/>
              </a:rPr>
              <a:t>/50/2_</a:t>
            </a:r>
            <a:r>
              <a:rPr lang="en-US" sz="1200" u="sng" dirty="0" smtClean="0">
                <a:hlinkClick r:id="rId10"/>
              </a:rPr>
              <a:t>holograms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smtClean="0">
                <a:hlinkClick r:id="rId10"/>
              </a:rPr>
              <a:t>jpg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/ </a:t>
            </a:r>
            <a:r>
              <a:rPr lang="en-US" sz="1200" u="sng" dirty="0" smtClean="0">
                <a:hlinkClick r:id="rId11"/>
              </a:rPr>
              <a:t>http</a:t>
            </a:r>
            <a:r>
              <a:rPr lang="ru-RU" sz="1200" u="sng" dirty="0" smtClean="0">
                <a:hlinkClick r:id="rId11"/>
              </a:rPr>
              <a:t>://</a:t>
            </a:r>
            <a:r>
              <a:rPr lang="en-US" sz="1200" u="sng" dirty="0" smtClean="0">
                <a:hlinkClick r:id="rId11"/>
              </a:rPr>
              <a:t>www</a:t>
            </a:r>
            <a:r>
              <a:rPr lang="ru-RU" sz="1200" u="sng" dirty="0" smtClean="0">
                <a:hlinkClick r:id="rId11"/>
              </a:rPr>
              <a:t>.</a:t>
            </a:r>
            <a:r>
              <a:rPr lang="en-US" sz="1200" u="sng" dirty="0" err="1" smtClean="0">
                <a:hlinkClick r:id="rId11"/>
              </a:rPr>
              <a:t>holograte</a:t>
            </a:r>
            <a:r>
              <a:rPr lang="ru-RU" sz="1200" u="sng" dirty="0" smtClean="0">
                <a:hlinkClick r:id="rId11"/>
              </a:rPr>
              <a:t>.</a:t>
            </a:r>
            <a:r>
              <a:rPr lang="en-US" sz="1200" u="sng" dirty="0" smtClean="0">
                <a:hlinkClick r:id="rId11"/>
              </a:rPr>
              <a:t>com</a:t>
            </a:r>
            <a:r>
              <a:rPr lang="ru-RU" sz="1200" u="sng" dirty="0" smtClean="0">
                <a:hlinkClick r:id="rId11"/>
              </a:rPr>
              <a:t>/</a:t>
            </a:r>
            <a:r>
              <a:rPr lang="en-US" sz="1200" u="sng" dirty="0" err="1" smtClean="0">
                <a:hlinkClick r:id="rId11"/>
              </a:rPr>
              <a:t>rus</a:t>
            </a:r>
            <a:r>
              <a:rPr lang="ru-RU" sz="1200" u="sng" dirty="0" smtClean="0">
                <a:hlinkClick r:id="rId11"/>
              </a:rPr>
              <a:t>/</a:t>
            </a:r>
            <a:r>
              <a:rPr lang="en-US" sz="1200" u="sng" dirty="0" err="1" smtClean="0">
                <a:hlinkClick r:id="rId11"/>
              </a:rPr>
              <a:t>holorgaphy</a:t>
            </a:r>
            <a:r>
              <a:rPr lang="ru-RU" sz="1200" u="sng" dirty="0" smtClean="0">
                <a:hlinkClick r:id="rId11"/>
              </a:rPr>
              <a:t>_</a:t>
            </a:r>
            <a:r>
              <a:rPr lang="en-US" sz="1200" u="sng" dirty="0" smtClean="0">
                <a:hlinkClick r:id="rId11"/>
              </a:rPr>
              <a:t>art</a:t>
            </a:r>
            <a:r>
              <a:rPr lang="ru-RU" sz="1200" dirty="0" smtClean="0"/>
              <a:t>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</a:t>
            </a:r>
            <a:r>
              <a:rPr lang="ru-RU" sz="1200" dirty="0" err="1" smtClean="0"/>
              <a:t>ВикипедиЯ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2"/>
              </a:rPr>
              <a:t>http</a:t>
            </a:r>
            <a:r>
              <a:rPr lang="ru-RU" sz="1200" u="sng" dirty="0" smtClean="0">
                <a:hlinkClick r:id="rId12"/>
              </a:rPr>
              <a:t>://</a:t>
            </a:r>
            <a:r>
              <a:rPr lang="en-US" sz="1200" u="sng" dirty="0" err="1" smtClean="0">
                <a:hlinkClick r:id="rId12"/>
              </a:rPr>
              <a:t>ru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err="1" smtClean="0">
                <a:hlinkClick r:id="rId12"/>
              </a:rPr>
              <a:t>wikipedia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smtClean="0">
                <a:hlinkClick r:id="rId12"/>
              </a:rPr>
              <a:t>org</a:t>
            </a:r>
            <a:r>
              <a:rPr lang="ru-RU" sz="1200" u="sng" dirty="0" smtClean="0">
                <a:hlinkClick r:id="rId12"/>
              </a:rPr>
              <a:t>/</a:t>
            </a:r>
            <a:r>
              <a:rPr lang="en-US" sz="1200" u="sng" dirty="0" smtClean="0">
                <a:hlinkClick r:id="rId12"/>
              </a:rPr>
              <a:t>wiki</a:t>
            </a:r>
            <a:r>
              <a:rPr lang="ru-RU" sz="1200" u="sng" dirty="0" smtClean="0">
                <a:hlinkClick r:id="rId12"/>
              </a:rPr>
              <a:t>/%</a:t>
            </a:r>
            <a:r>
              <a:rPr lang="en-US" sz="1200" u="sng" dirty="0" smtClean="0">
                <a:hlinkClick r:id="rId12"/>
              </a:rPr>
              <a:t>C</a:t>
            </a:r>
            <a:r>
              <a:rPr lang="ru-RU" sz="1200" u="sng" dirty="0" smtClean="0">
                <a:hlinkClick r:id="rId12"/>
              </a:rPr>
              <a:t>3%</a:t>
            </a:r>
            <a:r>
              <a:rPr lang="en-US" sz="1200" u="sng" dirty="0" smtClean="0">
                <a:hlinkClick r:id="rId12"/>
              </a:rPr>
              <a:t>EE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EB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EE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3%</a:t>
            </a:r>
            <a:r>
              <a:rPr lang="en-US" sz="1200" u="sng" dirty="0" smtClean="0">
                <a:hlinkClick r:id="rId12"/>
              </a:rPr>
              <a:t>F</a:t>
            </a:r>
            <a:r>
              <a:rPr lang="ru-RU" sz="1200" u="sng" dirty="0" smtClean="0">
                <a:hlinkClick r:id="rId12"/>
              </a:rPr>
              <a:t>0%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0%</a:t>
            </a:r>
            <a:r>
              <a:rPr lang="en-US" sz="1200" u="sng" dirty="0" smtClean="0">
                <a:hlinkClick r:id="rId12"/>
              </a:rPr>
              <a:t>F</a:t>
            </a:r>
            <a:r>
              <a:rPr lang="ru-RU" sz="1200" u="sng" dirty="0" smtClean="0">
                <a:hlinkClick r:id="rId12"/>
              </a:rPr>
              <a:t>4%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8%</a:t>
            </a:r>
            <a:r>
              <a:rPr lang="en-US" sz="1200" u="sng" dirty="0" smtClean="0">
                <a:hlinkClick r:id="rId12"/>
              </a:rPr>
              <a:t>FF</a:t>
            </a:r>
            <a:r>
              <a:rPr lang="ru-RU" sz="1200" dirty="0" smtClean="0"/>
              <a:t> 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Виртуальная галерея / </a:t>
            </a:r>
            <a:r>
              <a:rPr lang="en-US" sz="1200" u="sng" dirty="0" smtClean="0">
                <a:hlinkClick r:id="rId13"/>
              </a:rPr>
              <a:t>http</a:t>
            </a:r>
            <a:r>
              <a:rPr lang="ru-RU" sz="1200" u="sng" dirty="0" smtClean="0">
                <a:hlinkClick r:id="rId13"/>
              </a:rPr>
              <a:t>://</a:t>
            </a:r>
            <a:r>
              <a:rPr lang="en-US" sz="1200" u="sng" dirty="0" smtClean="0">
                <a:hlinkClick r:id="rId13"/>
              </a:rPr>
              <a:t>www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smtClean="0">
                <a:hlinkClick r:id="rId13"/>
              </a:rPr>
              <a:t>holography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ru</a:t>
            </a:r>
            <a:r>
              <a:rPr lang="ru-RU" sz="1200" u="sng" dirty="0" smtClean="0">
                <a:hlinkClick r:id="rId13"/>
              </a:rPr>
              <a:t>/</a:t>
            </a:r>
            <a:r>
              <a:rPr lang="en-US" sz="1200" u="sng" dirty="0" err="1" smtClean="0">
                <a:hlinkClick r:id="rId13"/>
              </a:rPr>
              <a:t>mainrus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Энциклопедия </a:t>
            </a:r>
            <a:r>
              <a:rPr lang="ru-RU" sz="1200" dirty="0" err="1" smtClean="0"/>
              <a:t>Кольера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4"/>
              </a:rPr>
              <a:t>http</a:t>
            </a:r>
            <a:r>
              <a:rPr lang="ru-RU" sz="1200" u="sng" dirty="0" smtClean="0">
                <a:hlinkClick r:id="rId14"/>
              </a:rPr>
              <a:t>://</a:t>
            </a:r>
            <a:r>
              <a:rPr lang="en-US" sz="1200" u="sng" dirty="0" err="1" smtClean="0">
                <a:hlinkClick r:id="rId14"/>
              </a:rPr>
              <a:t>dic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smtClean="0">
                <a:hlinkClick r:id="rId14"/>
              </a:rPr>
              <a:t>academic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ru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err="1" smtClean="0">
                <a:hlinkClick r:id="rId14"/>
              </a:rPr>
              <a:t>dic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nsf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err="1" smtClean="0">
                <a:hlinkClick r:id="rId14"/>
              </a:rPr>
              <a:t>enc</a:t>
            </a:r>
            <a:r>
              <a:rPr lang="ru-RU" sz="1200" u="sng" dirty="0" smtClean="0">
                <a:hlinkClick r:id="rId14"/>
              </a:rPr>
              <a:t>_</a:t>
            </a:r>
            <a:r>
              <a:rPr lang="en-US" sz="1200" u="sng" dirty="0" err="1" smtClean="0">
                <a:hlinkClick r:id="rId14"/>
              </a:rPr>
              <a:t>colier</a:t>
            </a:r>
            <a:r>
              <a:rPr lang="ru-RU" sz="1200" u="sng" dirty="0" smtClean="0">
                <a:hlinkClick r:id="rId14"/>
              </a:rPr>
              <a:t>/6771/%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0%93%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E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B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E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0%93%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0%90%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</a:t>
            </a:r>
            <a:r>
              <a:rPr lang="ru-RU" sz="1200" u="sng" dirty="0" smtClean="0">
                <a:hlinkClick r:id="rId14"/>
              </a:rPr>
              <a:t>4%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0%98%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AF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Голография: иллюзия, вмещающая реальность/ </a:t>
            </a:r>
            <a:r>
              <a:rPr lang="en-US" sz="1200" u="sng" dirty="0" smtClean="0">
                <a:hlinkClick r:id="rId15"/>
              </a:rPr>
              <a:t>http</a:t>
            </a:r>
            <a:r>
              <a:rPr lang="ru-RU" sz="1200" u="sng" dirty="0" smtClean="0">
                <a:hlinkClick r:id="rId15"/>
              </a:rPr>
              <a:t>://</a:t>
            </a:r>
            <a:r>
              <a:rPr lang="en-US" sz="1200" u="sng" dirty="0" smtClean="0">
                <a:hlinkClick r:id="rId15"/>
              </a:rPr>
              <a:t>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wwww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digimedia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ruwwww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digimedia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ru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smtClean="0">
                <a:hlinkClick r:id="rId15"/>
              </a:rPr>
              <a:t>articles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compyutery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raznoe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tehnologii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buduschego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golografiya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illyuziya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vmeschayuschaya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realnost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Дисперсия света.</a:t>
            </a:r>
            <a:r>
              <a:rPr lang="ru-RU" sz="1200" u="sng" dirty="0" smtClean="0">
                <a:hlinkClick r:id="rId16"/>
              </a:rPr>
              <a:t> Словари и энциклопедии на Академике</a:t>
            </a:r>
            <a:r>
              <a:rPr lang="ru-RU" sz="1200" dirty="0" smtClean="0"/>
              <a:t> 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smtClean="0"/>
              <a:t>academic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err="1" smtClean="0"/>
              <a:t>nsf</a:t>
            </a:r>
            <a:r>
              <a:rPr lang="ru-RU" sz="1200" dirty="0" smtClean="0"/>
              <a:t>/</a:t>
            </a:r>
            <a:r>
              <a:rPr lang="en-US" sz="1200" dirty="0" err="1" smtClean="0"/>
              <a:t>ruwiki</a:t>
            </a:r>
            <a:r>
              <a:rPr lang="ru-RU" sz="1200" dirty="0" smtClean="0"/>
              <a:t>/15536;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Изобразительная голография. Проблемы и перспективы / </a:t>
            </a:r>
            <a:r>
              <a:rPr lang="en-US" sz="1200" u="sng" dirty="0" smtClean="0">
                <a:hlinkClick r:id="rId17"/>
              </a:rPr>
              <a:t>http</a:t>
            </a:r>
            <a:r>
              <a:rPr lang="ru-RU" sz="1200" u="sng" dirty="0" smtClean="0">
                <a:hlinkClick r:id="rId17"/>
              </a:rPr>
              <a:t>://</a:t>
            </a:r>
            <a:r>
              <a:rPr lang="en-US" sz="1200" u="sng" dirty="0" smtClean="0">
                <a:hlinkClick r:id="rId17"/>
              </a:rPr>
              <a:t>www</a:t>
            </a:r>
            <a:r>
              <a:rPr lang="ru-RU" sz="1200" u="sng" dirty="0" smtClean="0">
                <a:hlinkClick r:id="rId17"/>
              </a:rPr>
              <a:t>.</a:t>
            </a:r>
            <a:r>
              <a:rPr lang="en-US" sz="1200" u="sng" dirty="0" smtClean="0">
                <a:hlinkClick r:id="rId17"/>
              </a:rPr>
              <a:t>media</a:t>
            </a:r>
            <a:r>
              <a:rPr lang="ru-RU" sz="1200" u="sng" dirty="0" smtClean="0">
                <a:hlinkClick r:id="rId17"/>
              </a:rPr>
              <a:t>-</a:t>
            </a:r>
            <a:r>
              <a:rPr lang="en-US" sz="1200" u="sng" dirty="0" smtClean="0">
                <a:hlinkClick r:id="rId17"/>
              </a:rPr>
              <a:t>security</a:t>
            </a:r>
            <a:r>
              <a:rPr lang="ru-RU" sz="1200" u="sng" dirty="0" smtClean="0">
                <a:hlinkClick r:id="rId17"/>
              </a:rPr>
              <a:t>.</a:t>
            </a:r>
            <a:r>
              <a:rPr lang="en-US" sz="1200" u="sng" dirty="0" err="1" smtClean="0">
                <a:hlinkClick r:id="rId17"/>
              </a:rPr>
              <a:t>ru</a:t>
            </a:r>
            <a:r>
              <a:rPr lang="ru-RU" sz="1200" u="sng" dirty="0" smtClean="0">
                <a:hlinkClick r:id="rId17"/>
              </a:rPr>
              <a:t>/</a:t>
            </a:r>
            <a:r>
              <a:rPr lang="en-US" sz="1200" u="sng" dirty="0" smtClean="0">
                <a:hlinkClick r:id="rId17"/>
              </a:rPr>
              <a:t>science</a:t>
            </a:r>
            <a:r>
              <a:rPr lang="ru-RU" sz="1200" u="sng" dirty="0" smtClean="0">
                <a:hlinkClick r:id="rId17"/>
              </a:rPr>
              <a:t>/2.</a:t>
            </a:r>
            <a:r>
              <a:rPr lang="en-US" sz="1200" u="sng" dirty="0" err="1" smtClean="0">
                <a:hlinkClick r:id="rId17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Использование голографии в рекламе / </a:t>
            </a:r>
            <a:r>
              <a:rPr lang="en-US" sz="1200" u="sng" dirty="0" smtClean="0">
                <a:hlinkClick r:id="rId18"/>
              </a:rPr>
              <a:t>http</a:t>
            </a:r>
            <a:r>
              <a:rPr lang="ru-RU" sz="1200" u="sng" dirty="0" smtClean="0">
                <a:hlinkClick r:id="rId18"/>
              </a:rPr>
              <a:t>://</a:t>
            </a:r>
            <a:r>
              <a:rPr lang="en-US" sz="1200" u="sng" dirty="0" smtClean="0">
                <a:hlinkClick r:id="rId18"/>
              </a:rPr>
              <a:t>www</a:t>
            </a:r>
            <a:r>
              <a:rPr lang="ru-RU" sz="1200" u="sng" dirty="0" smtClean="0">
                <a:hlinkClick r:id="rId18"/>
              </a:rPr>
              <a:t>.</a:t>
            </a:r>
            <a:r>
              <a:rPr lang="en-US" sz="1200" u="sng" dirty="0" smtClean="0">
                <a:hlinkClick r:id="rId18"/>
              </a:rPr>
              <a:t>holography</a:t>
            </a:r>
            <a:r>
              <a:rPr lang="ru-RU" sz="1200" u="sng" dirty="0" smtClean="0">
                <a:hlinkClick r:id="rId18"/>
              </a:rPr>
              <a:t>.</a:t>
            </a:r>
            <a:r>
              <a:rPr lang="en-US" sz="1200" u="sng" dirty="0" smtClean="0">
                <a:hlinkClick r:id="rId18"/>
              </a:rPr>
              <a:t>by</a:t>
            </a:r>
            <a:r>
              <a:rPr lang="ru-RU" sz="1200" u="sng" dirty="0" smtClean="0">
                <a:hlinkClick r:id="rId18"/>
              </a:rPr>
              <a:t>/</a:t>
            </a:r>
            <a:r>
              <a:rPr lang="en-US" sz="1200" u="sng" dirty="0" err="1" smtClean="0">
                <a:hlinkClick r:id="rId18"/>
              </a:rPr>
              <a:t>infocenter</a:t>
            </a:r>
            <a:r>
              <a:rPr lang="ru-RU" sz="1200" u="sng" dirty="0" smtClean="0">
                <a:hlinkClick r:id="rId18"/>
              </a:rPr>
              <a:t>/</a:t>
            </a:r>
            <a:r>
              <a:rPr lang="en-US" sz="1200" u="sng" dirty="0" smtClean="0">
                <a:hlinkClick r:id="rId18"/>
              </a:rPr>
              <a:t>news</a:t>
            </a:r>
            <a:r>
              <a:rPr lang="ru-RU" sz="1200" u="sng" dirty="0" smtClean="0">
                <a:hlinkClick r:id="rId18"/>
              </a:rPr>
              <a:t>/2010/175/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Касьянов, В.А. Физика, 11 класс [Текст]: учебник для общеобразовательных школ / В.А. Касьянов. – ООО "Дрофа", 2004. – 116 с.;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Метод Габриэля </a:t>
            </a:r>
            <a:r>
              <a:rPr lang="ru-RU" sz="1200" dirty="0" err="1" smtClean="0"/>
              <a:t>Липпмана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9"/>
              </a:rPr>
              <a:t>http</a:t>
            </a:r>
            <a:r>
              <a:rPr lang="ru-RU" sz="1200" u="sng" dirty="0" smtClean="0">
                <a:hlinkClick r:id="rId19"/>
              </a:rPr>
              <a:t>://</a:t>
            </a:r>
            <a:r>
              <a:rPr lang="en-US" sz="1200" u="sng" dirty="0" err="1" smtClean="0">
                <a:hlinkClick r:id="rId19"/>
              </a:rPr>
              <a:t>akilov</a:t>
            </a:r>
            <a:r>
              <a:rPr lang="ru-RU" sz="1200" u="sng" dirty="0" smtClean="0">
                <a:hlinkClick r:id="rId19"/>
              </a:rPr>
              <a:t>-</a:t>
            </a:r>
            <a:r>
              <a:rPr lang="en-US" sz="1200" u="sng" dirty="0" smtClean="0">
                <a:hlinkClick r:id="rId19"/>
              </a:rPr>
              <a:t>art</a:t>
            </a:r>
            <a:r>
              <a:rPr lang="ru-RU" sz="1200" u="sng" dirty="0" smtClean="0">
                <a:hlinkClick r:id="rId19"/>
              </a:rPr>
              <a:t>.</a:t>
            </a:r>
            <a:r>
              <a:rPr lang="en-US" sz="1200" u="sng" dirty="0" err="1" smtClean="0">
                <a:hlinkClick r:id="rId19"/>
              </a:rPr>
              <a:t>ru</a:t>
            </a:r>
            <a:r>
              <a:rPr lang="ru-RU" sz="1200" u="sng" dirty="0" smtClean="0">
                <a:hlinkClick r:id="rId19"/>
              </a:rPr>
              <a:t>/</a:t>
            </a:r>
            <a:r>
              <a:rPr lang="en-US" sz="1200" u="sng" dirty="0" smtClean="0">
                <a:hlinkClick r:id="rId19"/>
              </a:rPr>
              <a:t>Holography</a:t>
            </a:r>
            <a:r>
              <a:rPr lang="ru-RU" sz="1200" u="sng" dirty="0" smtClean="0">
                <a:hlinkClick r:id="rId19"/>
              </a:rPr>
              <a:t>/</a:t>
            </a:r>
            <a:r>
              <a:rPr lang="en-US" sz="1200" u="sng" dirty="0" err="1" smtClean="0">
                <a:hlinkClick r:id="rId19"/>
              </a:rPr>
              <a:t>lipman</a:t>
            </a:r>
            <a:r>
              <a:rPr lang="ru-RU" sz="1200" u="sng" dirty="0" smtClean="0">
                <a:hlinkClick r:id="rId19"/>
              </a:rPr>
              <a:t>.</a:t>
            </a:r>
            <a:r>
              <a:rPr lang="en-US" sz="1200" u="sng" dirty="0" err="1" smtClean="0">
                <a:hlinkClick r:id="rId19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err="1" smtClean="0"/>
              <a:t>Мякишев</a:t>
            </a:r>
            <a:r>
              <a:rPr lang="ru-RU" sz="1200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sz="1200" dirty="0" err="1" smtClean="0"/>
              <a:t>Мякишев</a:t>
            </a:r>
            <a:r>
              <a:rPr lang="ru-RU" sz="1200" dirty="0" smtClean="0"/>
              <a:t>, Б.Б. </a:t>
            </a:r>
            <a:r>
              <a:rPr lang="ru-RU" sz="1200" dirty="0" err="1" smtClean="0"/>
              <a:t>Буховцев</a:t>
            </a:r>
            <a:r>
              <a:rPr lang="ru-RU" sz="1200" dirty="0" smtClean="0"/>
              <a:t> . –" Просвещение ", 2009. – 166 с.;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Открытая физика [текст, рисунки]/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smtClean="0"/>
              <a:t>www</a:t>
            </a:r>
            <a:r>
              <a:rPr lang="ru-RU" sz="1200" dirty="0" smtClean="0"/>
              <a:t>.</a:t>
            </a:r>
            <a:r>
              <a:rPr lang="en-US" sz="1200" dirty="0" smtClean="0"/>
              <a:t>physics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Принципы голографии. Метод </a:t>
            </a:r>
            <a:r>
              <a:rPr lang="ru-RU" sz="1200" dirty="0" err="1" smtClean="0"/>
              <a:t>Ю.Н.Денисюка</a:t>
            </a:r>
            <a:r>
              <a:rPr lang="ru-RU" sz="1200" dirty="0" smtClean="0"/>
              <a:t>. Видеофрагмент. Единая коллекция цифровых образовательных ресурсов.  / </a:t>
            </a:r>
            <a:r>
              <a:rPr lang="en-US" sz="1200" u="sng" dirty="0" smtClean="0">
                <a:hlinkClick r:id="rId20"/>
              </a:rPr>
              <a:t>http</a:t>
            </a:r>
            <a:r>
              <a:rPr lang="ru-RU" sz="1200" u="sng" dirty="0" smtClean="0">
                <a:hlinkClick r:id="rId20"/>
              </a:rPr>
              <a:t>://</a:t>
            </a:r>
            <a:r>
              <a:rPr lang="en-US" sz="1200" u="sng" dirty="0" err="1" smtClean="0">
                <a:hlinkClick r:id="rId20"/>
              </a:rPr>
              <a:t>cor</a:t>
            </a:r>
            <a:r>
              <a:rPr lang="ru-RU" sz="1200" u="sng" dirty="0" smtClean="0">
                <a:hlinkClick r:id="rId20"/>
              </a:rPr>
              <a:t>.</a:t>
            </a:r>
            <a:r>
              <a:rPr lang="en-US" sz="1200" u="sng" dirty="0" err="1" smtClean="0">
                <a:hlinkClick r:id="rId20"/>
              </a:rPr>
              <a:t>edu</a:t>
            </a:r>
            <a:r>
              <a:rPr lang="ru-RU" sz="1200" u="sng" dirty="0" smtClean="0">
                <a:hlinkClick r:id="rId20"/>
              </a:rPr>
              <a:t>.27.</a:t>
            </a:r>
            <a:r>
              <a:rPr lang="en-US" sz="1200" u="sng" dirty="0" err="1" smtClean="0">
                <a:hlinkClick r:id="rId20"/>
              </a:rPr>
              <a:t>ru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catalog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res</a:t>
            </a:r>
            <a:r>
              <a:rPr lang="ru-RU" sz="1200" u="sng" dirty="0" smtClean="0">
                <a:hlinkClick r:id="rId20"/>
              </a:rPr>
              <a:t>/59</a:t>
            </a:r>
            <a:r>
              <a:rPr lang="en-US" sz="1200" u="sng" dirty="0" smtClean="0">
                <a:hlinkClick r:id="rId20"/>
              </a:rPr>
              <a:t>d</a:t>
            </a:r>
            <a:r>
              <a:rPr lang="ru-RU" sz="1200" u="sng" dirty="0" smtClean="0">
                <a:hlinkClick r:id="rId20"/>
              </a:rPr>
              <a:t>68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4</a:t>
            </a:r>
            <a:r>
              <a:rPr lang="en-US" sz="1200" u="sng" dirty="0" smtClean="0">
                <a:hlinkClick r:id="rId20"/>
              </a:rPr>
              <a:t>f</a:t>
            </a:r>
            <a:r>
              <a:rPr lang="ru-RU" sz="1200" u="sng" dirty="0" smtClean="0">
                <a:hlinkClick r:id="rId20"/>
              </a:rPr>
              <a:t>-5</a:t>
            </a:r>
            <a:r>
              <a:rPr lang="en-US" sz="1200" u="sng" dirty="0" smtClean="0">
                <a:hlinkClick r:id="rId20"/>
              </a:rPr>
              <a:t>e</a:t>
            </a:r>
            <a:r>
              <a:rPr lang="ru-RU" sz="1200" u="sng" dirty="0" smtClean="0">
                <a:hlinkClick r:id="rId20"/>
              </a:rPr>
              <a:t>24-45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1-8</a:t>
            </a:r>
            <a:r>
              <a:rPr lang="en-US" sz="1200" u="sng" dirty="0" err="1" smtClean="0">
                <a:hlinkClick r:id="rId20"/>
              </a:rPr>
              <a:t>bd</a:t>
            </a:r>
            <a:r>
              <a:rPr lang="ru-RU" sz="1200" u="sng" dirty="0" smtClean="0">
                <a:hlinkClick r:id="rId20"/>
              </a:rPr>
              <a:t>8-</a:t>
            </a:r>
            <a:r>
              <a:rPr lang="en-US" sz="1200" u="sng" dirty="0" smtClean="0">
                <a:hlinkClick r:id="rId20"/>
              </a:rPr>
              <a:t>a</a:t>
            </a:r>
            <a:r>
              <a:rPr lang="ru-RU" sz="1200" u="sng" dirty="0" smtClean="0">
                <a:hlinkClick r:id="rId20"/>
              </a:rPr>
              <a:t>750</a:t>
            </a:r>
            <a:r>
              <a:rPr lang="en-US" sz="1200" u="sng" dirty="0" smtClean="0">
                <a:hlinkClick r:id="rId20"/>
              </a:rPr>
              <a:t>d</a:t>
            </a:r>
            <a:r>
              <a:rPr lang="ru-RU" sz="1200" u="sng" dirty="0" smtClean="0">
                <a:hlinkClick r:id="rId20"/>
              </a:rPr>
              <a:t>6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41</a:t>
            </a:r>
            <a:r>
              <a:rPr lang="en-US" sz="1200" u="sng" dirty="0" err="1" smtClean="0">
                <a:hlinkClick r:id="rId20"/>
              </a:rPr>
              <a:t>bcb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view</a:t>
            </a:r>
            <a:r>
              <a:rPr lang="ru-RU" sz="1200" u="sng" dirty="0" smtClean="0">
                <a:hlinkClick r:id="rId20"/>
              </a:rPr>
              <a:t>/</a:t>
            </a:r>
            <a:r>
              <a:rPr lang="ru-RU" sz="1200" dirty="0" smtClean="0"/>
              <a:t>;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Рисунки: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i</a:t>
            </a:r>
            <a:r>
              <a:rPr lang="ru-RU" sz="1200" dirty="0" smtClean="0"/>
              <a:t>.</a:t>
            </a:r>
            <a:r>
              <a:rPr lang="en-US" sz="1200" dirty="0" err="1" smtClean="0"/>
              <a:t>treehugger</a:t>
            </a:r>
            <a:r>
              <a:rPr lang="ru-RU" sz="1200" dirty="0" smtClean="0"/>
              <a:t>.</a:t>
            </a:r>
            <a:r>
              <a:rPr lang="en-US" sz="1200" dirty="0" smtClean="0"/>
              <a:t>com</a:t>
            </a:r>
            <a:r>
              <a:rPr lang="ru-RU" sz="1200" dirty="0" smtClean="0"/>
              <a:t>/</a:t>
            </a:r>
            <a:r>
              <a:rPr lang="en-US" sz="1200" dirty="0" smtClean="0"/>
              <a:t>files</a:t>
            </a:r>
            <a:r>
              <a:rPr lang="ru-RU" sz="1200" dirty="0" smtClean="0"/>
              <a:t>/</a:t>
            </a:r>
            <a:r>
              <a:rPr lang="en-US" sz="1200" dirty="0" err="1" smtClean="0"/>
              <a:t>th</a:t>
            </a:r>
            <a:r>
              <a:rPr lang="ru-RU" sz="1200" dirty="0" smtClean="0"/>
              <a:t>_</a:t>
            </a:r>
            <a:r>
              <a:rPr lang="en-US" sz="1200" dirty="0" smtClean="0"/>
              <a:t>images</a:t>
            </a:r>
            <a:r>
              <a:rPr lang="ru-RU" sz="1200" dirty="0" smtClean="0"/>
              <a:t>/</a:t>
            </a:r>
            <a:r>
              <a:rPr lang="en-US" sz="1200" dirty="0" smtClean="0"/>
              <a:t>holographic</a:t>
            </a:r>
            <a:r>
              <a:rPr lang="ru-RU" sz="1200" dirty="0" smtClean="0"/>
              <a:t>_</a:t>
            </a:r>
            <a:r>
              <a:rPr lang="en-US" sz="1200" dirty="0" smtClean="0"/>
              <a:t>solar</a:t>
            </a:r>
            <a:r>
              <a:rPr lang="ru-RU" sz="1200" dirty="0" smtClean="0"/>
              <a:t>2.</a:t>
            </a:r>
            <a:r>
              <a:rPr lang="en-US" sz="1200" dirty="0" smtClean="0"/>
              <a:t>jpg</a:t>
            </a:r>
            <a:r>
              <a:rPr lang="ru-RU" sz="1200" smtClean="0"/>
              <a:t>;</a:t>
            </a:r>
            <a:endParaRPr lang="ru-RU" sz="1800" b="1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05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Когда родилась идея?</a:t>
            </a:r>
          </a:p>
          <a:p>
            <a:r>
              <a:rPr lang="ru-RU" dirty="0" smtClean="0"/>
              <a:t>Идеи и принципы голографии сформулировал в </a:t>
            </a:r>
            <a:r>
              <a:rPr lang="ru-RU" b="1" dirty="0" smtClean="0">
                <a:solidFill>
                  <a:srgbClr val="FF0000"/>
                </a:solidFill>
              </a:rPr>
              <a:t>1948</a:t>
            </a:r>
            <a:r>
              <a:rPr lang="ru-RU" dirty="0" smtClean="0"/>
              <a:t> г. </a:t>
            </a:r>
            <a:r>
              <a:rPr lang="ru-RU" b="1" dirty="0" smtClean="0"/>
              <a:t>венгерский физик </a:t>
            </a:r>
            <a:r>
              <a:rPr lang="ru-RU" b="1" dirty="0" err="1" smtClean="0">
                <a:solidFill>
                  <a:srgbClr val="FF0000"/>
                </a:solidFill>
              </a:rPr>
              <a:t>Деннис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Габор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Как это иногда бывает в науке, </a:t>
            </a:r>
            <a:r>
              <a:rPr lang="ru-RU" b="1" dirty="0" smtClean="0">
                <a:solidFill>
                  <a:srgbClr val="FF0000"/>
                </a:solidFill>
              </a:rPr>
              <a:t>идея голографии </a:t>
            </a:r>
            <a:r>
              <a:rPr lang="ru-RU" dirty="0" smtClean="0"/>
              <a:t>родилась </a:t>
            </a:r>
            <a:r>
              <a:rPr lang="ru-RU" b="1" dirty="0" smtClean="0"/>
              <a:t>при разработке </a:t>
            </a:r>
            <a:r>
              <a:rPr lang="ru-RU" dirty="0" smtClean="0"/>
              <a:t>совсем другой проблемы — </a:t>
            </a:r>
            <a:r>
              <a:rPr lang="ru-RU" b="1" dirty="0" smtClean="0">
                <a:solidFill>
                  <a:srgbClr val="FF0000"/>
                </a:solidFill>
              </a:rPr>
              <a:t>усовершенствования электронного микроскопа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5430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Что такое голография</a:t>
            </a:r>
            <a:endParaRPr lang="ru-RU" dirty="0" smtClean="0"/>
          </a:p>
          <a:p>
            <a:r>
              <a:rPr lang="ru-RU" dirty="0" smtClean="0"/>
              <a:t>Сущность идеи состояла в </a:t>
            </a:r>
            <a:r>
              <a:rPr lang="ru-RU" b="1" dirty="0" smtClean="0">
                <a:solidFill>
                  <a:srgbClr val="FF0000"/>
                </a:solidFill>
              </a:rPr>
              <a:t>фиксации полной информации о предмете</a:t>
            </a:r>
            <a:r>
              <a:rPr lang="ru-RU" dirty="0" smtClean="0"/>
              <a:t>, причем информации не только об </a:t>
            </a:r>
            <a:r>
              <a:rPr lang="ru-RU" dirty="0" smtClean="0">
                <a:solidFill>
                  <a:srgbClr val="C00000"/>
                </a:solidFill>
              </a:rPr>
              <a:t>амплитуде</a:t>
            </a:r>
            <a:r>
              <a:rPr lang="ru-RU" dirty="0" smtClean="0"/>
              <a:t>, но и о </a:t>
            </a:r>
            <a:r>
              <a:rPr lang="ru-RU" dirty="0" smtClean="0">
                <a:solidFill>
                  <a:srgbClr val="C00000"/>
                </a:solidFill>
              </a:rPr>
              <a:t>фазе световой волны</a:t>
            </a:r>
            <a:r>
              <a:rPr lang="ru-RU" dirty="0" smtClean="0"/>
              <a:t>. 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9369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Уникальное свойство голографии</a:t>
            </a:r>
            <a:endParaRPr lang="ru-RU" dirty="0" smtClean="0"/>
          </a:p>
          <a:p>
            <a:r>
              <a:rPr lang="ru-RU" dirty="0" smtClean="0"/>
              <a:t>Голограммы обладают </a:t>
            </a:r>
            <a:r>
              <a:rPr lang="ru-RU" dirty="0" smtClean="0">
                <a:solidFill>
                  <a:srgbClr val="C00000"/>
                </a:solidFill>
              </a:rPr>
              <a:t>уникальным свойством </a:t>
            </a:r>
            <a:r>
              <a:rPr lang="ru-RU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восстанавливать полноценное объемное изображение </a:t>
            </a:r>
            <a:r>
              <a:rPr lang="ru-RU" dirty="0" smtClean="0"/>
              <a:t>реальных предметов.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3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Уникальное свойство голографии</a:t>
            </a:r>
          </a:p>
          <a:p>
            <a:r>
              <a:rPr lang="ru-RU" dirty="0" smtClean="0"/>
              <a:t>В отличие от фотографии, создающей плоское изображение, </a:t>
            </a:r>
            <a:r>
              <a:rPr lang="ru-RU" dirty="0" smtClean="0">
                <a:solidFill>
                  <a:srgbClr val="FF0000"/>
                </a:solidFill>
              </a:rPr>
              <a:t>голографическое изображение может воспроизводить </a:t>
            </a:r>
            <a:r>
              <a:rPr lang="ru-RU" b="1" dirty="0" smtClean="0">
                <a:solidFill>
                  <a:srgbClr val="FF0000"/>
                </a:solidFill>
              </a:rPr>
              <a:t>точную трехмерную копию </a:t>
            </a:r>
            <a:r>
              <a:rPr lang="ru-RU" dirty="0" smtClean="0">
                <a:solidFill>
                  <a:srgbClr val="FF0000"/>
                </a:solidFill>
              </a:rPr>
              <a:t>оригинального объекта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Такое изображение со множеством ракурсов, изменяющихся с изменением точки наблюдения, обладает удивительной реалистичностью и зачастую неотличимо от реального объекта.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8674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Уникальное свойство голографии</a:t>
            </a:r>
            <a:endParaRPr lang="ru-RU" dirty="0" smtClean="0"/>
          </a:p>
          <a:p>
            <a:r>
              <a:rPr lang="ru-RU" sz="1200" dirty="0" smtClean="0"/>
              <a:t>Название происходит от греческих слов </a:t>
            </a:r>
            <a:r>
              <a:rPr lang="ru-RU" sz="1200" i="1" dirty="0" err="1" smtClean="0">
                <a:solidFill>
                  <a:srgbClr val="FF0000"/>
                </a:solidFill>
              </a:rPr>
              <a:t>holos</a:t>
            </a:r>
            <a:r>
              <a:rPr lang="ru-RU" sz="1200" dirty="0" smtClean="0"/>
              <a:t> - </a:t>
            </a:r>
            <a:r>
              <a:rPr lang="ru-RU" sz="1200" dirty="0" smtClean="0">
                <a:solidFill>
                  <a:srgbClr val="FF0000"/>
                </a:solidFill>
              </a:rPr>
              <a:t>полный</a:t>
            </a:r>
            <a:r>
              <a:rPr lang="ru-RU" sz="1200" dirty="0" smtClean="0"/>
              <a:t> и </a:t>
            </a:r>
            <a:r>
              <a:rPr lang="ru-RU" sz="1200" i="1" dirty="0" err="1" smtClean="0">
                <a:solidFill>
                  <a:srgbClr val="FF0000"/>
                </a:solidFill>
              </a:rPr>
              <a:t>grapho</a:t>
            </a:r>
            <a:r>
              <a:rPr lang="ru-RU" sz="1200" dirty="0" smtClean="0"/>
              <a:t> - </a:t>
            </a:r>
            <a:r>
              <a:rPr lang="ru-RU" sz="1200" dirty="0" smtClean="0">
                <a:solidFill>
                  <a:srgbClr val="FF0000"/>
                </a:solidFill>
              </a:rPr>
              <a:t>пишу</a:t>
            </a:r>
            <a:r>
              <a:rPr lang="ru-RU" sz="1200" dirty="0" smtClean="0"/>
              <a:t>, что означает </a:t>
            </a:r>
            <a:r>
              <a:rPr lang="ru-RU" sz="1200" b="1" dirty="0" smtClean="0">
                <a:solidFill>
                  <a:srgbClr val="FF0000"/>
                </a:solidFill>
              </a:rPr>
              <a:t>полную запись изображения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8978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Наблюдение голографии</a:t>
            </a:r>
          </a:p>
          <a:p>
            <a:r>
              <a:rPr lang="ru-RU" dirty="0" smtClean="0"/>
              <a:t>Современные голограммы наблюдают </a:t>
            </a:r>
            <a:r>
              <a:rPr lang="ru-RU" b="1" dirty="0" smtClean="0">
                <a:solidFill>
                  <a:srgbClr val="FF0000"/>
                </a:solidFill>
              </a:rPr>
              <a:t>при освещении обычными источниками света</a:t>
            </a:r>
            <a:r>
              <a:rPr lang="ru-RU" dirty="0" smtClean="0"/>
              <a:t>, и </a:t>
            </a:r>
            <a:r>
              <a:rPr lang="ru-RU" dirty="0" smtClean="0">
                <a:solidFill>
                  <a:srgbClr val="FF0000"/>
                </a:solidFill>
              </a:rPr>
              <a:t>полноценная объемность </a:t>
            </a:r>
            <a:r>
              <a:rPr lang="ru-RU" dirty="0" smtClean="0"/>
              <a:t>в комбинации с высокой точностью передачи фактуры поверхностей обеспечивает </a:t>
            </a:r>
            <a:r>
              <a:rPr lang="ru-RU" dirty="0" smtClean="0">
                <a:solidFill>
                  <a:srgbClr val="FF0000"/>
                </a:solidFill>
              </a:rPr>
              <a:t>полный эффект присутствия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41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 smtClean="0"/>
          </a:p>
          <a:p>
            <a:r>
              <a:rPr lang="ru-RU" dirty="0" smtClean="0"/>
              <a:t>Голографический метод записи информации использует важнейшее свойство лазерного излучения — его </a:t>
            </a:r>
            <a:r>
              <a:rPr lang="ru-RU" b="1" dirty="0" smtClean="0">
                <a:solidFill>
                  <a:srgbClr val="FF0000"/>
                </a:solidFill>
              </a:rPr>
              <a:t>когерентность</a:t>
            </a:r>
          </a:p>
          <a:p>
            <a:r>
              <a:rPr lang="ru-RU" dirty="0" smtClean="0"/>
              <a:t>Световая волна </a:t>
            </a:r>
            <a:r>
              <a:rPr lang="ru-RU" dirty="0" smtClean="0">
                <a:solidFill>
                  <a:srgbClr val="C00000"/>
                </a:solidFill>
              </a:rPr>
              <a:t>при отражении </a:t>
            </a:r>
            <a:r>
              <a:rPr lang="ru-RU" dirty="0" smtClean="0"/>
              <a:t>от объекта </a:t>
            </a:r>
            <a:r>
              <a:rPr lang="ru-RU" dirty="0" smtClean="0">
                <a:solidFill>
                  <a:srgbClr val="C00000"/>
                </a:solidFill>
              </a:rPr>
              <a:t>изменяет</a:t>
            </a:r>
            <a:r>
              <a:rPr lang="ru-RU" dirty="0" smtClean="0"/>
              <a:t> не только </a:t>
            </a:r>
            <a:r>
              <a:rPr lang="ru-RU" b="1" dirty="0" smtClean="0">
                <a:solidFill>
                  <a:srgbClr val="FF0000"/>
                </a:solidFill>
              </a:rPr>
              <a:t>амплитуду</a:t>
            </a:r>
            <a:r>
              <a:rPr lang="ru-RU" dirty="0" smtClean="0"/>
              <a:t>, но и </a:t>
            </a:r>
            <a:r>
              <a:rPr lang="ru-RU" b="1" dirty="0" smtClean="0">
                <a:solidFill>
                  <a:srgbClr val="FF0000"/>
                </a:solidFill>
              </a:rPr>
              <a:t>фазу</a:t>
            </a:r>
            <a:r>
              <a:rPr lang="ru-RU" dirty="0" smtClean="0"/>
              <a:t> в соответствии со свойствами поверхности объекта в данной точке.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84210-A389-4789-BD5B-24C74CB8454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866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3B7C-81CB-4D0C-9F09-7B204E296D0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D59-6C37-4D27-98A9-3C4ABF7910E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C7F6-8574-4476-850A-F012DB541E9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E3F5-D73A-48FB-9BB0-49D05B490F8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CF0C-9131-41EC-8780-62AD4202ECD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8166-6EA5-4D4B-B420-77C69D37A0AE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2F183-01E4-43EE-A8D6-183F4F8A7FEF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1A21-D83B-4CF8-952E-0626C500B4F9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7BD5-9208-4010-B04F-4CB2A22755E6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0D31-4164-4963-88C8-BA32E91C7B9C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B2A4-F2F5-4947-B14E-26BBA8D36D5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5D4D3-CE9D-4338-BB87-FACDBE1E2AE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5B400-4083-4B4D-9A09-F54B6F96B4F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or.edu.27.ru/catalog/res/59d68b4f-5e24-45b1-8bd8-a750d6b41bcb/view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lography.ru/artrus.htm" TargetMode="Externa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hyperlink" Target="http://trendsupdates.com/dynamic-holograms-closer-to-be-a-reality/untitled-1-260/" TargetMode="Externa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lorgb.ru/golografiya/" TargetMode="External"/><Relationship Id="rId13" Type="http://schemas.openxmlformats.org/officeDocument/2006/relationships/hyperlink" Target="http://www.holography.ru/mainrus.htm" TargetMode="External"/><Relationship Id="rId18" Type="http://schemas.openxmlformats.org/officeDocument/2006/relationships/hyperlink" Target="http://www.holography.by/infocenter/news/2010/175/" TargetMode="External"/><Relationship Id="rId3" Type="http://schemas.openxmlformats.org/officeDocument/2006/relationships/hyperlink" Target="http://trendsupdates.com/dynamic-holograms-closer-to-be-a-reality/" TargetMode="External"/><Relationship Id="rId7" Type="http://schemas.openxmlformats.org/officeDocument/2006/relationships/hyperlink" Target="http://www.iphones.ru/iNotes/4199" TargetMode="External"/><Relationship Id="rId12" Type="http://schemas.openxmlformats.org/officeDocument/2006/relationships/hyperlink" Target="http://ru.wikipedia.org/wiki/%C3%EE%EB%EE%E3%F0%E0%F4%E8%FF" TargetMode="External"/><Relationship Id="rId17" Type="http://schemas.openxmlformats.org/officeDocument/2006/relationships/hyperlink" Target="http://www.media-security.ru/science/2.htm" TargetMode="External"/><Relationship Id="rId2" Type="http://schemas.openxmlformats.org/officeDocument/2006/relationships/notesSlide" Target="../notesSlides/notesSlide26.xml"/><Relationship Id="rId16" Type="http://schemas.openxmlformats.org/officeDocument/2006/relationships/hyperlink" Target="http://dic.academic.ru/" TargetMode="External"/><Relationship Id="rId20" Type="http://schemas.openxmlformats.org/officeDocument/2006/relationships/hyperlink" Target="http://cor.edu.27.ru/catalog/res/59d68b4f-5e24-45b1-8bd8-a750d6b41bcb/view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rugosvet.ru/enc/nauka_i_tehnika/fizika/GABOR_DENNIS.html" TargetMode="External"/><Relationship Id="rId11" Type="http://schemas.openxmlformats.org/officeDocument/2006/relationships/hyperlink" Target="http://www.holograte.com/rus/holorgaphy_art" TargetMode="External"/><Relationship Id="rId5" Type="http://schemas.openxmlformats.org/officeDocument/2006/relationships/hyperlink" Target="http://www.krugosvet.ru/" TargetMode="External"/><Relationship Id="rId15" Type="http://schemas.openxmlformats.org/officeDocument/2006/relationships/hyperlink" Target="http://www.wwww.digimedia.ruwwww.digimedia.ru/articles/compyutery/raznoe/tehnologii-buduschego/golografiya-illyuziya-vmeschayuschaya-realnost" TargetMode="External"/><Relationship Id="rId10" Type="http://schemas.openxmlformats.org/officeDocument/2006/relationships/hyperlink" Target="http://dic.academic.ru/pictures/wiki/files/50/2_holograms.jpg" TargetMode="External"/><Relationship Id="rId19" Type="http://schemas.openxmlformats.org/officeDocument/2006/relationships/hyperlink" Target="http://akilov-art.ru/Holography/lipman.htm" TargetMode="External"/><Relationship Id="rId4" Type="http://schemas.openxmlformats.org/officeDocument/2006/relationships/hyperlink" Target="http://www.kotaku.com.au/2011/04/white-light-technology-could-make-3d-awesome-without-glasses/" TargetMode="External"/><Relationship Id="rId9" Type="http://schemas.openxmlformats.org/officeDocument/2006/relationships/hyperlink" Target="http://dic.academic.ru/contents.nsf/ruwiki/" TargetMode="External"/><Relationship Id="rId14" Type="http://schemas.openxmlformats.org/officeDocument/2006/relationships/hyperlink" Target="http://dic.academic.ru/dic.nsf/enc_colier/6771/%D0%93%D0%9E%D0%9B%D0%9E%D0%93%D0%A0%D0%90%D0%A4%D0%98%D0%A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images/1009584_9584_101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470025"/>
          </a:xfrm>
        </p:spPr>
        <p:txBody>
          <a:bodyPr/>
          <a:lstStyle/>
          <a:p>
            <a:r>
              <a:rPr lang="ru-RU" dirty="0" smtClean="0"/>
              <a:t>Голография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428868"/>
            <a:ext cx="6400800" cy="10001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Разработка урока физики в 11 классе</a:t>
            </a:r>
          </a:p>
          <a:p>
            <a:r>
              <a:rPr lang="ru-RU" sz="2400" dirty="0" smtClean="0"/>
              <a:t>(профильный уровень)</a:t>
            </a:r>
            <a:endParaRPr lang="ru-RU" sz="24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71472" y="428604"/>
            <a:ext cx="8001056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нетиповое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общеобразовательное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aseline="0" dirty="0" smtClean="0">
                <a:solidFill>
                  <a:schemeClr val="tx1">
                    <a:tint val="75000"/>
                  </a:schemeClr>
                </a:solidFill>
              </a:rPr>
              <a:t>«Гимназия №1 города Белово»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928794" y="3786190"/>
            <a:ext cx="6400800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Учитель: Попова И.А.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00166" y="5643578"/>
            <a:ext cx="6400800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Белово 2011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://demiart.ru/forum/uploads4/post-70549-12539553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214686"/>
            <a:ext cx="2270485" cy="3071834"/>
          </a:xfrm>
          <a:prstGeom prst="rect">
            <a:avLst/>
          </a:prstGeom>
          <a:noFill/>
        </p:spPr>
      </p:pic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86808" cy="3643339"/>
          </a:xfrm>
        </p:spPr>
        <p:txBody>
          <a:bodyPr>
            <a:normAutofit/>
          </a:bodyPr>
          <a:lstStyle/>
          <a:p>
            <a:r>
              <a:rPr lang="ru-RU" dirty="0" smtClean="0"/>
              <a:t>Голографический метод записи информации использует важнейшее свойство лазерного излучения — его </a:t>
            </a:r>
            <a:r>
              <a:rPr lang="ru-RU" b="1" dirty="0" smtClean="0">
                <a:solidFill>
                  <a:srgbClr val="FF0000"/>
                </a:solidFill>
              </a:rPr>
              <a:t>когерентность</a:t>
            </a:r>
          </a:p>
          <a:p>
            <a:r>
              <a:rPr lang="ru-RU" dirty="0" smtClean="0"/>
              <a:t>Световая волна </a:t>
            </a:r>
            <a:r>
              <a:rPr lang="ru-RU" dirty="0" smtClean="0">
                <a:solidFill>
                  <a:srgbClr val="C00000"/>
                </a:solidFill>
              </a:rPr>
              <a:t>при отражении </a:t>
            </a:r>
            <a:r>
              <a:rPr lang="ru-RU" dirty="0" smtClean="0"/>
              <a:t>от объекта </a:t>
            </a:r>
            <a:r>
              <a:rPr lang="ru-RU" dirty="0" smtClean="0">
                <a:solidFill>
                  <a:srgbClr val="C00000"/>
                </a:solidFill>
              </a:rPr>
              <a:t>изменяет</a:t>
            </a:r>
            <a:r>
              <a:rPr lang="ru-RU" dirty="0" smtClean="0"/>
              <a:t> не только </a:t>
            </a:r>
            <a:r>
              <a:rPr lang="ru-RU" b="1" dirty="0" smtClean="0">
                <a:solidFill>
                  <a:srgbClr val="FF0000"/>
                </a:solidFill>
              </a:rPr>
              <a:t>амплитуду</a:t>
            </a:r>
            <a:r>
              <a:rPr lang="ru-RU" dirty="0" smtClean="0"/>
              <a:t>, но и </a:t>
            </a:r>
            <a:r>
              <a:rPr lang="ru-RU" b="1" dirty="0" smtClean="0">
                <a:solidFill>
                  <a:srgbClr val="FF0000"/>
                </a:solidFill>
              </a:rPr>
              <a:t>фазу</a:t>
            </a:r>
            <a:r>
              <a:rPr lang="ru-RU" dirty="0" smtClean="0"/>
              <a:t> в соответствии со свойствами поверхности объекта в данной точке. </a:t>
            </a:r>
            <a:endParaRPr lang="ru-RU" dirty="0"/>
          </a:p>
        </p:txBody>
      </p:sp>
      <p:pic>
        <p:nvPicPr>
          <p:cNvPr id="54274" name="Picture 2" descr="Рис.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429132"/>
            <a:ext cx="7988025" cy="192882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296974"/>
          </a:xfrm>
        </p:spPr>
        <p:txBody>
          <a:bodyPr/>
          <a:lstStyle/>
          <a:p>
            <a:r>
              <a:rPr lang="ru-RU" b="1" dirty="0" smtClean="0"/>
              <a:t>Принцип голографии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072494" cy="548324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Голография</a:t>
            </a:r>
            <a:r>
              <a:rPr lang="ru-RU" sz="2800" dirty="0" smtClean="0"/>
              <a:t> основывается на двух физических явлениях — </a:t>
            </a:r>
            <a:r>
              <a:rPr lang="ru-RU" sz="2800" dirty="0" smtClean="0">
                <a:solidFill>
                  <a:srgbClr val="FF0000"/>
                </a:solidFill>
              </a:rPr>
              <a:t>дифракции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FF0000"/>
                </a:solidFill>
              </a:rPr>
              <a:t>интерференции</a:t>
            </a:r>
            <a:r>
              <a:rPr lang="ru-RU" sz="2800" dirty="0" smtClean="0"/>
              <a:t> световых волн. </a:t>
            </a:r>
          </a:p>
          <a:p>
            <a:pPr>
              <a:buNone/>
            </a:pPr>
            <a:r>
              <a:rPr lang="ru-RU" sz="2800" b="1" dirty="0" smtClean="0"/>
              <a:t>Интерференционная картина </a:t>
            </a:r>
            <a:r>
              <a:rPr lang="ru-RU" sz="2800" dirty="0" smtClean="0"/>
              <a:t>(чередование тёмных и светлых полос или пятен), </a:t>
            </a:r>
            <a:r>
              <a:rPr lang="ru-RU" sz="2800" b="1" dirty="0" smtClean="0"/>
              <a:t>возникающая в результате взаимодействия сигнальной и опорной волн</a:t>
            </a:r>
            <a:r>
              <a:rPr lang="ru-RU" sz="2800" dirty="0" smtClean="0"/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содержит полную информацию об амплитуде и фазе сигнальной волны</a:t>
            </a:r>
            <a:r>
              <a:rPr lang="ru-RU" sz="2800" dirty="0" smtClean="0"/>
              <a:t>, то есть об объекте.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Зафиксированная</a:t>
            </a:r>
            <a:r>
              <a:rPr lang="ru-RU" sz="2800" b="1" dirty="0" smtClean="0"/>
              <a:t> на </a:t>
            </a:r>
            <a:r>
              <a:rPr lang="ru-RU" sz="2800" b="1" dirty="0" smtClean="0">
                <a:solidFill>
                  <a:srgbClr val="FF0000"/>
                </a:solidFill>
              </a:rPr>
              <a:t>светочувствительной поверхности интерференционная картина </a:t>
            </a:r>
            <a:r>
              <a:rPr lang="ru-RU" sz="2800" b="1" dirty="0" smtClean="0"/>
              <a:t>после проявления называется </a:t>
            </a:r>
            <a:r>
              <a:rPr lang="ru-RU" sz="2800" b="1" dirty="0" smtClean="0">
                <a:solidFill>
                  <a:srgbClr val="FF0000"/>
                </a:solidFill>
              </a:rPr>
              <a:t>Голограммой</a:t>
            </a:r>
            <a:r>
              <a:rPr lang="ru-RU" sz="2800" dirty="0" smtClean="0"/>
              <a:t>.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68" y="214290"/>
            <a:ext cx="4572032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 голографии </a:t>
            </a:r>
            <a:endParaRPr lang="ru-RU" dirty="0"/>
          </a:p>
        </p:txBody>
      </p:sp>
      <p:pic>
        <p:nvPicPr>
          <p:cNvPr id="4" name="Picture 2" descr="Картина интерферен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4286280" cy="299313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286124"/>
            <a:ext cx="8715436" cy="307183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того </a:t>
            </a:r>
            <a:r>
              <a:rPr lang="ru-RU" sz="2800" b="1" dirty="0" smtClean="0"/>
              <a:t>чтобы увидеть изображение предмета</a:t>
            </a:r>
            <a:r>
              <a:rPr lang="ru-RU" sz="2800" dirty="0" smtClean="0"/>
              <a:t>, </a:t>
            </a:r>
            <a:r>
              <a:rPr lang="ru-RU" sz="2800" b="1" dirty="0" smtClean="0"/>
              <a:t>голограмму необходимо просветить </a:t>
            </a:r>
            <a:r>
              <a:rPr lang="ru-RU" sz="2800" b="1" dirty="0" smtClean="0">
                <a:solidFill>
                  <a:srgbClr val="FF0000"/>
                </a:solidFill>
              </a:rPr>
              <a:t>той же опорной волной</a:t>
            </a:r>
            <a:r>
              <a:rPr lang="ru-RU" sz="2800" b="1" dirty="0" smtClean="0"/>
              <a:t>, которая использовалась при её получении</a:t>
            </a:r>
            <a:r>
              <a:rPr lang="ru-RU" sz="2800" dirty="0" smtClean="0"/>
              <a:t>. </a:t>
            </a:r>
          </a:p>
          <a:p>
            <a:r>
              <a:rPr lang="ru-RU" sz="2400" dirty="0" smtClean="0"/>
              <a:t>В простейшем случае - интерференции двух плоских волн (двух параллельных пучков) </a:t>
            </a:r>
            <a:r>
              <a:rPr lang="ru-RU" sz="2800" dirty="0" smtClean="0"/>
              <a:t>- </a:t>
            </a:r>
            <a:r>
              <a:rPr lang="ru-RU" sz="2800" b="1" dirty="0" smtClean="0">
                <a:solidFill>
                  <a:srgbClr val="FF0000"/>
                </a:solidFill>
              </a:rPr>
              <a:t>голограмма представляет собой обычную дифракционную решётку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285860"/>
            <a:ext cx="5429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Если рассматривать голограмму в микроскоп, то в простейшем случае видна </a:t>
            </a:r>
            <a:r>
              <a:rPr lang="ru-RU" sz="2800" b="1" dirty="0" smtClean="0">
                <a:solidFill>
                  <a:srgbClr val="FF0000"/>
                </a:solidFill>
              </a:rPr>
              <a:t>система чередующихся светлых и тёмных полос</a:t>
            </a:r>
            <a:r>
              <a:rPr lang="ru-RU" sz="2800" dirty="0" smtClean="0"/>
              <a:t>. 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Голографический метод записи информации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5500726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Голографический метод получения изображения предмета состоит из </a:t>
            </a:r>
            <a:r>
              <a:rPr lang="ru-RU" sz="2800" b="1" dirty="0" smtClean="0">
                <a:solidFill>
                  <a:srgbClr val="FF0000"/>
                </a:solidFill>
              </a:rPr>
              <a:t>двух этапов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Сначала получают </a:t>
            </a:r>
            <a:r>
              <a:rPr lang="ru-RU" sz="2800" b="1" i="1" dirty="0" smtClean="0">
                <a:solidFill>
                  <a:srgbClr val="FF0000"/>
                </a:solidFill>
              </a:rPr>
              <a:t>голограмму</a:t>
            </a:r>
            <a:r>
              <a:rPr lang="ru-RU" sz="2800" i="1" dirty="0" smtClean="0"/>
              <a:t> — </a:t>
            </a:r>
            <a:r>
              <a:rPr lang="ru-RU" sz="2800" i="1" dirty="0" smtClean="0">
                <a:solidFill>
                  <a:srgbClr val="FF0000"/>
                </a:solidFill>
              </a:rPr>
              <a:t>интерференционную картину, возникающую на фотопластинке при сложении Двух когерентных пучков света</a:t>
            </a:r>
            <a:r>
              <a:rPr lang="ru-RU" sz="2800" i="1" dirty="0" smtClean="0"/>
              <a:t>. </a:t>
            </a:r>
          </a:p>
          <a:p>
            <a:r>
              <a:rPr lang="ru-RU" sz="2800" b="1" i="1" dirty="0" smtClean="0"/>
              <a:t>Один</a:t>
            </a:r>
            <a:r>
              <a:rPr lang="ru-RU" sz="2800" i="1" dirty="0" smtClean="0"/>
              <a:t> из них отражается от зеркала (</a:t>
            </a:r>
            <a:r>
              <a:rPr lang="ru-RU" sz="2800" b="1" i="1" dirty="0" smtClean="0">
                <a:solidFill>
                  <a:srgbClr val="FF0000"/>
                </a:solidFill>
              </a:rPr>
              <a:t>опорный пучок</a:t>
            </a:r>
            <a:r>
              <a:rPr lang="ru-RU" sz="2800" i="1" dirty="0" smtClean="0"/>
              <a:t>),</a:t>
            </a:r>
          </a:p>
          <a:p>
            <a:r>
              <a:rPr lang="ru-RU" sz="2800" b="1" i="1" dirty="0" smtClean="0"/>
              <a:t>другой</a:t>
            </a:r>
            <a:r>
              <a:rPr lang="ru-RU" sz="2800" i="1" dirty="0" smtClean="0"/>
              <a:t> — от предмета (</a:t>
            </a:r>
            <a:r>
              <a:rPr lang="ru-RU" sz="2800" b="1" i="1" dirty="0" smtClean="0">
                <a:solidFill>
                  <a:srgbClr val="FF0000"/>
                </a:solidFill>
              </a:rPr>
              <a:t>сигнальный</a:t>
            </a:r>
            <a:r>
              <a:rPr lang="ru-RU" sz="2800" i="1" dirty="0" smtClean="0"/>
              <a:t>, или предметный, </a:t>
            </a:r>
            <a:r>
              <a:rPr lang="ru-RU" sz="2800" b="1" i="1" dirty="0" smtClean="0">
                <a:solidFill>
                  <a:srgbClr val="FF0000"/>
                </a:solidFill>
              </a:rPr>
              <a:t>пучок</a:t>
            </a:r>
            <a:r>
              <a:rPr lang="ru-RU" sz="2800" i="1" dirty="0" smtClean="0"/>
              <a:t>). </a:t>
            </a:r>
          </a:p>
          <a:p>
            <a:r>
              <a:rPr lang="ru-RU" sz="2800" b="1" dirty="0" smtClean="0"/>
              <a:t>Эти пучки света </a:t>
            </a:r>
            <a:r>
              <a:rPr lang="ru-RU" sz="2800" dirty="0" smtClean="0"/>
              <a:t>образуют на фотопластинке </a:t>
            </a:r>
            <a:r>
              <a:rPr lang="ru-RU" sz="2800" b="1" dirty="0" smtClean="0">
                <a:solidFill>
                  <a:srgbClr val="FF0000"/>
                </a:solidFill>
              </a:rPr>
              <a:t>интерференционную картину</a:t>
            </a:r>
            <a:r>
              <a:rPr lang="ru-RU" sz="2800" dirty="0" smtClean="0"/>
              <a:t>. 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7786742" cy="328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714356"/>
            <a:ext cx="8001056" cy="395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8604"/>
            <a:ext cx="4867265" cy="593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 голографии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285860"/>
            <a:ext cx="3714744" cy="507209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После обработки фотопластинки </a:t>
            </a:r>
          </a:p>
          <a:p>
            <a:r>
              <a:rPr lang="ru-RU" sz="2400" dirty="0" smtClean="0"/>
              <a:t>те участки голограммы, где </a:t>
            </a:r>
            <a:r>
              <a:rPr lang="ru-RU" sz="2400" b="1" dirty="0" smtClean="0">
                <a:solidFill>
                  <a:srgbClr val="FF0000"/>
                </a:solidFill>
              </a:rPr>
              <a:t>фазы опорной </a:t>
            </a:r>
            <a:r>
              <a:rPr lang="ru-RU" sz="2400" dirty="0" smtClean="0"/>
              <a:t>и</a:t>
            </a:r>
            <a:r>
              <a:rPr lang="ru-RU" sz="2400" b="1" dirty="0" smtClean="0">
                <a:solidFill>
                  <a:srgbClr val="FF0000"/>
                </a:solidFill>
              </a:rPr>
              <a:t> предметной волн совпадали</a:t>
            </a:r>
            <a:r>
              <a:rPr lang="ru-RU" sz="2400" dirty="0" smtClean="0"/>
              <a:t>, окажутся </a:t>
            </a:r>
            <a:r>
              <a:rPr lang="ru-RU" sz="2400" b="1" dirty="0" smtClean="0">
                <a:solidFill>
                  <a:srgbClr val="FF0000"/>
                </a:solidFill>
              </a:rPr>
              <a:t>наиболее прозрачными</a:t>
            </a:r>
          </a:p>
          <a:p>
            <a:r>
              <a:rPr lang="ru-RU" sz="2400" dirty="0" smtClean="0"/>
              <a:t>Там, где </a:t>
            </a:r>
            <a:r>
              <a:rPr lang="ru-RU" sz="2400" b="1" dirty="0" smtClean="0">
                <a:solidFill>
                  <a:srgbClr val="FF0000"/>
                </a:solidFill>
              </a:rPr>
              <a:t>волны находились в противофазе</a:t>
            </a:r>
            <a:r>
              <a:rPr lang="ru-RU" sz="2400" dirty="0" smtClean="0"/>
              <a:t>, участки голограммы окажутся </a:t>
            </a:r>
            <a:r>
              <a:rPr lang="ru-RU" sz="2400" b="1" dirty="0" smtClean="0">
                <a:solidFill>
                  <a:srgbClr val="FF0000"/>
                </a:solidFill>
              </a:rPr>
              <a:t>темными</a:t>
            </a:r>
            <a:r>
              <a:rPr lang="ru-RU" sz="2400" dirty="0" smtClean="0"/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Восстановление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071546"/>
            <a:ext cx="4286280" cy="542928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Процесс получения изображения с помощью голограммы называют </a:t>
            </a:r>
            <a:r>
              <a:rPr lang="ru-RU" sz="2400" b="1" dirty="0" smtClean="0">
                <a:solidFill>
                  <a:srgbClr val="FF0000"/>
                </a:solidFill>
              </a:rPr>
              <a:t>восстановлением</a:t>
            </a:r>
            <a:r>
              <a:rPr lang="ru-RU" sz="2400" b="1" dirty="0" smtClean="0"/>
              <a:t>. </a:t>
            </a:r>
          </a:p>
          <a:p>
            <a:r>
              <a:rPr lang="ru-RU" sz="2400" dirty="0" smtClean="0"/>
              <a:t>Для восстановления голограммы на нее </a:t>
            </a:r>
            <a:r>
              <a:rPr lang="ru-RU" sz="2400" b="1" dirty="0" smtClean="0"/>
              <a:t>направляется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опорный пучок когерентного света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Опорный пучок, падая на голограмму, </a:t>
            </a:r>
            <a:r>
              <a:rPr lang="ru-RU" sz="2400" b="1" dirty="0" smtClean="0"/>
              <a:t>возбуждает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 прозрачных ее местах</a:t>
            </a:r>
            <a:r>
              <a:rPr lang="ru-RU" sz="2400" dirty="0" smtClean="0"/>
              <a:t> </a:t>
            </a:r>
            <a:r>
              <a:rPr lang="ru-RU" sz="2400" b="1" dirty="0" smtClean="0"/>
              <a:t>колебания вторичных источников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00042"/>
            <a:ext cx="4333967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Восстановление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142984"/>
            <a:ext cx="4286280" cy="53578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Амплитуды</a:t>
            </a:r>
            <a:r>
              <a:rPr lang="ru-RU" sz="2400" dirty="0" smtClean="0"/>
              <a:t> этих колебаний </a:t>
            </a:r>
            <a:r>
              <a:rPr lang="ru-RU" sz="2400" b="1" dirty="0" smtClean="0"/>
              <a:t>пропорциональны</a:t>
            </a:r>
            <a:r>
              <a:rPr lang="ru-RU" sz="2400" dirty="0" smtClean="0"/>
              <a:t> </a:t>
            </a:r>
            <a:r>
              <a:rPr lang="ru-RU" sz="2400" b="1" dirty="0" smtClean="0"/>
              <a:t>амплитудам сигнальных волн в этих точках</a:t>
            </a:r>
            <a:r>
              <a:rPr lang="ru-RU" sz="2400" dirty="0" smtClean="0"/>
              <a:t>, и </a:t>
            </a:r>
            <a:r>
              <a:rPr lang="ru-RU" sz="2400" b="1" dirty="0" smtClean="0">
                <a:solidFill>
                  <a:srgbClr val="FF0000"/>
                </a:solidFill>
              </a:rPr>
              <a:t>фазы их совпадают</a:t>
            </a:r>
            <a:r>
              <a:rPr lang="ru-RU" sz="2400" dirty="0" smtClean="0"/>
              <a:t>. </a:t>
            </a:r>
          </a:p>
          <a:p>
            <a:r>
              <a:rPr lang="ru-RU" sz="2400" b="1" dirty="0" smtClean="0"/>
              <a:t>По принципу Гюйгенса — Френеля </a:t>
            </a:r>
            <a:r>
              <a:rPr lang="ru-RU" sz="2400" b="1" dirty="0" smtClean="0">
                <a:solidFill>
                  <a:srgbClr val="FF0000"/>
                </a:solidFill>
              </a:rPr>
              <a:t>вторичные источники создают </a:t>
            </a:r>
            <a:r>
              <a:rPr lang="ru-RU" sz="2400" dirty="0" smtClean="0"/>
              <a:t>в окружающем пространстве </a:t>
            </a:r>
            <a:r>
              <a:rPr lang="ru-RU" sz="2400" b="1" dirty="0" smtClean="0">
                <a:solidFill>
                  <a:srgbClr val="FF0000"/>
                </a:solidFill>
              </a:rPr>
              <a:t>такую же картину волновых полей</a:t>
            </a:r>
            <a:r>
              <a:rPr lang="ru-RU" sz="2400" dirty="0" smtClean="0"/>
              <a:t>, какая была </a:t>
            </a:r>
            <a:r>
              <a:rPr lang="ru-RU" sz="2400" b="1" dirty="0" smtClean="0"/>
              <a:t>в сигнальном пучке</a:t>
            </a:r>
            <a:r>
              <a:rPr lang="ru-RU" sz="2400" dirty="0" smtClean="0"/>
              <a:t> от предмета. </a:t>
            </a:r>
            <a:endParaRPr lang="ru-RU" sz="2400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00042"/>
            <a:ext cx="4333967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Восстановление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3571876"/>
            <a:ext cx="8429684" cy="29289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Точное совпадение восстановленного волнового фронта с сигнальным </a:t>
            </a:r>
            <a:r>
              <a:rPr lang="ru-RU" sz="2800" dirty="0" smtClean="0"/>
              <a:t>(падавшим на фотопластинку во время изготовления голограммы) приводит к тому, что воспринимаемое зрением </a:t>
            </a:r>
            <a:r>
              <a:rPr lang="ru-RU" sz="2800" b="1" dirty="0" smtClean="0">
                <a:solidFill>
                  <a:srgbClr val="FF0000"/>
                </a:solidFill>
              </a:rPr>
              <a:t>изображение по внешнему виду неотличимо от предмета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340" y="500042"/>
            <a:ext cx="422467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Голография с записью в трехмерной среде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636"/>
            <a:ext cx="8786874" cy="1357322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</a:t>
            </a:r>
            <a:r>
              <a:rPr lang="ru-RU" sz="2800" b="1" dirty="0" smtClean="0">
                <a:solidFill>
                  <a:srgbClr val="FF0000"/>
                </a:solidFill>
              </a:rPr>
              <a:t>1962 г</a:t>
            </a:r>
            <a:r>
              <a:rPr lang="ru-RU" sz="2800" b="1" dirty="0" smtClean="0"/>
              <a:t>. российский физик </a:t>
            </a:r>
            <a:r>
              <a:rPr lang="ru-RU" sz="2800" b="1" dirty="0" smtClean="0">
                <a:solidFill>
                  <a:srgbClr val="FF0000"/>
                </a:solidFill>
              </a:rPr>
              <a:t>Юрий Николаевич Денисюк</a:t>
            </a:r>
            <a:r>
              <a:rPr lang="ru-RU" sz="2800" b="1" dirty="0" smtClean="0"/>
              <a:t> предложил интересный и перспективный метод голографии </a:t>
            </a:r>
            <a:r>
              <a:rPr lang="ru-RU" sz="2800" b="1" dirty="0" smtClean="0">
                <a:solidFill>
                  <a:srgbClr val="FF0000"/>
                </a:solidFill>
              </a:rPr>
              <a:t>с записью в трехмерной среде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pic>
        <p:nvPicPr>
          <p:cNvPr id="64514" name="Picture 2" descr="http://www.wwww.digimedia.ruwwww.digimedia.ru/UserFiles/image/materials/2008/05/holograph/yuri%2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428736"/>
            <a:ext cx="5238750" cy="368617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голографии. Метод Ю.Н.Денисюка</a:t>
            </a:r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14282" y="4357694"/>
            <a:ext cx="892971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0" y="2143116"/>
            <a:ext cx="9144000" cy="47148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Здесь должен быть видеофрагмент </a:t>
            </a: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3200" dirty="0" smtClean="0"/>
              <a:t>Принципы голографии. Метод Ю.Н.Денисюка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</a:rPr>
              <a:t>Скачайте фильм по адресу: </a:t>
            </a:r>
            <a:r>
              <a:rPr lang="en-US" u="sng" dirty="0" smtClean="0">
                <a:hlinkClick r:id="rId3"/>
              </a:rPr>
              <a:t>http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err="1" smtClean="0">
                <a:hlinkClick r:id="rId3"/>
              </a:rPr>
              <a:t>cor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edu</a:t>
            </a:r>
            <a:r>
              <a:rPr lang="ru-RU" u="sng" dirty="0" smtClean="0">
                <a:hlinkClick r:id="rId3"/>
              </a:rPr>
              <a:t>.27.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catalog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res</a:t>
            </a:r>
            <a:r>
              <a:rPr lang="ru-RU" u="sng" dirty="0" smtClean="0">
                <a:hlinkClick r:id="rId3"/>
              </a:rPr>
              <a:t>/59</a:t>
            </a:r>
            <a:r>
              <a:rPr lang="en-US" u="sng" dirty="0" smtClean="0">
                <a:hlinkClick r:id="rId3"/>
              </a:rPr>
              <a:t>d</a:t>
            </a:r>
            <a:r>
              <a:rPr lang="ru-RU" u="sng" dirty="0" smtClean="0">
                <a:hlinkClick r:id="rId3"/>
              </a:rPr>
              <a:t>68</a:t>
            </a:r>
            <a:r>
              <a:rPr lang="en-US" u="sng" dirty="0" smtClean="0">
                <a:hlinkClick r:id="rId3"/>
              </a:rPr>
              <a:t>b</a:t>
            </a:r>
            <a:r>
              <a:rPr lang="ru-RU" u="sng" dirty="0" smtClean="0">
                <a:hlinkClick r:id="rId3"/>
              </a:rPr>
              <a:t>4</a:t>
            </a:r>
            <a:r>
              <a:rPr lang="en-US" u="sng" dirty="0" smtClean="0">
                <a:hlinkClick r:id="rId3"/>
              </a:rPr>
              <a:t>f</a:t>
            </a:r>
            <a:r>
              <a:rPr lang="ru-RU" u="sng" dirty="0" smtClean="0">
                <a:hlinkClick r:id="rId3"/>
              </a:rPr>
              <a:t>-5</a:t>
            </a:r>
            <a:r>
              <a:rPr lang="en-US" u="sng" dirty="0" smtClean="0">
                <a:hlinkClick r:id="rId3"/>
              </a:rPr>
              <a:t>e</a:t>
            </a:r>
            <a:r>
              <a:rPr lang="ru-RU" u="sng" dirty="0" smtClean="0">
                <a:hlinkClick r:id="rId3"/>
              </a:rPr>
              <a:t>24-45</a:t>
            </a:r>
            <a:r>
              <a:rPr lang="en-US" u="sng" dirty="0" smtClean="0">
                <a:hlinkClick r:id="rId3"/>
              </a:rPr>
              <a:t>b</a:t>
            </a:r>
            <a:r>
              <a:rPr lang="ru-RU" u="sng" dirty="0" smtClean="0">
                <a:hlinkClick r:id="rId3"/>
              </a:rPr>
              <a:t>1-8</a:t>
            </a:r>
            <a:r>
              <a:rPr lang="en-US" u="sng" dirty="0" err="1" smtClean="0">
                <a:hlinkClick r:id="rId3"/>
              </a:rPr>
              <a:t>bd</a:t>
            </a:r>
            <a:r>
              <a:rPr lang="ru-RU" u="sng" dirty="0" smtClean="0">
                <a:hlinkClick r:id="rId3"/>
              </a:rPr>
              <a:t>8-</a:t>
            </a:r>
            <a:r>
              <a:rPr lang="en-US" u="sng" dirty="0" smtClean="0">
                <a:hlinkClick r:id="rId3"/>
              </a:rPr>
              <a:t>a</a:t>
            </a:r>
            <a:r>
              <a:rPr lang="ru-RU" u="sng" dirty="0" smtClean="0">
                <a:hlinkClick r:id="rId3"/>
              </a:rPr>
              <a:t>750</a:t>
            </a:r>
            <a:r>
              <a:rPr lang="en-US" u="sng" dirty="0" smtClean="0">
                <a:hlinkClick r:id="rId3"/>
              </a:rPr>
              <a:t>d</a:t>
            </a:r>
            <a:r>
              <a:rPr lang="ru-RU" u="sng" dirty="0" smtClean="0">
                <a:hlinkClick r:id="rId3"/>
              </a:rPr>
              <a:t>6</a:t>
            </a:r>
            <a:r>
              <a:rPr lang="en-US" u="sng" dirty="0" smtClean="0">
                <a:hlinkClick r:id="rId3"/>
              </a:rPr>
              <a:t>b</a:t>
            </a:r>
            <a:r>
              <a:rPr lang="ru-RU" u="sng" dirty="0" smtClean="0">
                <a:hlinkClick r:id="rId3"/>
              </a:rPr>
              <a:t>41</a:t>
            </a:r>
            <a:r>
              <a:rPr lang="en-US" u="sng" dirty="0" err="1" smtClean="0">
                <a:hlinkClick r:id="rId3"/>
              </a:rPr>
              <a:t>bcb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view</a:t>
            </a:r>
            <a:r>
              <a:rPr lang="ru-RU" u="sng" dirty="0" smtClean="0">
                <a:hlinkClick r:id="rId3"/>
              </a:rPr>
              <a:t>/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вставьте его на этот слайд. При вставке установите </a:t>
            </a:r>
            <a:r>
              <a:rPr lang="ru-RU" b="1" dirty="0" smtClean="0">
                <a:solidFill>
                  <a:srgbClr val="FF0000"/>
                </a:solidFill>
              </a:rPr>
              <a:t>«при показе слайдов воспроизводить автоматически», </a:t>
            </a:r>
            <a:r>
              <a:rPr lang="ru-RU" dirty="0" smtClean="0"/>
              <a:t>на вкладке «Параметры» поставьте галочку в поле</a:t>
            </a:r>
            <a:r>
              <a:rPr lang="ru-RU" b="1" dirty="0" smtClean="0">
                <a:solidFill>
                  <a:srgbClr val="FF0000"/>
                </a:solidFill>
              </a:rPr>
              <a:t> «Во весь экран»</a:t>
            </a:r>
          </a:p>
          <a:p>
            <a:pPr marL="342900" lvl="0" indent="-342900" algn="ctr">
              <a:spcBef>
                <a:spcPct val="20000"/>
              </a:spcBef>
              <a:buFont typeface="Arial" pitchFamily="34" charset="0"/>
              <a:buChar char="•"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dic.academic.ru/pictures/wiki/files/50/2_hologra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929619" cy="594927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Схемы записи голограмм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8610" name="Picture 2" descr="Схема записи голограммы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817" y="785794"/>
            <a:ext cx="8246587" cy="59170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786058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Предмет освещается </a:t>
            </a:r>
            <a:r>
              <a:rPr lang="ru-RU" sz="2800" b="1" dirty="0" smtClean="0">
                <a:solidFill>
                  <a:srgbClr val="FF0000"/>
                </a:solidFill>
              </a:rPr>
              <a:t>монохроматическим когерентным</a:t>
            </a:r>
            <a:r>
              <a:rPr lang="ru-RU" sz="2800" b="1" dirty="0" smtClean="0"/>
              <a:t> </a:t>
            </a:r>
            <a:r>
              <a:rPr lang="ru-RU" sz="2800" dirty="0" smtClean="0"/>
              <a:t>источником;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Свет, </a:t>
            </a:r>
            <a:r>
              <a:rPr lang="ru-RU" sz="2800" i="1" dirty="0" smtClean="0"/>
              <a:t>рассеянный объектом</a:t>
            </a:r>
            <a:r>
              <a:rPr lang="ru-RU" sz="2800" dirty="0" smtClean="0"/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интерферируя с основным пучком</a:t>
            </a:r>
            <a:r>
              <a:rPr lang="ru-RU" sz="2800" dirty="0" smtClean="0"/>
              <a:t>, </a:t>
            </a:r>
            <a:r>
              <a:rPr lang="ru-RU" sz="2800" b="1" dirty="0" smtClean="0"/>
              <a:t>образует</a:t>
            </a:r>
            <a:r>
              <a:rPr lang="ru-RU" sz="2800" dirty="0" smtClean="0"/>
              <a:t> в пространстве вокруг предмета </a:t>
            </a:r>
            <a:r>
              <a:rPr lang="ru-RU" sz="2800" b="1" dirty="0" smtClean="0">
                <a:solidFill>
                  <a:srgbClr val="FF0000"/>
                </a:solidFill>
              </a:rPr>
              <a:t>стоячие волны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000108"/>
            <a:ext cx="8143932" cy="3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Схемы записи голограмм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143248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Если </a:t>
            </a:r>
            <a:r>
              <a:rPr lang="ru-RU" sz="2400" b="1" dirty="0" smtClean="0">
                <a:solidFill>
                  <a:srgbClr val="FF0000"/>
                </a:solidFill>
              </a:rPr>
              <a:t>в области стоячих волн </a:t>
            </a:r>
            <a:r>
              <a:rPr lang="ru-RU" sz="2400" dirty="0" smtClean="0"/>
              <a:t>располагается </a:t>
            </a:r>
            <a:r>
              <a:rPr lang="ru-RU" sz="2400" dirty="0" smtClean="0">
                <a:solidFill>
                  <a:srgbClr val="FF0000"/>
                </a:solidFill>
              </a:rPr>
              <a:t>слой прозрачной светочувствительной эмульсии</a:t>
            </a:r>
            <a:r>
              <a:rPr lang="ru-RU" sz="2400" dirty="0" smtClean="0"/>
              <a:t>, то </a:t>
            </a:r>
            <a:r>
              <a:rPr lang="ru-RU" sz="2400" b="1" dirty="0" smtClean="0"/>
              <a:t>после экспонирования </a:t>
            </a:r>
            <a:r>
              <a:rPr lang="ru-RU" sz="2400" dirty="0" smtClean="0"/>
              <a:t>и </a:t>
            </a:r>
            <a:r>
              <a:rPr lang="ru-RU" sz="2400" b="1" dirty="0" smtClean="0"/>
              <a:t>обработки</a:t>
            </a:r>
            <a:r>
              <a:rPr lang="ru-RU" sz="2400" dirty="0" smtClean="0"/>
              <a:t> этой эмульсии </a:t>
            </a:r>
            <a:r>
              <a:rPr lang="ru-RU" sz="2400" b="1" dirty="0" smtClean="0">
                <a:solidFill>
                  <a:srgbClr val="FF0000"/>
                </a:solidFill>
              </a:rPr>
              <a:t>в местах образования пучностей стоячих волн</a:t>
            </a:r>
            <a:r>
              <a:rPr lang="ru-RU" sz="2400" dirty="0" smtClean="0"/>
              <a:t>, где </a:t>
            </a:r>
            <a:r>
              <a:rPr lang="ru-RU" sz="2400" b="1" dirty="0" smtClean="0">
                <a:solidFill>
                  <a:srgbClr val="FF0000"/>
                </a:solidFill>
              </a:rPr>
              <a:t>фазы опорной и сигнальной волн совпадают</a:t>
            </a:r>
            <a:r>
              <a:rPr lang="ru-RU" sz="2400" dirty="0" smtClean="0"/>
              <a:t>, выделяется </a:t>
            </a:r>
            <a:r>
              <a:rPr lang="ru-RU" sz="2400" b="1" dirty="0" smtClean="0">
                <a:solidFill>
                  <a:srgbClr val="FF0000"/>
                </a:solidFill>
              </a:rPr>
              <a:t>серебро</a:t>
            </a:r>
            <a:r>
              <a:rPr lang="ru-RU" sz="24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В эмульсии создаются серебряные слои — зеркала </a:t>
            </a:r>
            <a:r>
              <a:rPr lang="ru-RU" sz="2400" dirty="0" smtClean="0"/>
              <a:t>с поверхностью сложной конфигурации, </a:t>
            </a:r>
            <a:r>
              <a:rPr lang="ru-RU" sz="2400" b="1" dirty="0" smtClean="0"/>
              <a:t>в точности повторяющей конфигурацию расположения в пространстве пучностей стоячих волн</a:t>
            </a:r>
            <a:r>
              <a:rPr lang="ru-RU" sz="2400" dirty="0" smtClean="0"/>
              <a:t>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86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80010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79700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4286256"/>
            <a:ext cx="8215370" cy="2318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Если </a:t>
            </a:r>
            <a:r>
              <a:rPr lang="ru-RU" sz="2800" b="1" dirty="0" smtClean="0"/>
              <a:t>на полученную голограмму направить</a:t>
            </a:r>
            <a:r>
              <a:rPr lang="ru-RU" sz="2800" dirty="0" smtClean="0"/>
              <a:t> свет от </a:t>
            </a:r>
            <a:r>
              <a:rPr lang="ru-RU" sz="2800" b="1" dirty="0" smtClean="0">
                <a:solidFill>
                  <a:srgbClr val="FF0000"/>
                </a:solidFill>
              </a:rPr>
              <a:t>обычного не когерентного источника</a:t>
            </a:r>
            <a:r>
              <a:rPr lang="ru-RU" sz="2800" dirty="0" smtClean="0"/>
              <a:t>, то, </a:t>
            </a:r>
            <a:r>
              <a:rPr lang="ru-RU" sz="2800" b="1" dirty="0" smtClean="0"/>
              <a:t>отражаясь</a:t>
            </a:r>
            <a:r>
              <a:rPr lang="ru-RU" sz="2800" dirty="0" smtClean="0"/>
              <a:t> от зеркал голограммы, образовавшихся </a:t>
            </a:r>
            <a:r>
              <a:rPr lang="ru-RU" sz="2800" b="1" dirty="0" smtClean="0"/>
              <a:t>на месте поверхностей пучностей</a:t>
            </a:r>
            <a:r>
              <a:rPr lang="ru-RU" sz="2800" dirty="0" smtClean="0"/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свет изменит направление распространения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79700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4214818"/>
            <a:ext cx="81439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Если при получении голограммы предмет осветить </a:t>
            </a:r>
            <a:r>
              <a:rPr lang="ru-RU" sz="2400" b="1" dirty="0" smtClean="0">
                <a:solidFill>
                  <a:srgbClr val="FF0000"/>
                </a:solidFill>
              </a:rPr>
              <a:t>тремя когерентными источниками видимого света с различными длинами волн</a:t>
            </a:r>
            <a:r>
              <a:rPr lang="ru-RU" sz="2400" dirty="0" smtClean="0"/>
              <a:t>, то восстановленное белым светом </a:t>
            </a:r>
            <a:r>
              <a:rPr lang="ru-RU" sz="2400" b="1" dirty="0" smtClean="0">
                <a:solidFill>
                  <a:srgbClr val="FF0000"/>
                </a:solidFill>
              </a:rPr>
              <a:t>изображение будет таким же цветным, как и предмет</a:t>
            </a:r>
            <a:r>
              <a:rPr lang="ru-RU" sz="24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Черно-белая голограмма дает </a:t>
            </a:r>
            <a:r>
              <a:rPr lang="ru-RU" sz="2400" b="1" dirty="0" smtClean="0">
                <a:solidFill>
                  <a:srgbClr val="FF0000"/>
                </a:solidFill>
              </a:rPr>
              <a:t>цветное</a:t>
            </a:r>
            <a:r>
              <a:rPr lang="ru-RU" sz="2400" dirty="0" smtClean="0"/>
              <a:t> изображение!</a:t>
            </a:r>
            <a:endParaRPr lang="ru-RU" sz="2400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571472" y="357166"/>
            <a:ext cx="8072494" cy="1285884"/>
          </a:xfrm>
          <a:prstGeom prst="wedgeRectCallou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Голограмму называют иногда </a:t>
            </a:r>
            <a:r>
              <a:rPr lang="ru-RU" sz="3200" b="1" dirty="0" smtClean="0">
                <a:solidFill>
                  <a:srgbClr val="C00000"/>
                </a:solidFill>
              </a:rPr>
              <a:t>оптическим эквивалентом</a:t>
            </a:r>
            <a:r>
              <a:rPr lang="ru-RU" sz="3200" b="1" dirty="0" smtClean="0">
                <a:solidFill>
                  <a:schemeClr val="tx1"/>
                </a:solidFill>
              </a:rPr>
              <a:t> предмета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Свойства и особенности голограмм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Часть обычной фотографии предмета, разумеется, содержит информацию только о части предмета.</a:t>
            </a:r>
          </a:p>
          <a:p>
            <a:r>
              <a:rPr lang="ru-RU" dirty="0" smtClean="0"/>
              <a:t>От любой небольшой части голограммы можно получить полное изображение предмета. </a:t>
            </a:r>
          </a:p>
          <a:p>
            <a:r>
              <a:rPr lang="ru-RU" dirty="0" smtClean="0"/>
              <a:t>Качество изображения, полученного от части голограммы, хуже изображения, полученного от всей голограммы.</a:t>
            </a:r>
          </a:p>
          <a:p>
            <a:r>
              <a:rPr lang="ru-RU" dirty="0" smtClean="0"/>
              <a:t>Голографические изображения уникальных предметов искусства дают возможность «увидеть» эти предметы одновременно многим людям во многих местах. Уже сделаны экспериментальные съемки объемных голографических фильмов.</a:t>
            </a:r>
          </a:p>
        </p:txBody>
      </p:sp>
      <p:pic>
        <p:nvPicPr>
          <p:cNvPr id="72706" name="Picture 2" descr="http://cache.gawkerassets.com/assets/images/8/2011/04/500x_newschoolhologr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142984"/>
            <a:ext cx="4762500" cy="2676525"/>
          </a:xfrm>
          <a:prstGeom prst="rect">
            <a:avLst/>
          </a:prstGeom>
          <a:noFill/>
        </p:spPr>
      </p:pic>
      <p:pic>
        <p:nvPicPr>
          <p:cNvPr id="72708" name="Picture 4" descr="http://cache.gawkerassets.com/assets/images/8/2011/04/500x_ozaki1h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14290"/>
            <a:ext cx="4762500" cy="4762500"/>
          </a:xfrm>
          <a:prstGeom prst="rect">
            <a:avLst/>
          </a:prstGeom>
          <a:noFill/>
        </p:spPr>
      </p:pic>
      <p:pic>
        <p:nvPicPr>
          <p:cNvPr id="72710" name="Picture 6" descr="http://s4.hubimg.com/u/1289415_f49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642918"/>
            <a:ext cx="4724400" cy="578167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Свойства и особенности голограмм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Можно восстанавливать голограмму, просвечивая ее когерентным излучением, имеющим длину волны, которая больше длины волны излучения, с помощью которого была получена голограмма. В этом случае размер изображения будет больше размера предмета. На этом основано действие голографических микроскопов.</a:t>
            </a:r>
          </a:p>
          <a:p>
            <a:r>
              <a:rPr lang="ru-RU" dirty="0" smtClean="0"/>
              <a:t>Голографическая запись с использованием лазерного пучка позволяет фиксировать вибрации и деформации, возникающие в различных узлах и деталях работающих машин. Еще одно техническое применение голографии — количественные исследования воздушных потоков в аэродинамических трубах.</a:t>
            </a:r>
            <a:endParaRPr lang="ru-RU" dirty="0"/>
          </a:p>
        </p:txBody>
      </p:sp>
      <p:pic>
        <p:nvPicPr>
          <p:cNvPr id="71682" name="Picture 2" descr="Безлинзовый цифровой голографический микроскоп DHM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71876"/>
            <a:ext cx="4167190" cy="2708675"/>
          </a:xfrm>
          <a:prstGeom prst="rect">
            <a:avLst/>
          </a:prstGeom>
          <a:noFill/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357686" y="4857760"/>
            <a:ext cx="42148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Цифровой голографический микроскоп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214422"/>
            <a:ext cx="8072494" cy="518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  <p:bldP spid="7168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Изобразительная голография</a:t>
            </a:r>
            <a:endParaRPr lang="ru-RU" dirty="0">
              <a:hlinkClick r:id="rId3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Голограммы незаменимы при изготовлении высококачественных репродукций произведений скульптуры, музейных экспонатов и т.д. 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</a:t>
            </a:r>
            <a:r>
              <a:rPr lang="ru-RU" dirty="0"/>
              <a:t>то же время, возможность создания объемных изображений открывает новые направления в искусстве - изобразительную голографию и оптический </a:t>
            </a:r>
            <a:r>
              <a:rPr lang="ru-RU" dirty="0" smtClean="0"/>
              <a:t>дизайн.</a:t>
            </a:r>
          </a:p>
          <a:p>
            <a:r>
              <a:rPr lang="ru-RU" dirty="0" smtClean="0"/>
              <a:t>Голограммы </a:t>
            </a:r>
            <a:r>
              <a:rPr lang="ru-RU" dirty="0"/>
              <a:t>широко используются в сувенирной продукции и в качестве украшений, а также в рекламе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holography.ru/gallery/n12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071546"/>
            <a:ext cx="3414554" cy="4572032"/>
          </a:xfrm>
          <a:prstGeom prst="rect">
            <a:avLst/>
          </a:prstGeom>
          <a:noFill/>
        </p:spPr>
      </p:pic>
      <p:pic>
        <p:nvPicPr>
          <p:cNvPr id="22530" name="Picture 2" descr="Untitled 114 Dynamic holograms closer to be a reality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714356"/>
            <a:ext cx="7643866" cy="5214934"/>
          </a:xfrm>
          <a:prstGeom prst="rect">
            <a:avLst/>
          </a:prstGeom>
          <a:noFill/>
        </p:spPr>
      </p:pic>
      <p:pic>
        <p:nvPicPr>
          <p:cNvPr id="22532" name="Picture 4" descr="http://gizmologia.com/files/2010/08/obi-wan-hologra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785794"/>
            <a:ext cx="7000924" cy="5250693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072494" cy="5143536"/>
          </a:xfrm>
        </p:spPr>
        <p:txBody>
          <a:bodyPr>
            <a:normAutofit fontScale="85000" lnSpcReduction="10000"/>
          </a:bodyPr>
          <a:lstStyle/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Artists Working In Unusual Media/http://vishalgaikar.hubpages.com/hub/Artists-Working-In-Unusual-Media;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 Dynamic holograms closer to be a reality / </a:t>
            </a:r>
            <a:r>
              <a:rPr lang="en-US" sz="1200" u="sng" dirty="0" smtClean="0">
                <a:hlinkClick r:id="rId3"/>
              </a:rPr>
              <a:t>http://trendsupdates.com/dynamic-holograms-closer-to-be-a-reality/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en-US" sz="1200" dirty="0" smtClean="0"/>
              <a:t>White Light Technology Could Make 3D Awesome – Without Glasses/ </a:t>
            </a:r>
            <a:r>
              <a:rPr lang="en-US" sz="1200" u="sng" dirty="0" smtClean="0">
                <a:hlinkClick r:id="rId4"/>
              </a:rPr>
              <a:t>http://www.kotaku.com.au/2011/04/white-light-technology-could-make-3d-awesome-without-glasses/</a:t>
            </a:r>
            <a:r>
              <a:rPr lang="en-US" sz="1200" dirty="0" smtClean="0"/>
              <a:t>;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err="1" smtClean="0"/>
              <a:t>Безлинзовый</a:t>
            </a:r>
            <a:r>
              <a:rPr lang="ru-RU" sz="1200" dirty="0" smtClean="0"/>
              <a:t> цифровой голографический микроскоп DHM-2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smtClean="0"/>
              <a:t>www</a:t>
            </a:r>
            <a:r>
              <a:rPr lang="ru-RU" sz="1200" dirty="0" smtClean="0"/>
              <a:t>.</a:t>
            </a:r>
            <a:r>
              <a:rPr lang="en-US" sz="1200" dirty="0" err="1" smtClean="0"/>
              <a:t>numericalvision</a:t>
            </a:r>
            <a:r>
              <a:rPr lang="ru-RU" sz="1200" dirty="0" smtClean="0"/>
              <a:t>.</a:t>
            </a:r>
            <a:r>
              <a:rPr lang="en-US" sz="1200" dirty="0" smtClean="0"/>
              <a:t>com</a:t>
            </a:r>
            <a:r>
              <a:rPr lang="ru-RU" sz="1200" dirty="0" smtClean="0"/>
              <a:t>/</a:t>
            </a:r>
            <a:r>
              <a:rPr lang="en-US" sz="1200" dirty="0" smtClean="0"/>
              <a:t>Developments</a:t>
            </a:r>
            <a:r>
              <a:rPr lang="ru-RU" sz="1200" dirty="0" smtClean="0"/>
              <a:t>/</a:t>
            </a:r>
            <a:r>
              <a:rPr lang="en-US" sz="1200" dirty="0" smtClean="0"/>
              <a:t>DHM</a:t>
            </a:r>
            <a:r>
              <a:rPr lang="ru-RU" sz="1200" dirty="0" smtClean="0"/>
              <a:t>/</a:t>
            </a:r>
            <a:r>
              <a:rPr lang="en-US" sz="1200" dirty="0" smtClean="0"/>
              <a:t>DHM</a:t>
            </a:r>
            <a:r>
              <a:rPr lang="ru-RU" sz="1200" dirty="0" smtClean="0"/>
              <a:t>-2/</a:t>
            </a:r>
            <a:r>
              <a:rPr lang="en-US" sz="1200" dirty="0" smtClean="0"/>
              <a:t>index</a:t>
            </a:r>
            <a:r>
              <a:rPr lang="ru-RU" sz="1200" dirty="0" smtClean="0"/>
              <a:t>.</a:t>
            </a:r>
            <a:r>
              <a:rPr lang="en-US" sz="1200" dirty="0" smtClean="0"/>
              <a:t>html </a:t>
            </a:r>
            <a:endParaRPr lang="ru-RU" sz="1200" dirty="0" smtClean="0"/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ГАБОР, ДЕННИС . </a:t>
            </a:r>
            <a:r>
              <a:rPr lang="ru-RU" sz="1200" u="sng" dirty="0" smtClean="0">
                <a:hlinkClick r:id="rId5"/>
              </a:rPr>
              <a:t>Энциклопедия </a:t>
            </a:r>
            <a:r>
              <a:rPr lang="ru-RU" sz="1200" u="sng" dirty="0" err="1" smtClean="0">
                <a:hlinkClick r:id="rId5"/>
              </a:rPr>
              <a:t>Кругосвет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6"/>
              </a:rPr>
              <a:t>http</a:t>
            </a:r>
            <a:r>
              <a:rPr lang="ru-RU" sz="1200" u="sng" dirty="0" smtClean="0">
                <a:hlinkClick r:id="rId6"/>
              </a:rPr>
              <a:t>://</a:t>
            </a:r>
            <a:r>
              <a:rPr lang="en-US" sz="1200" u="sng" dirty="0" smtClean="0">
                <a:hlinkClick r:id="rId6"/>
              </a:rPr>
              <a:t>www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krugosvet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ru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smtClean="0">
                <a:hlinkClick r:id="rId6"/>
              </a:rPr>
              <a:t>enc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err="1" smtClean="0">
                <a:hlinkClick r:id="rId6"/>
              </a:rPr>
              <a:t>nauka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err="1" smtClean="0">
                <a:hlinkClick r:id="rId6"/>
              </a:rPr>
              <a:t>i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err="1" smtClean="0">
                <a:hlinkClick r:id="rId6"/>
              </a:rPr>
              <a:t>tehnika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err="1" smtClean="0">
                <a:hlinkClick r:id="rId6"/>
              </a:rPr>
              <a:t>fizika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smtClean="0">
                <a:hlinkClick r:id="rId6"/>
              </a:rPr>
              <a:t>GABOR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smtClean="0">
                <a:hlinkClick r:id="rId6"/>
              </a:rPr>
              <a:t>DENNIS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smtClean="0">
                <a:hlinkClick r:id="rId6"/>
              </a:rPr>
              <a:t>html</a:t>
            </a:r>
            <a:r>
              <a:rPr lang="ru-RU" sz="1200" dirty="0" smtClean="0"/>
              <a:t> 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Глазунов А.Т., </a:t>
            </a:r>
            <a:r>
              <a:rPr lang="ru-RU" sz="1200" dirty="0" err="1" smtClean="0"/>
              <a:t>Кабардин</a:t>
            </a:r>
            <a:r>
              <a:rPr lang="ru-RU" sz="1200" dirty="0" smtClean="0"/>
              <a:t> О.Ф., Малинин А.Н., Орлов В.А., </a:t>
            </a:r>
            <a:r>
              <a:rPr lang="ru-RU" sz="1200" dirty="0" err="1" smtClean="0"/>
              <a:t>Пинский</a:t>
            </a:r>
            <a:r>
              <a:rPr lang="ru-RU" sz="1200" dirty="0" smtClean="0"/>
              <a:t> А.А., С.И. </a:t>
            </a:r>
            <a:r>
              <a:rPr lang="ru-RU" sz="1200" dirty="0" err="1" smtClean="0"/>
              <a:t>Кабардина</a:t>
            </a:r>
            <a:r>
              <a:rPr lang="ru-RU" sz="1200" dirty="0" smtClean="0"/>
              <a:t> «Физика. 11 класс». – М.: Просвещение, 2009 г. 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ГОЛОГРАММА "Коктейль«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holocenter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smtClean="0"/>
              <a:t>print</a:t>
            </a:r>
            <a:r>
              <a:rPr lang="ru-RU" sz="1200" dirty="0" smtClean="0"/>
              <a:t>47.</a:t>
            </a:r>
            <a:r>
              <a:rPr lang="en-US" sz="1200" dirty="0" smtClean="0"/>
              <a:t>html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Голографические </a:t>
            </a:r>
            <a:r>
              <a:rPr lang="en-US" sz="1200" dirty="0" smtClean="0"/>
              <a:t>MMS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7"/>
              </a:rPr>
              <a:t>http</a:t>
            </a:r>
            <a:r>
              <a:rPr lang="ru-RU" sz="1200" u="sng" dirty="0" smtClean="0">
                <a:hlinkClick r:id="rId7"/>
              </a:rPr>
              <a:t>://</a:t>
            </a:r>
            <a:r>
              <a:rPr lang="en-US" sz="1200" u="sng" dirty="0" smtClean="0">
                <a:hlinkClick r:id="rId7"/>
              </a:rPr>
              <a:t>www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iphones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ru</a:t>
            </a:r>
            <a:r>
              <a:rPr lang="ru-RU" sz="1200" u="sng" dirty="0" smtClean="0">
                <a:hlinkClick r:id="rId7"/>
              </a:rPr>
              <a:t>/</a:t>
            </a:r>
            <a:r>
              <a:rPr lang="en-US" sz="1200" u="sng" dirty="0" err="1" smtClean="0">
                <a:hlinkClick r:id="rId7"/>
              </a:rPr>
              <a:t>iNotes</a:t>
            </a:r>
            <a:r>
              <a:rPr lang="ru-RU" sz="1200" u="sng" dirty="0" smtClean="0">
                <a:hlinkClick r:id="rId7"/>
              </a:rPr>
              <a:t>/4199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 / </a:t>
            </a:r>
            <a:r>
              <a:rPr lang="en-US" sz="1200" u="sng" dirty="0" smtClean="0">
                <a:hlinkClick r:id="rId8"/>
              </a:rPr>
              <a:t>http</a:t>
            </a:r>
            <a:r>
              <a:rPr lang="ru-RU" sz="1200" u="sng" dirty="0" smtClean="0">
                <a:hlinkClick r:id="rId8"/>
              </a:rPr>
              <a:t>://</a:t>
            </a:r>
            <a:r>
              <a:rPr lang="en-US" sz="1200" u="sng" dirty="0" smtClean="0">
                <a:hlinkClick r:id="rId8"/>
              </a:rPr>
              <a:t>www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holorgb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ru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err="1" smtClean="0">
                <a:hlinkClick r:id="rId8"/>
              </a:rPr>
              <a:t>golografiya</a:t>
            </a:r>
            <a:r>
              <a:rPr lang="ru-RU" sz="1200" u="sng" dirty="0" smtClean="0">
                <a:hlinkClick r:id="rId8"/>
              </a:rPr>
              <a:t>/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</a:t>
            </a:r>
            <a:r>
              <a:rPr lang="ru-RU" sz="1200" u="sng" dirty="0" smtClean="0">
                <a:hlinkClick r:id="rId9"/>
              </a:rPr>
              <a:t> </a:t>
            </a:r>
            <a:r>
              <a:rPr lang="ru-RU" sz="1200" u="sng" dirty="0" err="1" smtClean="0">
                <a:hlinkClick r:id="rId9"/>
              </a:rPr>
              <a:t>Википедия</a:t>
            </a:r>
            <a:r>
              <a:rPr lang="ru-RU" sz="1200" dirty="0" smtClean="0"/>
              <a:t>  / </a:t>
            </a:r>
            <a:r>
              <a:rPr lang="en-US" sz="1200" u="sng" dirty="0" smtClean="0">
                <a:hlinkClick r:id="rId10"/>
              </a:rPr>
              <a:t>http</a:t>
            </a:r>
            <a:r>
              <a:rPr lang="ru-RU" sz="1200" u="sng" dirty="0" smtClean="0">
                <a:hlinkClick r:id="rId10"/>
              </a:rPr>
              <a:t>://</a:t>
            </a:r>
            <a:r>
              <a:rPr lang="en-US" sz="1200" u="sng" dirty="0" err="1" smtClean="0">
                <a:hlinkClick r:id="rId10"/>
              </a:rPr>
              <a:t>dic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smtClean="0">
                <a:hlinkClick r:id="rId10"/>
              </a:rPr>
              <a:t>academic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err="1" smtClean="0">
                <a:hlinkClick r:id="rId10"/>
              </a:rPr>
              <a:t>ru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pictures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wiki</a:t>
            </a:r>
            <a:r>
              <a:rPr lang="ru-RU" sz="1200" u="sng" dirty="0" smtClean="0">
                <a:hlinkClick r:id="rId10"/>
              </a:rPr>
              <a:t>/</a:t>
            </a:r>
            <a:r>
              <a:rPr lang="en-US" sz="1200" u="sng" dirty="0" smtClean="0">
                <a:hlinkClick r:id="rId10"/>
              </a:rPr>
              <a:t>files</a:t>
            </a:r>
            <a:r>
              <a:rPr lang="ru-RU" sz="1200" u="sng" dirty="0" smtClean="0">
                <a:hlinkClick r:id="rId10"/>
              </a:rPr>
              <a:t>/50/2_</a:t>
            </a:r>
            <a:r>
              <a:rPr lang="en-US" sz="1200" u="sng" dirty="0" smtClean="0">
                <a:hlinkClick r:id="rId10"/>
              </a:rPr>
              <a:t>holograms</a:t>
            </a:r>
            <a:r>
              <a:rPr lang="ru-RU" sz="1200" u="sng" dirty="0" smtClean="0">
                <a:hlinkClick r:id="rId10"/>
              </a:rPr>
              <a:t>.</a:t>
            </a:r>
            <a:r>
              <a:rPr lang="en-US" sz="1200" u="sng" dirty="0" smtClean="0">
                <a:hlinkClick r:id="rId10"/>
              </a:rPr>
              <a:t>jpg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/ </a:t>
            </a:r>
            <a:r>
              <a:rPr lang="en-US" sz="1200" u="sng" dirty="0" smtClean="0">
                <a:hlinkClick r:id="rId11"/>
              </a:rPr>
              <a:t>http</a:t>
            </a:r>
            <a:r>
              <a:rPr lang="ru-RU" sz="1200" u="sng" dirty="0" smtClean="0">
                <a:hlinkClick r:id="rId11"/>
              </a:rPr>
              <a:t>://</a:t>
            </a:r>
            <a:r>
              <a:rPr lang="en-US" sz="1200" u="sng" dirty="0" smtClean="0">
                <a:hlinkClick r:id="rId11"/>
              </a:rPr>
              <a:t>www</a:t>
            </a:r>
            <a:r>
              <a:rPr lang="ru-RU" sz="1200" u="sng" dirty="0" smtClean="0">
                <a:hlinkClick r:id="rId11"/>
              </a:rPr>
              <a:t>.</a:t>
            </a:r>
            <a:r>
              <a:rPr lang="en-US" sz="1200" u="sng" dirty="0" err="1" smtClean="0">
                <a:hlinkClick r:id="rId11"/>
              </a:rPr>
              <a:t>holograte</a:t>
            </a:r>
            <a:r>
              <a:rPr lang="ru-RU" sz="1200" u="sng" dirty="0" smtClean="0">
                <a:hlinkClick r:id="rId11"/>
              </a:rPr>
              <a:t>.</a:t>
            </a:r>
            <a:r>
              <a:rPr lang="en-US" sz="1200" u="sng" dirty="0" smtClean="0">
                <a:hlinkClick r:id="rId11"/>
              </a:rPr>
              <a:t>com</a:t>
            </a:r>
            <a:r>
              <a:rPr lang="ru-RU" sz="1200" u="sng" dirty="0" smtClean="0">
                <a:hlinkClick r:id="rId11"/>
              </a:rPr>
              <a:t>/</a:t>
            </a:r>
            <a:r>
              <a:rPr lang="en-US" sz="1200" u="sng" dirty="0" err="1" smtClean="0">
                <a:hlinkClick r:id="rId11"/>
              </a:rPr>
              <a:t>rus</a:t>
            </a:r>
            <a:r>
              <a:rPr lang="ru-RU" sz="1200" u="sng" dirty="0" smtClean="0">
                <a:hlinkClick r:id="rId11"/>
              </a:rPr>
              <a:t>/</a:t>
            </a:r>
            <a:r>
              <a:rPr lang="en-US" sz="1200" u="sng" dirty="0" err="1" smtClean="0">
                <a:hlinkClick r:id="rId11"/>
              </a:rPr>
              <a:t>holorgaphy</a:t>
            </a:r>
            <a:r>
              <a:rPr lang="ru-RU" sz="1200" u="sng" dirty="0" smtClean="0">
                <a:hlinkClick r:id="rId11"/>
              </a:rPr>
              <a:t>_</a:t>
            </a:r>
            <a:r>
              <a:rPr lang="en-US" sz="1200" u="sng" dirty="0" smtClean="0">
                <a:hlinkClick r:id="rId11"/>
              </a:rPr>
              <a:t>art</a:t>
            </a:r>
            <a:r>
              <a:rPr lang="ru-RU" sz="1200" dirty="0" smtClean="0"/>
              <a:t>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</a:t>
            </a:r>
            <a:r>
              <a:rPr lang="ru-RU" sz="1200" dirty="0" err="1" smtClean="0"/>
              <a:t>ВикипедиЯ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2"/>
              </a:rPr>
              <a:t>http</a:t>
            </a:r>
            <a:r>
              <a:rPr lang="ru-RU" sz="1200" u="sng" dirty="0" smtClean="0">
                <a:hlinkClick r:id="rId12"/>
              </a:rPr>
              <a:t>://</a:t>
            </a:r>
            <a:r>
              <a:rPr lang="en-US" sz="1200" u="sng" dirty="0" err="1" smtClean="0">
                <a:hlinkClick r:id="rId12"/>
              </a:rPr>
              <a:t>ru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err="1" smtClean="0">
                <a:hlinkClick r:id="rId12"/>
              </a:rPr>
              <a:t>wikipedia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smtClean="0">
                <a:hlinkClick r:id="rId12"/>
              </a:rPr>
              <a:t>org</a:t>
            </a:r>
            <a:r>
              <a:rPr lang="ru-RU" sz="1200" u="sng" dirty="0" smtClean="0">
                <a:hlinkClick r:id="rId12"/>
              </a:rPr>
              <a:t>/</a:t>
            </a:r>
            <a:r>
              <a:rPr lang="en-US" sz="1200" u="sng" dirty="0" smtClean="0">
                <a:hlinkClick r:id="rId12"/>
              </a:rPr>
              <a:t>wiki</a:t>
            </a:r>
            <a:r>
              <a:rPr lang="ru-RU" sz="1200" u="sng" dirty="0" smtClean="0">
                <a:hlinkClick r:id="rId12"/>
              </a:rPr>
              <a:t>/%</a:t>
            </a:r>
            <a:r>
              <a:rPr lang="en-US" sz="1200" u="sng" dirty="0" smtClean="0">
                <a:hlinkClick r:id="rId12"/>
              </a:rPr>
              <a:t>C</a:t>
            </a:r>
            <a:r>
              <a:rPr lang="ru-RU" sz="1200" u="sng" dirty="0" smtClean="0">
                <a:hlinkClick r:id="rId12"/>
              </a:rPr>
              <a:t>3%</a:t>
            </a:r>
            <a:r>
              <a:rPr lang="en-US" sz="1200" u="sng" dirty="0" smtClean="0">
                <a:hlinkClick r:id="rId12"/>
              </a:rPr>
              <a:t>EE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EB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EE</a:t>
            </a:r>
            <a:r>
              <a:rPr lang="ru-RU" sz="1200" u="sng" dirty="0" smtClean="0">
                <a:hlinkClick r:id="rId12"/>
              </a:rPr>
              <a:t>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3%</a:t>
            </a:r>
            <a:r>
              <a:rPr lang="en-US" sz="1200" u="sng" dirty="0" smtClean="0">
                <a:hlinkClick r:id="rId12"/>
              </a:rPr>
              <a:t>F</a:t>
            </a:r>
            <a:r>
              <a:rPr lang="ru-RU" sz="1200" u="sng" dirty="0" smtClean="0">
                <a:hlinkClick r:id="rId12"/>
              </a:rPr>
              <a:t>0%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0%</a:t>
            </a:r>
            <a:r>
              <a:rPr lang="en-US" sz="1200" u="sng" dirty="0" smtClean="0">
                <a:hlinkClick r:id="rId12"/>
              </a:rPr>
              <a:t>F</a:t>
            </a:r>
            <a:r>
              <a:rPr lang="ru-RU" sz="1200" u="sng" dirty="0" smtClean="0">
                <a:hlinkClick r:id="rId12"/>
              </a:rPr>
              <a:t>4%</a:t>
            </a:r>
            <a:r>
              <a:rPr lang="en-US" sz="1200" u="sng" dirty="0" smtClean="0">
                <a:hlinkClick r:id="rId12"/>
              </a:rPr>
              <a:t>E</a:t>
            </a:r>
            <a:r>
              <a:rPr lang="ru-RU" sz="1200" u="sng" dirty="0" smtClean="0">
                <a:hlinkClick r:id="rId12"/>
              </a:rPr>
              <a:t>8%</a:t>
            </a:r>
            <a:r>
              <a:rPr lang="en-US" sz="1200" u="sng" dirty="0" smtClean="0">
                <a:hlinkClick r:id="rId12"/>
              </a:rPr>
              <a:t>FF</a:t>
            </a:r>
            <a:r>
              <a:rPr lang="ru-RU" sz="1200" dirty="0" smtClean="0"/>
              <a:t> 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Виртуальная галерея / </a:t>
            </a:r>
            <a:r>
              <a:rPr lang="en-US" sz="1200" u="sng" dirty="0" smtClean="0">
                <a:hlinkClick r:id="rId13"/>
              </a:rPr>
              <a:t>http</a:t>
            </a:r>
            <a:r>
              <a:rPr lang="ru-RU" sz="1200" u="sng" dirty="0" smtClean="0">
                <a:hlinkClick r:id="rId13"/>
              </a:rPr>
              <a:t>://</a:t>
            </a:r>
            <a:r>
              <a:rPr lang="en-US" sz="1200" u="sng" dirty="0" smtClean="0">
                <a:hlinkClick r:id="rId13"/>
              </a:rPr>
              <a:t>www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smtClean="0">
                <a:hlinkClick r:id="rId13"/>
              </a:rPr>
              <a:t>holography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ru</a:t>
            </a:r>
            <a:r>
              <a:rPr lang="ru-RU" sz="1200" u="sng" dirty="0" smtClean="0">
                <a:hlinkClick r:id="rId13"/>
              </a:rPr>
              <a:t>/</a:t>
            </a:r>
            <a:r>
              <a:rPr lang="en-US" sz="1200" u="sng" dirty="0" err="1" smtClean="0">
                <a:hlinkClick r:id="rId13"/>
              </a:rPr>
              <a:t>mainrus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ГОЛОГРАФИЯ. Энциклопедия </a:t>
            </a:r>
            <a:r>
              <a:rPr lang="ru-RU" sz="1200" dirty="0" err="1" smtClean="0"/>
              <a:t>Кольера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4"/>
              </a:rPr>
              <a:t>http</a:t>
            </a:r>
            <a:r>
              <a:rPr lang="ru-RU" sz="1200" u="sng" dirty="0" smtClean="0">
                <a:hlinkClick r:id="rId14"/>
              </a:rPr>
              <a:t>://</a:t>
            </a:r>
            <a:r>
              <a:rPr lang="en-US" sz="1200" u="sng" dirty="0" err="1" smtClean="0">
                <a:hlinkClick r:id="rId14"/>
              </a:rPr>
              <a:t>dic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smtClean="0">
                <a:hlinkClick r:id="rId14"/>
              </a:rPr>
              <a:t>academic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ru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err="1" smtClean="0">
                <a:hlinkClick r:id="rId14"/>
              </a:rPr>
              <a:t>dic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nsf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smtClean="0">
                <a:hlinkClick r:id="rId14"/>
              </a:rPr>
              <a:t>enc</a:t>
            </a:r>
            <a:r>
              <a:rPr lang="ru-RU" sz="1200" u="sng" dirty="0" smtClean="0">
                <a:hlinkClick r:id="rId14"/>
              </a:rPr>
              <a:t>_</a:t>
            </a:r>
            <a:r>
              <a:rPr lang="en-US" sz="1200" u="sng" dirty="0" err="1" smtClean="0">
                <a:hlinkClick r:id="rId14"/>
              </a:rPr>
              <a:t>colier</a:t>
            </a:r>
            <a:r>
              <a:rPr lang="ru-RU" sz="1200" u="sng" dirty="0" smtClean="0">
                <a:hlinkClick r:id="rId14"/>
              </a:rPr>
              <a:t>/6771/%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0%93%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E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B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</a:t>
            </a:r>
            <a:r>
              <a:rPr lang="en-US" sz="1200" u="sng" dirty="0" smtClean="0">
                <a:hlinkClick r:id="rId14"/>
              </a:rPr>
              <a:t>E</a:t>
            </a:r>
            <a:r>
              <a:rPr lang="ru-RU" sz="1200" u="sng" dirty="0" smtClean="0">
                <a:hlinkClick r:id="rId14"/>
              </a:rPr>
              <a:t>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0%93%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0%90%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</a:t>
            </a:r>
            <a:r>
              <a:rPr lang="ru-RU" sz="1200" u="sng" dirty="0" smtClean="0">
                <a:hlinkClick r:id="rId14"/>
              </a:rPr>
              <a:t>4%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0%98%</a:t>
            </a:r>
            <a:r>
              <a:rPr lang="en-US" sz="1200" u="sng" dirty="0" smtClean="0">
                <a:hlinkClick r:id="rId14"/>
              </a:rPr>
              <a:t>D</a:t>
            </a:r>
            <a:r>
              <a:rPr lang="ru-RU" sz="1200" u="sng" dirty="0" smtClean="0">
                <a:hlinkClick r:id="rId14"/>
              </a:rPr>
              <a:t>0%</a:t>
            </a:r>
            <a:r>
              <a:rPr lang="en-US" sz="1200" u="sng" dirty="0" smtClean="0">
                <a:hlinkClick r:id="rId14"/>
              </a:rPr>
              <a:t>AF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Голография: иллюзия, вмещающая реальность/ </a:t>
            </a:r>
            <a:r>
              <a:rPr lang="en-US" sz="1200" u="sng" dirty="0" smtClean="0">
                <a:hlinkClick r:id="rId15"/>
              </a:rPr>
              <a:t>http</a:t>
            </a:r>
            <a:r>
              <a:rPr lang="ru-RU" sz="1200" u="sng" dirty="0" smtClean="0">
                <a:hlinkClick r:id="rId15"/>
              </a:rPr>
              <a:t>://</a:t>
            </a:r>
            <a:r>
              <a:rPr lang="en-US" sz="1200" u="sng" dirty="0" smtClean="0">
                <a:hlinkClick r:id="rId15"/>
              </a:rPr>
              <a:t>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wwww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digimedia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ruwwww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digimedia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ru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smtClean="0">
                <a:hlinkClick r:id="rId15"/>
              </a:rPr>
              <a:t>articles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compyutery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raznoe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tehnologii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buduschego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err="1" smtClean="0">
                <a:hlinkClick r:id="rId15"/>
              </a:rPr>
              <a:t>golografiya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illyuziya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vmeschayuschaya</a:t>
            </a:r>
            <a:r>
              <a:rPr lang="ru-RU" sz="1200" u="sng" dirty="0" smtClean="0">
                <a:hlinkClick r:id="rId15"/>
              </a:rPr>
              <a:t>-</a:t>
            </a:r>
            <a:r>
              <a:rPr lang="en-US" sz="1200" u="sng" dirty="0" err="1" smtClean="0">
                <a:hlinkClick r:id="rId15"/>
              </a:rPr>
              <a:t>realnost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Дисперсия света.</a:t>
            </a:r>
            <a:r>
              <a:rPr lang="ru-RU" sz="1200" u="sng" dirty="0" smtClean="0">
                <a:hlinkClick r:id="rId16"/>
              </a:rPr>
              <a:t> Словари и энциклопедии на Академике</a:t>
            </a:r>
            <a:r>
              <a:rPr lang="ru-RU" sz="1200" dirty="0" smtClean="0"/>
              <a:t> 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smtClean="0"/>
              <a:t>academic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err="1" smtClean="0"/>
              <a:t>nsf</a:t>
            </a:r>
            <a:r>
              <a:rPr lang="ru-RU" sz="1200" dirty="0" smtClean="0"/>
              <a:t>/</a:t>
            </a:r>
            <a:r>
              <a:rPr lang="en-US" sz="1200" dirty="0" err="1" smtClean="0"/>
              <a:t>ruwiki</a:t>
            </a:r>
            <a:r>
              <a:rPr lang="ru-RU" sz="1200" dirty="0" smtClean="0"/>
              <a:t>/15536;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Изобразительная голография. Проблемы и перспективы / </a:t>
            </a:r>
            <a:r>
              <a:rPr lang="en-US" sz="1200" u="sng" dirty="0" smtClean="0">
                <a:hlinkClick r:id="rId17"/>
              </a:rPr>
              <a:t>http</a:t>
            </a:r>
            <a:r>
              <a:rPr lang="ru-RU" sz="1200" u="sng" dirty="0" smtClean="0">
                <a:hlinkClick r:id="rId17"/>
              </a:rPr>
              <a:t>://</a:t>
            </a:r>
            <a:r>
              <a:rPr lang="en-US" sz="1200" u="sng" dirty="0" smtClean="0">
                <a:hlinkClick r:id="rId17"/>
              </a:rPr>
              <a:t>www</a:t>
            </a:r>
            <a:r>
              <a:rPr lang="ru-RU" sz="1200" u="sng" dirty="0" smtClean="0">
                <a:hlinkClick r:id="rId17"/>
              </a:rPr>
              <a:t>.</a:t>
            </a:r>
            <a:r>
              <a:rPr lang="en-US" sz="1200" u="sng" dirty="0" smtClean="0">
                <a:hlinkClick r:id="rId17"/>
              </a:rPr>
              <a:t>media</a:t>
            </a:r>
            <a:r>
              <a:rPr lang="ru-RU" sz="1200" u="sng" dirty="0" smtClean="0">
                <a:hlinkClick r:id="rId17"/>
              </a:rPr>
              <a:t>-</a:t>
            </a:r>
            <a:r>
              <a:rPr lang="en-US" sz="1200" u="sng" dirty="0" smtClean="0">
                <a:hlinkClick r:id="rId17"/>
              </a:rPr>
              <a:t>security</a:t>
            </a:r>
            <a:r>
              <a:rPr lang="ru-RU" sz="1200" u="sng" dirty="0" smtClean="0">
                <a:hlinkClick r:id="rId17"/>
              </a:rPr>
              <a:t>.</a:t>
            </a:r>
            <a:r>
              <a:rPr lang="en-US" sz="1200" u="sng" dirty="0" err="1" smtClean="0">
                <a:hlinkClick r:id="rId17"/>
              </a:rPr>
              <a:t>ru</a:t>
            </a:r>
            <a:r>
              <a:rPr lang="ru-RU" sz="1200" u="sng" dirty="0" smtClean="0">
                <a:hlinkClick r:id="rId17"/>
              </a:rPr>
              <a:t>/</a:t>
            </a:r>
            <a:r>
              <a:rPr lang="en-US" sz="1200" u="sng" dirty="0" smtClean="0">
                <a:hlinkClick r:id="rId17"/>
              </a:rPr>
              <a:t>science</a:t>
            </a:r>
            <a:r>
              <a:rPr lang="ru-RU" sz="1200" u="sng" dirty="0" smtClean="0">
                <a:hlinkClick r:id="rId17"/>
              </a:rPr>
              <a:t>/2.</a:t>
            </a:r>
            <a:r>
              <a:rPr lang="en-US" sz="1200" u="sng" dirty="0" err="1" smtClean="0">
                <a:hlinkClick r:id="rId17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Использование голографии в рекламе / </a:t>
            </a:r>
            <a:r>
              <a:rPr lang="en-US" sz="1200" u="sng" dirty="0" smtClean="0">
                <a:hlinkClick r:id="rId18"/>
              </a:rPr>
              <a:t>http</a:t>
            </a:r>
            <a:r>
              <a:rPr lang="ru-RU" sz="1200" u="sng" dirty="0" smtClean="0">
                <a:hlinkClick r:id="rId18"/>
              </a:rPr>
              <a:t>://</a:t>
            </a:r>
            <a:r>
              <a:rPr lang="en-US" sz="1200" u="sng" dirty="0" smtClean="0">
                <a:hlinkClick r:id="rId18"/>
              </a:rPr>
              <a:t>www</a:t>
            </a:r>
            <a:r>
              <a:rPr lang="ru-RU" sz="1200" u="sng" dirty="0" smtClean="0">
                <a:hlinkClick r:id="rId18"/>
              </a:rPr>
              <a:t>.</a:t>
            </a:r>
            <a:r>
              <a:rPr lang="en-US" sz="1200" u="sng" dirty="0" smtClean="0">
                <a:hlinkClick r:id="rId18"/>
              </a:rPr>
              <a:t>holography</a:t>
            </a:r>
            <a:r>
              <a:rPr lang="ru-RU" sz="1200" u="sng" dirty="0" smtClean="0">
                <a:hlinkClick r:id="rId18"/>
              </a:rPr>
              <a:t>.</a:t>
            </a:r>
            <a:r>
              <a:rPr lang="en-US" sz="1200" u="sng" dirty="0" smtClean="0">
                <a:hlinkClick r:id="rId18"/>
              </a:rPr>
              <a:t>by</a:t>
            </a:r>
            <a:r>
              <a:rPr lang="ru-RU" sz="1200" u="sng" dirty="0" smtClean="0">
                <a:hlinkClick r:id="rId18"/>
              </a:rPr>
              <a:t>/</a:t>
            </a:r>
            <a:r>
              <a:rPr lang="en-US" sz="1200" u="sng" dirty="0" err="1" smtClean="0">
                <a:hlinkClick r:id="rId18"/>
              </a:rPr>
              <a:t>infocenter</a:t>
            </a:r>
            <a:r>
              <a:rPr lang="ru-RU" sz="1200" u="sng" dirty="0" smtClean="0">
                <a:hlinkClick r:id="rId18"/>
              </a:rPr>
              <a:t>/</a:t>
            </a:r>
            <a:r>
              <a:rPr lang="en-US" sz="1200" u="sng" dirty="0" smtClean="0">
                <a:hlinkClick r:id="rId18"/>
              </a:rPr>
              <a:t>news</a:t>
            </a:r>
            <a:r>
              <a:rPr lang="ru-RU" sz="1200" u="sng" dirty="0" smtClean="0">
                <a:hlinkClick r:id="rId18"/>
              </a:rPr>
              <a:t>/2010/175/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Касьянов, В.А. Физика, 11 класс [Текст]: учебник для общеобразовательных школ / В.А. Касьянов. – ООО "Дрофа", 2004. – 116 с.;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Метод </a:t>
            </a:r>
            <a:r>
              <a:rPr lang="ru-RU" sz="1200" dirty="0" err="1" smtClean="0"/>
              <a:t>Габриэля</a:t>
            </a:r>
            <a:r>
              <a:rPr lang="ru-RU" sz="1200" dirty="0" smtClean="0"/>
              <a:t> </a:t>
            </a:r>
            <a:r>
              <a:rPr lang="ru-RU" sz="1200" dirty="0" err="1" smtClean="0"/>
              <a:t>Липпмана</a:t>
            </a:r>
            <a:r>
              <a:rPr lang="ru-RU" sz="1200" dirty="0" smtClean="0"/>
              <a:t> / </a:t>
            </a:r>
            <a:r>
              <a:rPr lang="en-US" sz="1200" u="sng" dirty="0" smtClean="0">
                <a:hlinkClick r:id="rId19"/>
              </a:rPr>
              <a:t>http</a:t>
            </a:r>
            <a:r>
              <a:rPr lang="ru-RU" sz="1200" u="sng" dirty="0" smtClean="0">
                <a:hlinkClick r:id="rId19"/>
              </a:rPr>
              <a:t>://</a:t>
            </a:r>
            <a:r>
              <a:rPr lang="en-US" sz="1200" u="sng" dirty="0" err="1" smtClean="0">
                <a:hlinkClick r:id="rId19"/>
              </a:rPr>
              <a:t>akilov</a:t>
            </a:r>
            <a:r>
              <a:rPr lang="ru-RU" sz="1200" u="sng" dirty="0" smtClean="0">
                <a:hlinkClick r:id="rId19"/>
              </a:rPr>
              <a:t>-</a:t>
            </a:r>
            <a:r>
              <a:rPr lang="en-US" sz="1200" u="sng" dirty="0" smtClean="0">
                <a:hlinkClick r:id="rId19"/>
              </a:rPr>
              <a:t>art</a:t>
            </a:r>
            <a:r>
              <a:rPr lang="ru-RU" sz="1200" u="sng" dirty="0" smtClean="0">
                <a:hlinkClick r:id="rId19"/>
              </a:rPr>
              <a:t>.</a:t>
            </a:r>
            <a:r>
              <a:rPr lang="en-US" sz="1200" u="sng" dirty="0" err="1" smtClean="0">
                <a:hlinkClick r:id="rId19"/>
              </a:rPr>
              <a:t>ru</a:t>
            </a:r>
            <a:r>
              <a:rPr lang="ru-RU" sz="1200" u="sng" dirty="0" smtClean="0">
                <a:hlinkClick r:id="rId19"/>
              </a:rPr>
              <a:t>/</a:t>
            </a:r>
            <a:r>
              <a:rPr lang="en-US" sz="1200" u="sng" dirty="0" smtClean="0">
                <a:hlinkClick r:id="rId19"/>
              </a:rPr>
              <a:t>Holography</a:t>
            </a:r>
            <a:r>
              <a:rPr lang="ru-RU" sz="1200" u="sng" dirty="0" smtClean="0">
                <a:hlinkClick r:id="rId19"/>
              </a:rPr>
              <a:t>/</a:t>
            </a:r>
            <a:r>
              <a:rPr lang="en-US" sz="1200" u="sng" dirty="0" err="1" smtClean="0">
                <a:hlinkClick r:id="rId19"/>
              </a:rPr>
              <a:t>lipman</a:t>
            </a:r>
            <a:r>
              <a:rPr lang="ru-RU" sz="1200" u="sng" dirty="0" smtClean="0">
                <a:hlinkClick r:id="rId19"/>
              </a:rPr>
              <a:t>.</a:t>
            </a:r>
            <a:r>
              <a:rPr lang="en-US" sz="1200" u="sng" dirty="0" err="1" smtClean="0">
                <a:hlinkClick r:id="rId19"/>
              </a:rPr>
              <a:t>htm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err="1" smtClean="0"/>
              <a:t>Мякишев</a:t>
            </a:r>
            <a:r>
              <a:rPr lang="ru-RU" sz="1200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sz="1200" dirty="0" err="1" smtClean="0"/>
              <a:t>Мякишев</a:t>
            </a:r>
            <a:r>
              <a:rPr lang="ru-RU" sz="1200" dirty="0" smtClean="0"/>
              <a:t>, Б.Б. </a:t>
            </a:r>
            <a:r>
              <a:rPr lang="ru-RU" sz="1200" dirty="0" err="1" smtClean="0"/>
              <a:t>Буховцев</a:t>
            </a:r>
            <a:r>
              <a:rPr lang="ru-RU" sz="1200" dirty="0" smtClean="0"/>
              <a:t> . –" Просвещение ", 2009. – 166 с.;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Открытая физика [текст, рисунки]/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smtClean="0"/>
              <a:t>www</a:t>
            </a:r>
            <a:r>
              <a:rPr lang="ru-RU" sz="1200" dirty="0" smtClean="0"/>
              <a:t>.</a:t>
            </a:r>
            <a:r>
              <a:rPr lang="en-US" sz="1200" dirty="0" smtClean="0"/>
              <a:t>physics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1200" dirty="0" smtClean="0"/>
              <a:t>Принципы голографии. Метод Ю.Н.Денисюка. Видеофрагмент. Единая коллекция цифровых образовательных ресурсов.  / </a:t>
            </a:r>
            <a:r>
              <a:rPr lang="en-US" sz="1200" u="sng" dirty="0" smtClean="0">
                <a:hlinkClick r:id="rId20"/>
              </a:rPr>
              <a:t>http</a:t>
            </a:r>
            <a:r>
              <a:rPr lang="ru-RU" sz="1200" u="sng" dirty="0" smtClean="0">
                <a:hlinkClick r:id="rId20"/>
              </a:rPr>
              <a:t>://</a:t>
            </a:r>
            <a:r>
              <a:rPr lang="en-US" sz="1200" u="sng" dirty="0" err="1" smtClean="0">
                <a:hlinkClick r:id="rId20"/>
              </a:rPr>
              <a:t>cor</a:t>
            </a:r>
            <a:r>
              <a:rPr lang="ru-RU" sz="1200" u="sng" dirty="0" smtClean="0">
                <a:hlinkClick r:id="rId20"/>
              </a:rPr>
              <a:t>.</a:t>
            </a:r>
            <a:r>
              <a:rPr lang="en-US" sz="1200" u="sng" dirty="0" err="1" smtClean="0">
                <a:hlinkClick r:id="rId20"/>
              </a:rPr>
              <a:t>edu</a:t>
            </a:r>
            <a:r>
              <a:rPr lang="ru-RU" sz="1200" u="sng" dirty="0" smtClean="0">
                <a:hlinkClick r:id="rId20"/>
              </a:rPr>
              <a:t>.27.</a:t>
            </a:r>
            <a:r>
              <a:rPr lang="en-US" sz="1200" u="sng" dirty="0" err="1" smtClean="0">
                <a:hlinkClick r:id="rId20"/>
              </a:rPr>
              <a:t>ru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catalog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res</a:t>
            </a:r>
            <a:r>
              <a:rPr lang="ru-RU" sz="1200" u="sng" dirty="0" smtClean="0">
                <a:hlinkClick r:id="rId20"/>
              </a:rPr>
              <a:t>/59</a:t>
            </a:r>
            <a:r>
              <a:rPr lang="en-US" sz="1200" u="sng" dirty="0" smtClean="0">
                <a:hlinkClick r:id="rId20"/>
              </a:rPr>
              <a:t>d</a:t>
            </a:r>
            <a:r>
              <a:rPr lang="ru-RU" sz="1200" u="sng" dirty="0" smtClean="0">
                <a:hlinkClick r:id="rId20"/>
              </a:rPr>
              <a:t>68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4</a:t>
            </a:r>
            <a:r>
              <a:rPr lang="en-US" sz="1200" u="sng" dirty="0" smtClean="0">
                <a:hlinkClick r:id="rId20"/>
              </a:rPr>
              <a:t>f</a:t>
            </a:r>
            <a:r>
              <a:rPr lang="ru-RU" sz="1200" u="sng" dirty="0" smtClean="0">
                <a:hlinkClick r:id="rId20"/>
              </a:rPr>
              <a:t>-5</a:t>
            </a:r>
            <a:r>
              <a:rPr lang="en-US" sz="1200" u="sng" dirty="0" smtClean="0">
                <a:hlinkClick r:id="rId20"/>
              </a:rPr>
              <a:t>e</a:t>
            </a:r>
            <a:r>
              <a:rPr lang="ru-RU" sz="1200" u="sng" dirty="0" smtClean="0">
                <a:hlinkClick r:id="rId20"/>
              </a:rPr>
              <a:t>24-45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1-8</a:t>
            </a:r>
            <a:r>
              <a:rPr lang="en-US" sz="1200" u="sng" dirty="0" err="1" smtClean="0">
                <a:hlinkClick r:id="rId20"/>
              </a:rPr>
              <a:t>bd</a:t>
            </a:r>
            <a:r>
              <a:rPr lang="ru-RU" sz="1200" u="sng" dirty="0" smtClean="0">
                <a:hlinkClick r:id="rId20"/>
              </a:rPr>
              <a:t>8-</a:t>
            </a:r>
            <a:r>
              <a:rPr lang="en-US" sz="1200" u="sng" dirty="0" smtClean="0">
                <a:hlinkClick r:id="rId20"/>
              </a:rPr>
              <a:t>a</a:t>
            </a:r>
            <a:r>
              <a:rPr lang="ru-RU" sz="1200" u="sng" dirty="0" smtClean="0">
                <a:hlinkClick r:id="rId20"/>
              </a:rPr>
              <a:t>750</a:t>
            </a:r>
            <a:r>
              <a:rPr lang="en-US" sz="1200" u="sng" dirty="0" smtClean="0">
                <a:hlinkClick r:id="rId20"/>
              </a:rPr>
              <a:t>d</a:t>
            </a:r>
            <a:r>
              <a:rPr lang="ru-RU" sz="1200" u="sng" dirty="0" smtClean="0">
                <a:hlinkClick r:id="rId20"/>
              </a:rPr>
              <a:t>6</a:t>
            </a:r>
            <a:r>
              <a:rPr lang="en-US" sz="1200" u="sng" dirty="0" smtClean="0">
                <a:hlinkClick r:id="rId20"/>
              </a:rPr>
              <a:t>b</a:t>
            </a:r>
            <a:r>
              <a:rPr lang="ru-RU" sz="1200" u="sng" dirty="0" smtClean="0">
                <a:hlinkClick r:id="rId20"/>
              </a:rPr>
              <a:t>41</a:t>
            </a:r>
            <a:r>
              <a:rPr lang="en-US" sz="1200" u="sng" dirty="0" err="1" smtClean="0">
                <a:hlinkClick r:id="rId20"/>
              </a:rPr>
              <a:t>bcb</a:t>
            </a:r>
            <a:r>
              <a:rPr lang="ru-RU" sz="1200" u="sng" dirty="0" smtClean="0">
                <a:hlinkClick r:id="rId20"/>
              </a:rPr>
              <a:t>/</a:t>
            </a:r>
            <a:r>
              <a:rPr lang="en-US" sz="1200" u="sng" dirty="0" smtClean="0">
                <a:hlinkClick r:id="rId20"/>
              </a:rPr>
              <a:t>view</a:t>
            </a:r>
            <a:r>
              <a:rPr lang="ru-RU" sz="1200" u="sng" dirty="0" smtClean="0">
                <a:hlinkClick r:id="rId20"/>
              </a:rPr>
              <a:t>/</a:t>
            </a:r>
            <a:r>
              <a:rPr lang="ru-RU" sz="1200" dirty="0" smtClean="0"/>
              <a:t>;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Рисунки: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i</a:t>
            </a:r>
            <a:r>
              <a:rPr lang="ru-RU" sz="1200" dirty="0" smtClean="0"/>
              <a:t>.</a:t>
            </a:r>
            <a:r>
              <a:rPr lang="en-US" sz="1200" dirty="0" err="1" smtClean="0"/>
              <a:t>treehugger</a:t>
            </a:r>
            <a:r>
              <a:rPr lang="ru-RU" sz="1200" dirty="0" smtClean="0"/>
              <a:t>.</a:t>
            </a:r>
            <a:r>
              <a:rPr lang="en-US" sz="1200" dirty="0" smtClean="0"/>
              <a:t>com</a:t>
            </a:r>
            <a:r>
              <a:rPr lang="ru-RU" sz="1200" dirty="0" smtClean="0"/>
              <a:t>/</a:t>
            </a:r>
            <a:r>
              <a:rPr lang="en-US" sz="1200" dirty="0" smtClean="0"/>
              <a:t>files</a:t>
            </a:r>
            <a:r>
              <a:rPr lang="ru-RU" sz="1200" dirty="0" smtClean="0"/>
              <a:t>/</a:t>
            </a:r>
            <a:r>
              <a:rPr lang="en-US" sz="1200" dirty="0" err="1" smtClean="0"/>
              <a:t>th</a:t>
            </a:r>
            <a:r>
              <a:rPr lang="ru-RU" sz="1200" dirty="0" smtClean="0"/>
              <a:t>_</a:t>
            </a:r>
            <a:r>
              <a:rPr lang="en-US" sz="1200" dirty="0" smtClean="0"/>
              <a:t>images</a:t>
            </a:r>
            <a:r>
              <a:rPr lang="ru-RU" sz="1200" dirty="0" smtClean="0"/>
              <a:t>/</a:t>
            </a:r>
            <a:r>
              <a:rPr lang="en-US" sz="1200" dirty="0" smtClean="0"/>
              <a:t>holographic</a:t>
            </a:r>
            <a:r>
              <a:rPr lang="ru-RU" sz="1200" dirty="0" smtClean="0"/>
              <a:t>_</a:t>
            </a:r>
            <a:r>
              <a:rPr lang="en-US" sz="1200" dirty="0" smtClean="0"/>
              <a:t>solar</a:t>
            </a:r>
            <a:r>
              <a:rPr lang="ru-RU" sz="1200" dirty="0" smtClean="0"/>
              <a:t>2.</a:t>
            </a:r>
            <a:r>
              <a:rPr lang="en-US" sz="1200" dirty="0" smtClean="0"/>
              <a:t>jpg</a:t>
            </a:r>
            <a:r>
              <a:rPr lang="ru-RU" sz="1200" dirty="0" smtClean="0"/>
              <a:t>;</a:t>
            </a:r>
            <a:endParaRPr lang="ru-RU" sz="1800" b="1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3429024" cy="114300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Цель: 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1643050"/>
            <a:ext cx="3429024" cy="46910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Дать понятие голографии, основных принципов получения голографических изображений на основе волновой физики</a:t>
            </a:r>
            <a:endParaRPr lang="ru-RU" sz="2400" dirty="0"/>
          </a:p>
        </p:txBody>
      </p:sp>
      <p:pic>
        <p:nvPicPr>
          <p:cNvPr id="7" name="Picture 4" descr="Голограмма Коктейль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0700" y="642918"/>
            <a:ext cx="4288932" cy="5500726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4422"/>
          </a:xfrm>
        </p:spPr>
        <p:txBody>
          <a:bodyPr/>
          <a:lstStyle/>
          <a:p>
            <a:r>
              <a:rPr lang="ru-RU" dirty="0" smtClean="0"/>
              <a:t>Когда родилась идея?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4714908" cy="52864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Идеи и принципы голографии сформулировал в </a:t>
            </a:r>
            <a:r>
              <a:rPr lang="ru-RU" b="1" dirty="0" smtClean="0">
                <a:solidFill>
                  <a:srgbClr val="FF0000"/>
                </a:solidFill>
              </a:rPr>
              <a:t>1948</a:t>
            </a:r>
            <a:r>
              <a:rPr lang="ru-RU" dirty="0" smtClean="0"/>
              <a:t> г. </a:t>
            </a:r>
            <a:r>
              <a:rPr lang="ru-RU" b="1" dirty="0" smtClean="0"/>
              <a:t>венгерский физик </a:t>
            </a:r>
            <a:r>
              <a:rPr lang="ru-RU" b="1" dirty="0" err="1" smtClean="0">
                <a:solidFill>
                  <a:srgbClr val="FF0000"/>
                </a:solidFill>
              </a:rPr>
              <a:t>Деннис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Габор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Как это иногда бывает в науке, </a:t>
            </a:r>
            <a:r>
              <a:rPr lang="ru-RU" b="1" dirty="0" smtClean="0">
                <a:solidFill>
                  <a:srgbClr val="FF0000"/>
                </a:solidFill>
              </a:rPr>
              <a:t>идея голографии </a:t>
            </a:r>
            <a:r>
              <a:rPr lang="ru-RU" dirty="0" smtClean="0"/>
              <a:t>родилась </a:t>
            </a:r>
            <a:r>
              <a:rPr lang="ru-RU" b="1" dirty="0" smtClean="0"/>
              <a:t>при разработке </a:t>
            </a:r>
            <a:r>
              <a:rPr lang="ru-RU" dirty="0" smtClean="0"/>
              <a:t>совсем другой проблемы — </a:t>
            </a:r>
            <a:r>
              <a:rPr lang="ru-RU" b="1" dirty="0" smtClean="0">
                <a:solidFill>
                  <a:srgbClr val="FF0000"/>
                </a:solidFill>
              </a:rPr>
              <a:t>усовершенствования электронного микроскопа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4035" name="Picture 3" descr=" IEEE     ДЕННИС ГАБОР      ">
            <a:hlinkClick r:id="rId3" tooltip=" IEEE     ДЕННИС ГАБОР      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071546"/>
            <a:ext cx="3554315" cy="471490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голография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4714908" cy="3929090"/>
          </a:xfrm>
        </p:spPr>
        <p:txBody>
          <a:bodyPr>
            <a:normAutofit/>
          </a:bodyPr>
          <a:lstStyle/>
          <a:p>
            <a:r>
              <a:rPr lang="ru-RU" dirty="0" smtClean="0"/>
              <a:t>Сущность идеи состояла в </a:t>
            </a:r>
            <a:r>
              <a:rPr lang="ru-RU" b="1" dirty="0" smtClean="0">
                <a:solidFill>
                  <a:srgbClr val="FF0000"/>
                </a:solidFill>
              </a:rPr>
              <a:t>фиксации полной информации о предмете</a:t>
            </a:r>
            <a:r>
              <a:rPr lang="ru-RU" dirty="0" smtClean="0"/>
              <a:t>, причем информации не только об </a:t>
            </a:r>
            <a:r>
              <a:rPr lang="ru-RU" dirty="0" smtClean="0">
                <a:solidFill>
                  <a:srgbClr val="C00000"/>
                </a:solidFill>
              </a:rPr>
              <a:t>амплитуде</a:t>
            </a:r>
            <a:r>
              <a:rPr lang="ru-RU" dirty="0" smtClean="0"/>
              <a:t>, но и о </a:t>
            </a:r>
            <a:r>
              <a:rPr lang="ru-RU" dirty="0" smtClean="0">
                <a:solidFill>
                  <a:srgbClr val="C00000"/>
                </a:solidFill>
              </a:rPr>
              <a:t>фазе световой волны</a:t>
            </a:r>
            <a:r>
              <a:rPr lang="ru-RU" dirty="0" smtClean="0"/>
              <a:t>. </a:t>
            </a:r>
          </a:p>
        </p:txBody>
      </p:sp>
      <p:pic>
        <p:nvPicPr>
          <p:cNvPr id="45058" name="Picture 2" descr="http://i.treehugger.com/files/th_images/holographic_sola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00174"/>
            <a:ext cx="3329707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143512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Голография</a:t>
            </a:r>
            <a:r>
              <a:rPr lang="ru-RU" sz="3200" dirty="0" smtClean="0"/>
              <a:t> - одно из замечательных достижений современной науки и техники.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Уникальное свойство голографии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143380"/>
            <a:ext cx="8072494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>Голограммы </a:t>
            </a:r>
            <a:r>
              <a:rPr lang="ru-RU" dirty="0"/>
              <a:t>обладают </a:t>
            </a:r>
            <a:r>
              <a:rPr lang="ru-RU" dirty="0">
                <a:solidFill>
                  <a:srgbClr val="C00000"/>
                </a:solidFill>
              </a:rPr>
              <a:t>уникальным свойством </a:t>
            </a:r>
            <a:r>
              <a:rPr lang="ru-RU" dirty="0"/>
              <a:t>- </a:t>
            </a:r>
            <a:r>
              <a:rPr lang="ru-RU" b="1" dirty="0">
                <a:solidFill>
                  <a:srgbClr val="FF0000"/>
                </a:solidFill>
              </a:rPr>
              <a:t>восстанавливать полноценное объемное изображение </a:t>
            </a:r>
            <a:r>
              <a:rPr lang="ru-RU" dirty="0"/>
              <a:t>реальных предметов</a:t>
            </a:r>
            <a:r>
              <a:rPr lang="ru-RU" dirty="0" smtClean="0"/>
              <a:t>.</a:t>
            </a:r>
          </a:p>
        </p:txBody>
      </p:sp>
      <p:pic>
        <p:nvPicPr>
          <p:cNvPr id="25602" name="Picture 2" descr="http://www.iphones.ru/wp-content/uploads/2008/06/ho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797682"/>
            <a:ext cx="5357850" cy="351236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olography.ru/images/3g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714356"/>
            <a:ext cx="3429024" cy="27618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Уникальное свойство голографии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429000"/>
            <a:ext cx="8286808" cy="30003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отличие от фотографии, создающей плоское изображение, </a:t>
            </a:r>
            <a:r>
              <a:rPr lang="ru-RU" dirty="0">
                <a:solidFill>
                  <a:srgbClr val="FF0000"/>
                </a:solidFill>
              </a:rPr>
              <a:t>голографическое изображение может воспроизводить </a:t>
            </a:r>
            <a:r>
              <a:rPr lang="ru-RU" b="1" dirty="0">
                <a:solidFill>
                  <a:srgbClr val="FF0000"/>
                </a:solidFill>
              </a:rPr>
              <a:t>точную трехмерную копию </a:t>
            </a:r>
            <a:r>
              <a:rPr lang="ru-RU" dirty="0">
                <a:solidFill>
                  <a:srgbClr val="FF0000"/>
                </a:solidFill>
              </a:rPr>
              <a:t>оригинального объекта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Такое </a:t>
            </a:r>
            <a:r>
              <a:rPr lang="ru-RU" dirty="0"/>
              <a:t>изображение со множеством ракурсов, изменяющихся с изменением точки наблюдения, обладает удивительной реалистичностью и зачастую неотличимо от реального объекта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Уникальное свойство голографии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714752"/>
            <a:ext cx="8072494" cy="271464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Название </a:t>
            </a:r>
            <a:r>
              <a:rPr lang="ru-RU" sz="4000" dirty="0"/>
              <a:t>происходит от греческих слов </a:t>
            </a:r>
            <a:r>
              <a:rPr lang="ru-RU" sz="4000" i="1" dirty="0" err="1">
                <a:solidFill>
                  <a:srgbClr val="FF0000"/>
                </a:solidFill>
              </a:rPr>
              <a:t>holos</a:t>
            </a:r>
            <a:r>
              <a:rPr lang="ru-RU" sz="4000" dirty="0"/>
              <a:t> - </a:t>
            </a:r>
            <a:r>
              <a:rPr lang="ru-RU" sz="4000" dirty="0">
                <a:solidFill>
                  <a:srgbClr val="FF0000"/>
                </a:solidFill>
              </a:rPr>
              <a:t>полный</a:t>
            </a:r>
            <a:r>
              <a:rPr lang="ru-RU" sz="4000" dirty="0"/>
              <a:t> и </a:t>
            </a:r>
            <a:r>
              <a:rPr lang="ru-RU" sz="4000" i="1" dirty="0" err="1">
                <a:solidFill>
                  <a:srgbClr val="FF0000"/>
                </a:solidFill>
              </a:rPr>
              <a:t>grapho</a:t>
            </a:r>
            <a:r>
              <a:rPr lang="ru-RU" sz="4000" dirty="0"/>
              <a:t> - </a:t>
            </a:r>
            <a:r>
              <a:rPr lang="ru-RU" sz="4000" dirty="0">
                <a:solidFill>
                  <a:srgbClr val="FF0000"/>
                </a:solidFill>
              </a:rPr>
              <a:t>пишу</a:t>
            </a:r>
            <a:r>
              <a:rPr lang="ru-RU" sz="4000" dirty="0"/>
              <a:t>, что означает </a:t>
            </a:r>
            <a:r>
              <a:rPr lang="ru-RU" sz="4000" b="1" dirty="0">
                <a:solidFill>
                  <a:srgbClr val="FF0000"/>
                </a:solidFill>
              </a:rPr>
              <a:t>полную запись изображения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9154" name="Picture 2" descr="http://www.holography.by/uploads/images/holo-c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785794"/>
            <a:ext cx="4119538" cy="308965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Наблюдение голографии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4572032" cy="54292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Современные голограммы наблюдают </a:t>
            </a:r>
            <a:r>
              <a:rPr lang="ru-RU" b="1" dirty="0">
                <a:solidFill>
                  <a:srgbClr val="FF0000"/>
                </a:solidFill>
              </a:rPr>
              <a:t>при освещении обычными источниками света</a:t>
            </a:r>
            <a:r>
              <a:rPr lang="ru-RU" dirty="0"/>
              <a:t>, и </a:t>
            </a:r>
            <a:r>
              <a:rPr lang="ru-RU" dirty="0">
                <a:solidFill>
                  <a:srgbClr val="FF0000"/>
                </a:solidFill>
              </a:rPr>
              <a:t>полноценная объемность </a:t>
            </a:r>
            <a:r>
              <a:rPr lang="ru-RU" dirty="0"/>
              <a:t>в комбинации с высокой точностью передачи фактуры поверхностей обеспечивает </a:t>
            </a:r>
            <a:r>
              <a:rPr lang="ru-RU" dirty="0">
                <a:solidFill>
                  <a:srgbClr val="FF0000"/>
                </a:solidFill>
              </a:rPr>
              <a:t>полный эффект присутствия</a:t>
            </a:r>
            <a:r>
              <a:rPr lang="ru-RU" dirty="0"/>
              <a:t>.</a:t>
            </a:r>
          </a:p>
        </p:txBody>
      </p:sp>
      <p:pic>
        <p:nvPicPr>
          <p:cNvPr id="23554" name="Picture 2" descr="http://dic.academic.ru/pictures/enc_colier/6478_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928670"/>
            <a:ext cx="3638550" cy="45720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2699</Words>
  <Application>Microsoft Office PowerPoint</Application>
  <PresentationFormat>Екран (4:3)</PresentationFormat>
  <Paragraphs>257</Paragraphs>
  <Slides>27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Тема Office</vt:lpstr>
      <vt:lpstr>Голография</vt:lpstr>
      <vt:lpstr>Презентація PowerPoint</vt:lpstr>
      <vt:lpstr>Цель: </vt:lpstr>
      <vt:lpstr>Когда родилась идея?</vt:lpstr>
      <vt:lpstr>Что такое голография</vt:lpstr>
      <vt:lpstr>Уникальное свойство голографии</vt:lpstr>
      <vt:lpstr>Уникальное свойство голографии</vt:lpstr>
      <vt:lpstr>Уникальное свойство голографии</vt:lpstr>
      <vt:lpstr>Наблюдение голографии</vt:lpstr>
      <vt:lpstr>Принцип голографии </vt:lpstr>
      <vt:lpstr>Принцип голографии </vt:lpstr>
      <vt:lpstr>Принцип голографии </vt:lpstr>
      <vt:lpstr>Голографический метод записи информации</vt:lpstr>
      <vt:lpstr>Принцип голографии </vt:lpstr>
      <vt:lpstr>Восстановление</vt:lpstr>
      <vt:lpstr>Восстановление</vt:lpstr>
      <vt:lpstr>Восстановление</vt:lpstr>
      <vt:lpstr>Голография с записью в трехмерной среде</vt:lpstr>
      <vt:lpstr>Принципы голографии. Метод Ю.Н.Денисюка</vt:lpstr>
      <vt:lpstr>Схемы записи голограмм </vt:lpstr>
      <vt:lpstr>Схемы записи голограмм </vt:lpstr>
      <vt:lpstr>Презентація PowerPoint</vt:lpstr>
      <vt:lpstr>Презентація PowerPoint</vt:lpstr>
      <vt:lpstr>Свойства и особенности голограмм</vt:lpstr>
      <vt:lpstr>Свойства и особенности голограмм</vt:lpstr>
      <vt:lpstr>Изобразительная голография</vt:lpstr>
      <vt:lpstr>Литература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LEGION</cp:lastModifiedBy>
  <cp:revision>33</cp:revision>
  <dcterms:created xsi:type="dcterms:W3CDTF">2011-11-05T23:01:04Z</dcterms:created>
  <dcterms:modified xsi:type="dcterms:W3CDTF">2015-03-30T08:37:56Z</dcterms:modified>
</cp:coreProperties>
</file>