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4"/>
  </p:notesMasterIdLst>
  <p:sldIdLst>
    <p:sldId id="266" r:id="rId3"/>
    <p:sldId id="257" r:id="rId4"/>
    <p:sldId id="256" r:id="rId5"/>
    <p:sldId id="258" r:id="rId6"/>
    <p:sldId id="259" r:id="rId7"/>
    <p:sldId id="263" r:id="rId8"/>
    <p:sldId id="264" r:id="rId9"/>
    <p:sldId id="265" r:id="rId10"/>
    <p:sldId id="260" r:id="rId11"/>
    <p:sldId id="261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49536" autoAdjust="0"/>
  </p:normalViewPr>
  <p:slideViewPr>
    <p:cSldViewPr>
      <p:cViewPr varScale="1">
        <p:scale>
          <a:sx n="55" d="100"/>
          <a:sy n="55" d="100"/>
        </p:scale>
        <p:origin x="-81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3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6A9CD-2F91-4794-B2C5-C3AA8C410C52}" type="datetimeFigureOut">
              <a:rPr lang="uk-UA" smtClean="0"/>
              <a:t>30.03.2015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7C148-04F7-4D9F-BD60-095DC67696A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24454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Мастер-класс </a:t>
            </a:r>
            <a:b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 теме:</a:t>
            </a:r>
            <a:br>
              <a:rPr lang="ru-RU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FFC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1200" b="1" i="1" dirty="0" smtClean="0">
                <a:solidFill>
                  <a:srgbClr val="FFC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«Что такое свет?</a:t>
            </a:r>
            <a:endParaRPr lang="ru-RU" sz="1200" dirty="0" smtClean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ru-RU" sz="1200" b="1" i="1" dirty="0" smtClean="0">
                <a:solidFill>
                  <a:srgbClr val="FFC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Корпускулярно-волновой    </a:t>
            </a:r>
            <a:endParaRPr lang="ru-RU" sz="1200" dirty="0" smtClean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ru-RU" sz="1200" b="1" i="1" dirty="0" smtClean="0">
                <a:solidFill>
                  <a:srgbClr val="FFC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   дуализм»</a:t>
            </a:r>
            <a:endParaRPr lang="ru-RU" sz="1200" dirty="0" smtClean="0">
              <a:solidFill>
                <a:srgbClr val="FFC000"/>
              </a:solidFill>
            </a:endParaRPr>
          </a:p>
          <a:p>
            <a:pPr algn="ctr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C148-04F7-4D9F-BD60-095DC67696A1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69059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0000"/>
                </a:solidFill>
              </a:rPr>
              <a:t>Может один рисунок содержать два различных изображения, проявляя либо одно из них, либо другое. </a:t>
            </a:r>
            <a:r>
              <a:rPr lang="ru-RU" sz="1200" smtClean="0">
                <a:solidFill>
                  <a:srgbClr val="FF0000"/>
                </a:solidFill>
              </a:rPr>
              <a:t>Так этот пример наглядно, образно демонстрирует возможность дуальных свойств у одного объекта</a:t>
            </a:r>
            <a:r>
              <a:rPr lang="ru-RU" sz="1100" smtClean="0">
                <a:solidFill>
                  <a:srgbClr val="FF0000"/>
                </a:solidFill>
              </a:rPr>
              <a:t>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C148-04F7-4D9F-BD60-095DC67696A1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7363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rgbClr val="FF0000"/>
                </a:solidFill>
              </a:rPr>
              <a:t>«Что такое           </a:t>
            </a:r>
          </a:p>
          <a:p>
            <a:r>
              <a:rPr lang="ru-RU" sz="1200" dirty="0" smtClean="0">
                <a:solidFill>
                  <a:srgbClr val="FF0000"/>
                </a:solidFill>
              </a:rPr>
              <a:t>            свет?»</a:t>
            </a: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C148-04F7-4D9F-BD60-095DC67696A1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4158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4800" u="sng" dirty="0" smtClean="0">
                <a:solidFill>
                  <a:srgbClr val="FFC000"/>
                </a:solidFill>
              </a:rPr>
              <a:t>1) Свет – поток частиц.</a:t>
            </a:r>
            <a:r>
              <a:rPr lang="ru-RU" sz="4800" dirty="0" smtClean="0">
                <a:solidFill>
                  <a:srgbClr val="FFC000"/>
                </a:solidFill>
              </a:rPr>
              <a:t> </a:t>
            </a:r>
          </a:p>
          <a:p>
            <a:endParaRPr lang="ru-RU" sz="1200" dirty="0" smtClean="0">
              <a:solidFill>
                <a:srgbClr val="FFC000"/>
              </a:solidFill>
            </a:endParaRPr>
          </a:p>
          <a:p>
            <a:r>
              <a:rPr lang="ru-RU" sz="1200" dirty="0" smtClean="0">
                <a:solidFill>
                  <a:srgbClr val="FFC000"/>
                </a:solidFill>
              </a:rPr>
              <a:t>                                                 </a:t>
            </a:r>
          </a:p>
          <a:p>
            <a:r>
              <a:rPr lang="ru-RU" sz="1200" dirty="0" smtClean="0">
                <a:solidFill>
                  <a:srgbClr val="FFC000"/>
                </a:solidFill>
              </a:rPr>
              <a:t>                                       </a:t>
            </a:r>
          </a:p>
          <a:p>
            <a:r>
              <a:rPr lang="ru-RU" sz="1200" dirty="0" smtClean="0">
                <a:solidFill>
                  <a:srgbClr val="FFC000"/>
                </a:solidFill>
              </a:rPr>
              <a:t>                                                            </a:t>
            </a:r>
            <a:endParaRPr lang="en-US" sz="1200" dirty="0" smtClean="0">
              <a:solidFill>
                <a:srgbClr val="FFC000"/>
              </a:solidFill>
            </a:endParaRPr>
          </a:p>
          <a:p>
            <a:r>
              <a:rPr lang="en-US" sz="1200" dirty="0" smtClean="0">
                <a:solidFill>
                  <a:srgbClr val="FFC000"/>
                </a:solidFill>
              </a:rPr>
              <a:t>                                                                     </a:t>
            </a:r>
            <a:endParaRPr lang="ru-RU" sz="1200" dirty="0" smtClean="0">
              <a:solidFill>
                <a:srgbClr val="FFC0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C148-04F7-4D9F-BD60-095DC67696A1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0260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0070C0"/>
                </a:solidFill>
              </a:rPr>
              <a:t>2)  </a:t>
            </a:r>
            <a:r>
              <a:rPr lang="ru-RU" dirty="0" err="1" smtClean="0">
                <a:solidFill>
                  <a:srgbClr val="0070C0"/>
                </a:solidFill>
              </a:rPr>
              <a:t>сВет</a:t>
            </a:r>
            <a:r>
              <a:rPr lang="ru-RU" dirty="0" smtClean="0">
                <a:solidFill>
                  <a:srgbClr val="0070C0"/>
                </a:solidFill>
              </a:rPr>
              <a:t> -  волна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C148-04F7-4D9F-BD60-095DC67696A1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72318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200" dirty="0" smtClean="0"/>
              <a:t>Если при движении, дробь с большей скоростью догонит дробь с меньшей скоростью, то  произойдет столкновение частиц.  При этом частицы могут изменить направление движения или что-то другое может произойти с ними, а мы знаем, что свет распространяется прямолинейно и, при падении света на поверхность, не замечается явления, происходящие с потоками частиц при столкновении.  В чем же дело? Может свет - это все-таки волна?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C148-04F7-4D9F-BD60-095DC67696A1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9085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200" dirty="0" smtClean="0"/>
              <a:t>Если свет – это волна, то почему появляется тень от препятствия? Ведь мы хорошо знаем, что волны огибают края препятствия и за препятствием должны  образоваться вторичные волны и никаким образом не должна возникать за препятствием тень. В чем же дело? Может свет - это все-таки поток частиц?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C148-04F7-4D9F-BD60-095DC67696A1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14471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200" dirty="0" smtClean="0">
                <a:solidFill>
                  <a:srgbClr val="C00000"/>
                </a:solidFill>
              </a:rPr>
              <a:t>Каких взглядов сегодня придерживаются ученые на происхождение света? В настоящее время считается, что световые волны имеют характерные особенности и частиц и волн одновременно.  В этом состоит суть понятия </a:t>
            </a:r>
            <a:r>
              <a:rPr lang="ru-RU" sz="1200" i="1" u="sng" dirty="0" smtClean="0">
                <a:solidFill>
                  <a:srgbClr val="C00000"/>
                </a:solidFill>
              </a:rPr>
              <a:t>корпускулярно-волнового дуализма.</a:t>
            </a:r>
          </a:p>
          <a:p>
            <a:endParaRPr lang="ru-RU" i="1" u="sng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C148-04F7-4D9F-BD60-095DC67696A1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00951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FF0000"/>
                </a:solidFill>
                <a:effectLst/>
              </a:rPr>
              <a:t>Что вы видите на этом рисунке?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C148-04F7-4D9F-BD60-095DC67696A1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2873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dirty="0" smtClean="0">
                <a:solidFill>
                  <a:srgbClr val="FF0000"/>
                </a:solidFill>
              </a:rPr>
              <a:t>Предполагаемые ответы:</a:t>
            </a:r>
          </a:p>
          <a:p>
            <a:r>
              <a:rPr lang="ru-RU" sz="1200" dirty="0" smtClean="0">
                <a:solidFill>
                  <a:srgbClr val="FFFF00"/>
                </a:solidFill>
              </a:rPr>
              <a:t>1) белую фигурную вазу на темном фоне</a:t>
            </a:r>
          </a:p>
          <a:p>
            <a:endParaRPr lang="ru-RU" dirty="0" smtClean="0"/>
          </a:p>
          <a:p>
            <a:r>
              <a:rPr lang="ru-RU" sz="1200" dirty="0" smtClean="0">
                <a:solidFill>
                  <a:srgbClr val="FFC000"/>
                </a:solidFill>
              </a:rPr>
              <a:t>2) темные силуэты двух лиц, сближающихся в поцелуе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7C148-04F7-4D9F-BD60-095DC67696A1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20641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BE555-8A6A-4E88-8755-B8859EC4C6AA}" type="datetime1">
              <a:rPr lang="ru-RU" smtClean="0"/>
              <a:t>30.03.2015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72E0C-533D-44C4-8C58-498A4AF3ECC6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ED2E1-0E4D-4A5A-80F1-E55BFB85E008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EC14C-CF67-45D8-9403-7DEA33B5C053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5EA28-FA24-4975-85ED-5822CEE53BBC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CCF4C-9183-4058-8218-B180C9AAFC1B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AD7C0-68A0-403D-99B5-420C35C4357A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6A8F5-9878-46C2-9CA6-EFEE0E45D7B1}" type="datetime1">
              <a:rPr lang="ru-RU" smtClean="0"/>
              <a:t>30.03.2015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4BFAD-0F1C-44E6-89E9-CD4B91D40AC3}" type="datetime1">
              <a:rPr lang="ru-RU" smtClean="0"/>
              <a:t>30.03.2015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06A01-72D6-4FA3-9CD7-FA809A20D38D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7FC04-F228-443F-9C5F-18526B6F0AF4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82F9E-C31C-4E9D-981A-BE7E3F239239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A91E1-380D-430A-B40C-2B8EBBF24729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48F7A-1E72-4C07-8A29-EF7D2CF7E88D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28106-182E-4716-992E-2A1F88E854D7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40F90-8475-4794-AE4A-D50E8D6B8DE8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4E18-AFA9-44BA-B2C4-7A65F0919855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08506-941D-49A3-A2BD-8715A01E7CA0}" type="datetime1">
              <a:rPr lang="ru-RU" smtClean="0"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DE799-5CD2-48A2-A73D-FBE8ED200567}" type="datetime1">
              <a:rPr lang="ru-RU" smtClean="0"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16909-9192-4E59-A3E5-4526337DB3D0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B6572-33C4-4951-B28F-82C4A02EFF89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4A7D6-7589-48D7-BE87-C3FF2DE45C5F}" type="datetime1">
              <a:rPr lang="ru-RU" smtClean="0"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F2B4A1E-5029-4FFB-962F-D2EE5F85F3D1}" type="datetime1">
              <a:rPr lang="ru-RU" smtClean="0"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6E4989D0-79BB-403F-B194-E8993592E6BA}" type="datetime1">
              <a:rPr lang="ru-RU" smtClean="0"/>
              <a:t>30.03.2015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30253" y="260648"/>
            <a:ext cx="6683496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Муниципальное Бюджетное 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Общеобразовательное учреждение 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средняя Общеобразовательная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школа №3 города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Чадана </a:t>
            </a:r>
          </a:p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Республики 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тыва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1282" y="2967335"/>
            <a:ext cx="5301451" cy="307776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Учитель физики – </a:t>
            </a:r>
          </a:p>
          <a:p>
            <a:pPr algn="ctr"/>
            <a:r>
              <a:rPr lang="ru-RU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Куулар</a:t>
            </a:r>
            <a:endParaRPr lang="ru-RU" sz="54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54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Аясмаа</a:t>
            </a:r>
            <a:endParaRPr lang="ru-RU" sz="5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Дойлусовна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622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</a:rPr>
              <a:t>Предполагаемые ответы: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FF00"/>
                </a:solidFill>
              </a:rPr>
              <a:t>1) белую </a:t>
            </a:r>
            <a:r>
              <a:rPr lang="ru-RU" sz="4000" dirty="0">
                <a:solidFill>
                  <a:srgbClr val="FFFF00"/>
                </a:solidFill>
              </a:rPr>
              <a:t>фигурную вазу на темном </a:t>
            </a:r>
            <a:r>
              <a:rPr lang="ru-RU" sz="4000" dirty="0" smtClean="0">
                <a:solidFill>
                  <a:srgbClr val="FFFF00"/>
                </a:solidFill>
              </a:rPr>
              <a:t>фоне</a:t>
            </a:r>
          </a:p>
          <a:p>
            <a:endParaRPr lang="ru-RU" dirty="0"/>
          </a:p>
          <a:p>
            <a:r>
              <a:rPr lang="ru-RU" sz="4000" dirty="0" smtClean="0">
                <a:solidFill>
                  <a:srgbClr val="FFC000"/>
                </a:solidFill>
              </a:rPr>
              <a:t>2) темные </a:t>
            </a:r>
            <a:r>
              <a:rPr lang="ru-RU" sz="4000" dirty="0">
                <a:solidFill>
                  <a:srgbClr val="FFC000"/>
                </a:solidFill>
              </a:rPr>
              <a:t>силуэты двух лиц, сближающихся в </a:t>
            </a:r>
            <a:r>
              <a:rPr lang="ru-RU" sz="4000" dirty="0" smtClean="0">
                <a:solidFill>
                  <a:srgbClr val="FFC000"/>
                </a:solidFill>
              </a:rPr>
              <a:t>поцелуе 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718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620688"/>
            <a:ext cx="90364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</a:rPr>
              <a:t>М</a:t>
            </a:r>
            <a:r>
              <a:rPr lang="ru-RU" sz="4800" dirty="0" smtClean="0">
                <a:solidFill>
                  <a:srgbClr val="FF0000"/>
                </a:solidFill>
              </a:rPr>
              <a:t>ожет </a:t>
            </a:r>
            <a:r>
              <a:rPr lang="ru-RU" sz="4800" dirty="0">
                <a:solidFill>
                  <a:srgbClr val="FF0000"/>
                </a:solidFill>
              </a:rPr>
              <a:t>один рисунок содержать два различных изображения, проявляя либо одно из них, либо другое. Так этот пример наглядно, образно демонстрирует возможность дуальных свойств у одного объекта</a:t>
            </a:r>
            <a:r>
              <a:rPr lang="ru-RU" sz="44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820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Мастер-класс </a:t>
            </a:r>
            <a:br>
              <a:rPr lang="ru-RU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 теме:</a:t>
            </a:r>
            <a:br>
              <a:rPr lang="ru-RU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ru-RU" b="1" i="1" dirty="0">
                <a:solidFill>
                  <a:srgbClr val="FFC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6000" b="1" i="1" dirty="0">
                <a:solidFill>
                  <a:srgbClr val="FFC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«Что такое свет?</a:t>
            </a:r>
            <a:endParaRPr lang="ru-RU" sz="60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ru-RU" sz="6000" b="1" i="1" dirty="0">
                <a:solidFill>
                  <a:srgbClr val="FFC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Корпускулярно-волновой    </a:t>
            </a:r>
            <a:endParaRPr lang="ru-RU" sz="6000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ru-RU" sz="6000" b="1" i="1" dirty="0">
                <a:solidFill>
                  <a:srgbClr val="FFC000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</a:rPr>
              <a:t>   дуализм»</a:t>
            </a:r>
            <a:endParaRPr lang="ru-RU" sz="6000" dirty="0">
              <a:solidFill>
                <a:srgbClr val="FFC00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271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371600"/>
            <a:ext cx="8229600" cy="1828800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>
                <a:solidFill>
                  <a:srgbClr val="FF0000"/>
                </a:solidFill>
              </a:rPr>
              <a:t/>
            </a:r>
            <a:br>
              <a:rPr lang="ru-RU" sz="6600" dirty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>
                <a:solidFill>
                  <a:srgbClr val="FF0000"/>
                </a:solidFill>
              </a:rPr>
              <a:t/>
            </a:r>
            <a:br>
              <a:rPr lang="ru-RU" sz="6600" dirty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>
                <a:solidFill>
                  <a:srgbClr val="FF0000"/>
                </a:solidFill>
              </a:rPr>
              <a:t/>
            </a:r>
            <a:br>
              <a:rPr lang="ru-RU" sz="6600" dirty="0">
                <a:solidFill>
                  <a:srgbClr val="FF0000"/>
                </a:solidFill>
              </a:rPr>
            </a:b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2280000">
            <a:off x="1187624" y="2729826"/>
            <a:ext cx="67687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>
                <a:solidFill>
                  <a:srgbClr val="FF0000"/>
                </a:solidFill>
              </a:rPr>
              <a:t>«Что </a:t>
            </a:r>
            <a:r>
              <a:rPr lang="ru-RU" sz="8000" dirty="0" smtClean="0">
                <a:solidFill>
                  <a:srgbClr val="FF0000"/>
                </a:solidFill>
              </a:rPr>
              <a:t>такое           </a:t>
            </a:r>
          </a:p>
          <a:p>
            <a:r>
              <a:rPr lang="ru-RU" sz="8000" dirty="0">
                <a:solidFill>
                  <a:srgbClr val="FF0000"/>
                </a:solidFill>
              </a:rPr>
              <a:t> </a:t>
            </a:r>
            <a:r>
              <a:rPr lang="ru-RU" sz="8000" dirty="0" smtClean="0">
                <a:solidFill>
                  <a:srgbClr val="FF0000"/>
                </a:solidFill>
              </a:rPr>
              <a:t>           свет?»</a:t>
            </a:r>
            <a:endParaRPr lang="ru-RU" sz="80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8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2340000">
            <a:off x="457200" y="1600200"/>
            <a:ext cx="8229600" cy="4709160"/>
          </a:xfrm>
        </p:spPr>
        <p:txBody>
          <a:bodyPr>
            <a:normAutofit/>
          </a:bodyPr>
          <a:lstStyle/>
          <a:p>
            <a:r>
              <a:rPr lang="ru-RU" sz="6600" u="sng" dirty="0" smtClean="0">
                <a:solidFill>
                  <a:srgbClr val="FFC000"/>
                </a:solidFill>
              </a:rPr>
              <a:t>1) Свет </a:t>
            </a:r>
            <a:r>
              <a:rPr lang="ru-RU" sz="6600" u="sng" dirty="0">
                <a:solidFill>
                  <a:srgbClr val="FFC000"/>
                </a:solidFill>
              </a:rPr>
              <a:t>– поток частиц.</a:t>
            </a:r>
            <a:r>
              <a:rPr lang="ru-RU" sz="6600" dirty="0">
                <a:solidFill>
                  <a:srgbClr val="FFC000"/>
                </a:solidFill>
              </a:rPr>
              <a:t> </a:t>
            </a:r>
            <a:endParaRPr lang="ru-RU" sz="6600" dirty="0" smtClean="0">
              <a:solidFill>
                <a:srgbClr val="FFC000"/>
              </a:solidFill>
            </a:endParaRPr>
          </a:p>
          <a:p>
            <a:endParaRPr lang="ru-RU" sz="1800" dirty="0">
              <a:solidFill>
                <a:srgbClr val="FFC000"/>
              </a:solidFill>
            </a:endParaRPr>
          </a:p>
          <a:p>
            <a:r>
              <a:rPr lang="ru-RU" sz="1800" dirty="0" smtClean="0">
                <a:solidFill>
                  <a:srgbClr val="FFC000"/>
                </a:solidFill>
              </a:rPr>
              <a:t>                                                 </a:t>
            </a:r>
          </a:p>
          <a:p>
            <a:r>
              <a:rPr lang="ru-RU" sz="1800" dirty="0">
                <a:solidFill>
                  <a:srgbClr val="FFC000"/>
                </a:solidFill>
              </a:rPr>
              <a:t> </a:t>
            </a:r>
            <a:r>
              <a:rPr lang="ru-RU" sz="1800" dirty="0" smtClean="0">
                <a:solidFill>
                  <a:srgbClr val="FFC000"/>
                </a:solidFill>
              </a:rPr>
              <a:t>                                      </a:t>
            </a:r>
          </a:p>
          <a:p>
            <a:r>
              <a:rPr lang="ru-RU" sz="1800" dirty="0">
                <a:solidFill>
                  <a:srgbClr val="FFC000"/>
                </a:solidFill>
              </a:rPr>
              <a:t> </a:t>
            </a:r>
            <a:r>
              <a:rPr lang="ru-RU" sz="1800" dirty="0" smtClean="0">
                <a:solidFill>
                  <a:srgbClr val="FFC000"/>
                </a:solidFill>
              </a:rPr>
              <a:t>                                                           </a:t>
            </a:r>
            <a:endParaRPr lang="en-US" sz="1800" dirty="0" smtClean="0">
              <a:solidFill>
                <a:srgbClr val="FFC000"/>
              </a:solidFill>
            </a:endParaRPr>
          </a:p>
          <a:p>
            <a:r>
              <a:rPr lang="en-US" sz="1800" dirty="0">
                <a:solidFill>
                  <a:srgbClr val="FFC000"/>
                </a:solidFill>
              </a:rPr>
              <a:t> </a:t>
            </a:r>
            <a:r>
              <a:rPr lang="en-US" sz="1800" dirty="0" smtClean="0">
                <a:solidFill>
                  <a:srgbClr val="FFC000"/>
                </a:solidFill>
              </a:rPr>
              <a:t>                                                                    </a:t>
            </a:r>
            <a:endParaRPr lang="ru-RU" sz="1800" dirty="0">
              <a:solidFill>
                <a:srgbClr val="FFC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096672" y="2802402"/>
            <a:ext cx="270671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686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Заголовок 191"/>
          <p:cNvSpPr>
            <a:spLocks noGrp="1"/>
          </p:cNvSpPr>
          <p:nvPr>
            <p:ph type="ctrTitle"/>
          </p:nvPr>
        </p:nvSpPr>
        <p:spPr>
          <a:xfrm rot="2400000">
            <a:off x="422030" y="1371600"/>
            <a:ext cx="8229600" cy="18288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2)  </a:t>
            </a:r>
            <a:r>
              <a:rPr lang="ru-RU" dirty="0" err="1" smtClean="0">
                <a:solidFill>
                  <a:srgbClr val="0070C0"/>
                </a:solidFill>
              </a:rPr>
              <a:t>сВет</a:t>
            </a:r>
            <a:r>
              <a:rPr lang="ru-RU" dirty="0" smtClean="0">
                <a:solidFill>
                  <a:srgbClr val="0070C0"/>
                </a:solidFill>
              </a:rPr>
              <a:t> -  волна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899592" y="2636912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52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 0.063 0.009 0.108 0.016 0.108 C 0.023 0.108 0.029 0.063 0.031 0 C 0.034 0.063 0.04 0.108 0.047 0.108 C 0.054 0.108 0.06 0.063 0.062 0 C 0.065 0.063 0.071 0.108 0.078 0.108 C 0.085 0.108 0.092 0.063 0.094 0 C 0.096 0.063 0.102 0.108 0.11 0.108 C 0.116 0.108 0.123 0.063 0.125 0 C 0.127 0.063 0.134 0.108 0.141 0.108 C 0.148 0.108 0.154 0.063 0.156 0 C 0.159 0.063 0.165 0.108 0.172 0.108 C 0.179 0.108 0.185 0.063 0.188 0 C 0.19 0.063 0.196 0.108 0.203 0.108 C 0.21 0.108 0.217 0.063 0.219 0 C 0.221 0.063 0.227 0.108 0.235 0.108 C 0.242 0.108 0.248 0.063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0"/>
            <a:ext cx="9036496" cy="6309360"/>
          </a:xfrm>
        </p:spPr>
        <p:txBody>
          <a:bodyPr>
            <a:noAutofit/>
          </a:bodyPr>
          <a:lstStyle/>
          <a:p>
            <a:r>
              <a:rPr lang="ru-RU" sz="3600" dirty="0"/>
              <a:t>Если при движении, дробь с большей скоростью догонит дробь с меньшей скоростью, то  произойдет столкновение частиц.  При этом частицы могут изменить направление движения или что-то другое может произойти с ними, а мы знаем, что свет распространяется прямолинейно и, при падении света на поверхность, не замечается явления, происходящие с потоками частиц при столкновении.  В чем же дело? Может свет - это все-таки волна?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954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048712"/>
          </a:xfrm>
        </p:spPr>
        <p:txBody>
          <a:bodyPr>
            <a:noAutofit/>
          </a:bodyPr>
          <a:lstStyle/>
          <a:p>
            <a:r>
              <a:rPr lang="ru-RU" sz="4000" dirty="0"/>
              <a:t>Если свет – это волна, то почему появляется тень от препятствия? Ведь мы хорошо знаем, что волны огибают края препятствия и за препятствием должны  образоваться вторичные волны и никаким образом не должна возникать за препятствием тень. В чем же дело? Может свет - это все-таки поток частиц?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403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 fontScale="70000" lnSpcReduction="20000"/>
          </a:bodyPr>
          <a:lstStyle/>
          <a:p>
            <a:r>
              <a:rPr lang="ru-RU" sz="6300" dirty="0">
                <a:solidFill>
                  <a:srgbClr val="C00000"/>
                </a:solidFill>
              </a:rPr>
              <a:t>Каких взглядов сегодня придерживаются ученые на происхождение света? В настоящее время считается, что световые волны имеют характерные особенности и частиц и волн одновременно.  В этом состоит суть понятия </a:t>
            </a:r>
            <a:r>
              <a:rPr lang="ru-RU" sz="6300" i="1" u="sng" dirty="0">
                <a:solidFill>
                  <a:srgbClr val="C00000"/>
                </a:solidFill>
              </a:rPr>
              <a:t>корпускулярно-волнового дуализма.</a:t>
            </a:r>
          </a:p>
          <a:p>
            <a:endParaRPr lang="ru-RU" i="1" u="sng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96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3"/>
          <a:stretch>
            <a:fillRect/>
          </a:stretch>
        </p:blipFill>
        <p:spPr>
          <a:xfrm>
            <a:off x="683568" y="764704"/>
            <a:ext cx="7848872" cy="54006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22030" y="764704"/>
            <a:ext cx="8229600" cy="2435696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effectLst/>
              </a:rPr>
              <a:t>Что вы видите на этом рисунке?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44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122</TotalTime>
  <Words>536</Words>
  <Application>Microsoft Office PowerPoint</Application>
  <PresentationFormat>Екран (4:3)</PresentationFormat>
  <Paragraphs>79</Paragraphs>
  <Slides>11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11</vt:i4>
      </vt:variant>
    </vt:vector>
  </HeadingPairs>
  <TitlesOfParts>
    <vt:vector size="13" baseType="lpstr">
      <vt:lpstr>Апекс</vt:lpstr>
      <vt:lpstr>Горизонт</vt:lpstr>
      <vt:lpstr>Презентація PowerPoint</vt:lpstr>
      <vt:lpstr>Мастер-класс  по теме: </vt:lpstr>
      <vt:lpstr>      </vt:lpstr>
      <vt:lpstr>Презентація PowerPoint</vt:lpstr>
      <vt:lpstr>2)  сВет -  волна</vt:lpstr>
      <vt:lpstr>Презентація PowerPoint</vt:lpstr>
      <vt:lpstr>Презентація PowerPoint</vt:lpstr>
      <vt:lpstr>Презентація PowerPoint</vt:lpstr>
      <vt:lpstr>Что вы видите на этом рисунке?</vt:lpstr>
      <vt:lpstr>Предполагаемые ответы: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по теме: </dc:title>
  <cp:lastModifiedBy>LEGION</cp:lastModifiedBy>
  <cp:revision>17</cp:revision>
  <dcterms:modified xsi:type="dcterms:W3CDTF">2015-03-30T08:39:16Z</dcterms:modified>
</cp:coreProperties>
</file>