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56" r:id="rId2"/>
    <p:sldId id="257" r:id="rId3"/>
    <p:sldId id="258" r:id="rId4"/>
    <p:sldId id="266" r:id="rId5"/>
    <p:sldId id="267" r:id="rId6"/>
    <p:sldId id="268" r:id="rId7"/>
    <p:sldId id="269" r:id="rId8"/>
    <p:sldId id="270" r:id="rId9"/>
    <p:sldId id="271" r:id="rId10"/>
    <p:sldId id="272" r:id="rId11"/>
    <p:sldId id="273" r:id="rId12"/>
    <p:sldId id="274" r:id="rId13"/>
    <p:sldId id="275"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0" autoAdjust="0"/>
    <p:restoredTop sz="52552" autoAdjust="0"/>
  </p:normalViewPr>
  <p:slideViewPr>
    <p:cSldViewPr>
      <p:cViewPr varScale="1">
        <p:scale>
          <a:sx n="59" d="100"/>
          <a:sy n="59" d="100"/>
        </p:scale>
        <p:origin x="-6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F948204-8EC7-4090-9AEF-ED4328CA210D}" type="datetimeFigureOut">
              <a:rPr lang="ru-RU"/>
              <a:pPr>
                <a:defRPr/>
              </a:pPr>
              <a:t>30.03.2015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A0698D5-12E8-4799-960B-04EED4BB6B7F}" type="slidenum">
              <a:rPr lang="ru-RU"/>
              <a:pPr>
                <a:defRPr/>
              </a:pPr>
              <a:t>‹№›</a:t>
            </a:fld>
            <a:endParaRPr lang="ru-RU"/>
          </a:p>
        </p:txBody>
      </p:sp>
    </p:spTree>
    <p:extLst>
      <p:ext uri="{BB962C8B-B14F-4D97-AF65-F5344CB8AC3E}">
        <p14:creationId xmlns:p14="http://schemas.microsoft.com/office/powerpoint/2010/main" val="30873715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fontAlgn="auto">
              <a:lnSpc>
                <a:spcPct val="70000"/>
              </a:lnSpc>
              <a:spcAft>
                <a:spcPts val="0"/>
              </a:spcAft>
              <a:defRPr/>
            </a:pPr>
            <a:r>
              <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Закон всемирного тяготения</a:t>
            </a:r>
            <a:br>
              <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br>
            <a:r>
              <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
            </a:r>
            <a:br>
              <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br>
            <a:r>
              <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Движение планет</a:t>
            </a:r>
            <a:endParaRPr lang="ru-RU" sz="12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endParaRPr>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1</a:t>
            </a:fld>
            <a:endParaRPr lang="ru-RU"/>
          </a:p>
        </p:txBody>
      </p:sp>
    </p:spTree>
    <p:extLst>
      <p:ext uri="{BB962C8B-B14F-4D97-AF65-F5344CB8AC3E}">
        <p14:creationId xmlns:p14="http://schemas.microsoft.com/office/powerpoint/2010/main" val="4235937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solidFill>
                  <a:schemeClr val="hlink"/>
                </a:solidFill>
                <a:latin typeface="Comic Sans MS" pitchFamily="66" charset="0"/>
              </a:rPr>
              <a:t>Применение</a:t>
            </a:r>
          </a:p>
          <a:p>
            <a:pPr algn="ctr">
              <a:lnSpc>
                <a:spcPct val="90000"/>
              </a:lnSpc>
              <a:buFont typeface="Wingdings" pitchFamily="2" charset="2"/>
              <a:buNone/>
            </a:pPr>
            <a:r>
              <a:rPr lang="ru-RU" sz="1200" dirty="0" smtClean="0">
                <a:solidFill>
                  <a:srgbClr val="00B050"/>
                </a:solidFill>
                <a:latin typeface="Comic Sans MS" pitchFamily="66" charset="0"/>
              </a:rPr>
              <a:t>Ярчайшим примером применения закона всемирного тяготения является  </a:t>
            </a:r>
          </a:p>
          <a:p>
            <a:pPr algn="ctr">
              <a:lnSpc>
                <a:spcPct val="90000"/>
              </a:lnSpc>
              <a:buFont typeface="Wingdings" pitchFamily="2" charset="2"/>
              <a:buNone/>
            </a:pPr>
            <a:r>
              <a:rPr lang="ru-RU" sz="1200" b="1" dirty="0" smtClean="0">
                <a:solidFill>
                  <a:srgbClr val="FF3300"/>
                </a:solidFill>
                <a:latin typeface="Comic Sans MS" pitchFamily="66" charset="0"/>
              </a:rPr>
              <a:t>запуск искусственного спутника Земли</a:t>
            </a:r>
            <a:endParaRPr lang="ru-RU" sz="1200" dirty="0" smtClean="0">
              <a:latin typeface="Comic Sans MS" pitchFamily="66"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10</a:t>
            </a:fld>
            <a:endParaRPr lang="ru-RU"/>
          </a:p>
        </p:txBody>
      </p:sp>
    </p:spTree>
    <p:extLst>
      <p:ext uri="{BB962C8B-B14F-4D97-AF65-F5344CB8AC3E}">
        <p14:creationId xmlns:p14="http://schemas.microsoft.com/office/powerpoint/2010/main" val="613961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E15346-448D-4869-AC7D-671D2331FCAB}" type="slidenum">
              <a:rPr lang="ru-RU"/>
              <a:pPr fontAlgn="base">
                <a:spcBef>
                  <a:spcPct val="0"/>
                </a:spcBef>
                <a:spcAft>
                  <a:spcPct val="0"/>
                </a:spcAft>
              </a:pPr>
              <a:t>11</a:t>
            </a:fld>
            <a:endParaRPr lang="ru-RU"/>
          </a:p>
        </p:txBody>
      </p:sp>
      <p:sp>
        <p:nvSpPr>
          <p:cNvPr id="225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nSpc>
                <a:spcPct val="80000"/>
              </a:lnSpc>
              <a:spcBef>
                <a:spcPct val="0"/>
              </a:spcBef>
            </a:pPr>
            <a:r>
              <a:rPr lang="ru-RU" sz="1000" dirty="0" smtClean="0"/>
              <a:t>Двигаясь по круговой орбите радиуса </a:t>
            </a:r>
            <a:r>
              <a:rPr lang="ru-RU" sz="1000" i="1" dirty="0" smtClean="0"/>
              <a:t>r</a:t>
            </a:r>
            <a:r>
              <a:rPr lang="ru-RU" sz="1000" dirty="0" smtClean="0"/>
              <a:t>, на спутник действует сила земного тяготения</a:t>
            </a:r>
            <a:r>
              <a:rPr lang="ru-RU" sz="1000" i="1" dirty="0" smtClean="0"/>
              <a:t> </a:t>
            </a:r>
            <a:r>
              <a:rPr lang="ru-RU" sz="1000" dirty="0" err="1" smtClean="0"/>
              <a:t>g</a:t>
            </a:r>
            <a:r>
              <a:rPr lang="ru-RU" sz="1000" i="1" dirty="0" err="1" smtClean="0"/>
              <a:t>mM</a:t>
            </a:r>
            <a:r>
              <a:rPr lang="ru-RU" sz="1000" dirty="0" smtClean="0"/>
              <a:t>/</a:t>
            </a:r>
            <a:r>
              <a:rPr lang="ru-RU" sz="1000" i="1" dirty="0" smtClean="0"/>
              <a:t>r</a:t>
            </a:r>
            <a:r>
              <a:rPr lang="ru-RU" sz="1000" dirty="0" smtClean="0"/>
              <a:t>2, где </a:t>
            </a:r>
            <a:r>
              <a:rPr lang="ru-RU" sz="1000" i="1" dirty="0" smtClean="0"/>
              <a:t>g</a:t>
            </a:r>
            <a:r>
              <a:rPr lang="ru-RU" sz="1000" dirty="0" smtClean="0"/>
              <a:t> - постоянная тяготения, </a:t>
            </a:r>
            <a:r>
              <a:rPr lang="ru-RU" sz="1000" i="1" dirty="0" smtClean="0"/>
              <a:t>m</a:t>
            </a:r>
            <a:r>
              <a:rPr lang="ru-RU" sz="1000" dirty="0" smtClean="0"/>
              <a:t> - масса спутника и </a:t>
            </a:r>
            <a:r>
              <a:rPr lang="ru-RU" sz="1000" i="1" dirty="0" smtClean="0"/>
              <a:t>M</a:t>
            </a:r>
            <a:r>
              <a:rPr lang="ru-RU" sz="1000" dirty="0" smtClean="0"/>
              <a:t> - масса планеты (Земли в нашем случае). Согласно второму закону Ньютона сила тяготения равна центростремительной силе </a:t>
            </a:r>
            <a:r>
              <a:rPr lang="ru-RU" sz="1000" i="1" dirty="0" smtClean="0"/>
              <a:t>mv</a:t>
            </a:r>
            <a:r>
              <a:rPr lang="ru-RU" sz="1000" dirty="0" smtClean="0"/>
              <a:t>2/</a:t>
            </a:r>
            <a:r>
              <a:rPr lang="ru-RU" sz="1000" i="1" dirty="0" smtClean="0"/>
              <a:t>r</a:t>
            </a:r>
            <a:r>
              <a:rPr lang="ru-RU" sz="1000" dirty="0" smtClean="0"/>
              <a:t>. Отсюда получаем выражение для скорости движения спутника по круговой орбите:</a:t>
            </a:r>
            <a:endParaRPr lang="ru-RU" sz="1000" b="1" i="1" dirty="0" smtClean="0"/>
          </a:p>
          <a:p>
            <a:pPr>
              <a:lnSpc>
                <a:spcPct val="80000"/>
              </a:lnSpc>
              <a:spcBef>
                <a:spcPct val="0"/>
              </a:spcBef>
            </a:pPr>
            <a:r>
              <a:rPr lang="ru-RU" sz="1000" b="1" i="1" dirty="0" smtClean="0"/>
              <a:t>v</a:t>
            </a:r>
            <a:r>
              <a:rPr lang="ru-RU" sz="1000" b="1" dirty="0" smtClean="0"/>
              <a:t>=(g</a:t>
            </a:r>
            <a:r>
              <a:rPr lang="ru-RU" sz="1000" b="1" i="1" dirty="0" smtClean="0"/>
              <a:t> M</a:t>
            </a:r>
            <a:r>
              <a:rPr lang="ru-RU" sz="1000" b="1" dirty="0" smtClean="0"/>
              <a:t>/</a:t>
            </a:r>
            <a:r>
              <a:rPr lang="ru-RU" sz="1000" b="1" i="1" dirty="0" smtClean="0"/>
              <a:t>r</a:t>
            </a:r>
            <a:r>
              <a:rPr lang="ru-RU" sz="1000" b="1" dirty="0" smtClean="0"/>
              <a:t>)1/2</a:t>
            </a:r>
          </a:p>
          <a:p>
            <a:pPr>
              <a:lnSpc>
                <a:spcPct val="80000"/>
              </a:lnSpc>
              <a:spcBef>
                <a:spcPct val="0"/>
              </a:spcBef>
            </a:pPr>
            <a:r>
              <a:rPr lang="ru-RU" sz="1000" dirty="0" smtClean="0"/>
              <a:t>Период обращения спутника вокруг Земли </a:t>
            </a:r>
            <a:r>
              <a:rPr lang="ru-RU" sz="1000" i="1" dirty="0" err="1" smtClean="0"/>
              <a:t>T</a:t>
            </a:r>
            <a:r>
              <a:rPr lang="ru-RU" sz="1000" dirty="0" err="1" smtClean="0"/>
              <a:t>сп</a:t>
            </a:r>
            <a:r>
              <a:rPr lang="ru-RU" sz="1000" dirty="0" smtClean="0"/>
              <a:t> равен длине орбиты 2p</a:t>
            </a:r>
            <a:r>
              <a:rPr lang="ru-RU" sz="1000" i="1" dirty="0" smtClean="0"/>
              <a:t>r</a:t>
            </a:r>
            <a:r>
              <a:rPr lang="ru-RU" sz="1000" dirty="0" smtClean="0"/>
              <a:t>, делённой на скорость движения спутника </a:t>
            </a:r>
            <a:r>
              <a:rPr lang="ru-RU" sz="1000" i="1" dirty="0" smtClean="0"/>
              <a:t>v</a:t>
            </a:r>
            <a:r>
              <a:rPr lang="ru-RU" sz="1000" dirty="0" smtClean="0"/>
              <a:t>:</a:t>
            </a:r>
            <a:endParaRPr lang="ru-RU" sz="1000" i="1" dirty="0" smtClean="0"/>
          </a:p>
          <a:p>
            <a:pPr>
              <a:lnSpc>
                <a:spcPct val="80000"/>
              </a:lnSpc>
              <a:spcBef>
                <a:spcPct val="0"/>
              </a:spcBef>
            </a:pPr>
            <a:r>
              <a:rPr lang="ru-RU" sz="1000" i="1" dirty="0" err="1" smtClean="0"/>
              <a:t>T</a:t>
            </a:r>
            <a:r>
              <a:rPr lang="ru-RU" sz="1000" dirty="0" err="1" smtClean="0"/>
              <a:t>сп</a:t>
            </a:r>
            <a:r>
              <a:rPr lang="ru-RU" sz="1000" dirty="0" smtClean="0"/>
              <a:t>=2p</a:t>
            </a:r>
            <a:r>
              <a:rPr lang="ru-RU" sz="1000" i="1" dirty="0" smtClean="0"/>
              <a:t>r</a:t>
            </a:r>
            <a:r>
              <a:rPr lang="ru-RU" sz="1000" dirty="0" smtClean="0"/>
              <a:t>/</a:t>
            </a:r>
            <a:r>
              <a:rPr lang="ru-RU" sz="1000" i="1" dirty="0" smtClean="0"/>
              <a:t>v</a:t>
            </a:r>
            <a:r>
              <a:rPr lang="ru-RU" sz="1000" dirty="0" smtClean="0"/>
              <a:t>=2p (</a:t>
            </a:r>
            <a:r>
              <a:rPr lang="ru-RU" sz="1000" i="1" dirty="0" smtClean="0"/>
              <a:t>r</a:t>
            </a:r>
            <a:r>
              <a:rPr lang="ru-RU" sz="1000" dirty="0" smtClean="0"/>
              <a:t>3/</a:t>
            </a:r>
            <a:r>
              <a:rPr lang="ru-RU" sz="1000" dirty="0" err="1" smtClean="0"/>
              <a:t>g</a:t>
            </a:r>
            <a:r>
              <a:rPr lang="ru-RU" sz="1000" i="1" dirty="0" err="1" smtClean="0"/>
              <a:t>M</a:t>
            </a:r>
            <a:r>
              <a:rPr lang="ru-RU" sz="1000" dirty="0" smtClean="0"/>
              <a:t>)1/2 </a:t>
            </a:r>
          </a:p>
          <a:p>
            <a:pPr>
              <a:lnSpc>
                <a:spcPct val="80000"/>
              </a:lnSpc>
              <a:spcBef>
                <a:spcPct val="0"/>
              </a:spcBef>
            </a:pPr>
            <a:r>
              <a:rPr lang="ru-RU" sz="1000" dirty="0" smtClean="0"/>
              <a:t>Если этот орбитальный период </a:t>
            </a:r>
            <a:r>
              <a:rPr lang="ru-RU" sz="1000" i="1" dirty="0" err="1" smtClean="0"/>
              <a:t>T</a:t>
            </a:r>
            <a:r>
              <a:rPr lang="ru-RU" sz="1000" dirty="0" err="1" smtClean="0"/>
              <a:t>сп</a:t>
            </a:r>
            <a:r>
              <a:rPr lang="ru-RU" sz="1000" dirty="0" smtClean="0"/>
              <a:t> равен периоду вращения Земли вокруг собственной оси (примерно 24 часа), то спутник будет "висеть" над одним и тем же районом Земли, а такая орбита называется </a:t>
            </a:r>
            <a:r>
              <a:rPr lang="ru-RU" sz="1000" i="1" dirty="0" smtClean="0"/>
              <a:t>геостационарной</a:t>
            </a:r>
            <a:r>
              <a:rPr lang="ru-RU" sz="1000" dirty="0" smtClean="0"/>
              <a:t>. Геостационарная орбита лежит в плоскости экватора Земли. Её радиус составляет 42164 км, что примерно в 6 раз больше радиуса Земли. Небесные координаты спутника на геостационарной орбите остаются постоянными и мы можем легко направить на него параболическую антенну (например, для приема спутникового телевидения).  </a:t>
            </a:r>
          </a:p>
          <a:p>
            <a:pPr>
              <a:lnSpc>
                <a:spcPct val="80000"/>
              </a:lnSpc>
              <a:spcBef>
                <a:spcPct val="0"/>
              </a:spcBef>
            </a:pPr>
            <a:r>
              <a:rPr lang="ru-RU" sz="1000" dirty="0" smtClean="0"/>
              <a:t>  Когда радиус орбиты меньше чем радиус геостационарной орбиты,  спутник будет обгонять вращение Земли и в этом случае необходимо использовать механизм слежения параболической антенны за положением спутника, что достаточно сложно и дорого для массового применения. Однако, спутники на низких орбитах обеспечивают более мощный сигнал по сравнению с сигналом геостационарных спутников и его можно принимать даже на антенну мобильного телефона. Поэтому возникла идея использовать несколько спутников на одной и той же орбите, которые, заменяя друг друга, будут поддерживать непрерывную связь над каким-то районом Земли. </a:t>
            </a:r>
          </a:p>
          <a:p>
            <a:pPr>
              <a:lnSpc>
                <a:spcPct val="80000"/>
              </a:lnSpc>
              <a:spcBef>
                <a:spcPct val="0"/>
              </a:spcBef>
            </a:pPr>
            <a:r>
              <a:rPr lang="ru-RU" sz="1000" dirty="0" smtClean="0"/>
              <a:t>  Такой принцип был использован в телекоммуникационной системе "</a:t>
            </a:r>
            <a:r>
              <a:rPr lang="ru-RU" sz="1000" dirty="0" err="1" smtClean="0"/>
              <a:t>Иридиум</a:t>
            </a:r>
            <a:r>
              <a:rPr lang="ru-RU" sz="1000" dirty="0" smtClean="0"/>
              <a:t>", которая состоит из 66 низкоорбитальных спутников: по 11 спутников на 6 орбитах, как показано на анимации. Каждый спутник обеспечивает связь над участком Земли, показанном на анимации светлым пятном. Мы можем видеть, что, перекрываясь, пятна покрывают всю поверхность Земли. Это означает, что такая спутниковая система обеспечивает непрерывную связь из любой точки Земли. </a:t>
            </a:r>
            <a:endParaRPr lang="en-US" sz="1000" dirty="0" smtClean="0"/>
          </a:p>
          <a:p>
            <a:pPr fontAlgn="auto">
              <a:spcAft>
                <a:spcPts val="0"/>
              </a:spcAft>
              <a:defRPr/>
            </a:pPr>
            <a:r>
              <a:rPr lang="ru-RU" sz="1200" dirty="0" smtClean="0">
                <a:solidFill>
                  <a:schemeClr val="hlink"/>
                </a:solidFill>
                <a:latin typeface="Comic Sans MS" pitchFamily="66" charset="0"/>
              </a:rPr>
              <a:t>Вращение спутников вокруг Земли по законам всемирного тяготения</a:t>
            </a:r>
            <a:r>
              <a:rPr lang="ru-RU" sz="1200" dirty="0" smtClean="0">
                <a:solidFill>
                  <a:schemeClr val="folHlink"/>
                </a:solidFill>
                <a:latin typeface="Comic Sans MS" pitchFamily="66" charset="0"/>
              </a:rPr>
              <a:t/>
            </a:r>
            <a:br>
              <a:rPr lang="ru-RU" sz="1200" dirty="0" smtClean="0">
                <a:solidFill>
                  <a:schemeClr val="folHlink"/>
                </a:solidFill>
                <a:latin typeface="Comic Sans MS" pitchFamily="66" charset="0"/>
              </a:rPr>
            </a:br>
            <a:endParaRPr lang="ru-RU" sz="1200" dirty="0" smtClean="0">
              <a:solidFill>
                <a:schemeClr val="folHlink"/>
              </a:solidFill>
              <a:latin typeface="Comic Sans MS" pitchFamily="66" charset="0"/>
            </a:endParaRPr>
          </a:p>
          <a:p>
            <a:pPr algn="just">
              <a:buFont typeface="Wingdings" pitchFamily="2" charset="2"/>
              <a:buNone/>
            </a:pPr>
            <a:r>
              <a:rPr lang="ru-RU" sz="1050" dirty="0" smtClean="0">
                <a:solidFill>
                  <a:srgbClr val="00B050"/>
                </a:solidFill>
              </a:rPr>
              <a:t>    </a:t>
            </a:r>
            <a:r>
              <a:rPr lang="ru-RU" sz="1000" dirty="0" smtClean="0">
                <a:solidFill>
                  <a:srgbClr val="00B050"/>
                </a:solidFill>
                <a:latin typeface="Comic Sans MS" pitchFamily="66" charset="0"/>
              </a:rPr>
              <a:t>Двигаясь по круговой орбите радиуса </a:t>
            </a:r>
            <a:r>
              <a:rPr lang="ru-RU" sz="1000" i="1" dirty="0" smtClean="0">
                <a:solidFill>
                  <a:srgbClr val="00B050"/>
                </a:solidFill>
                <a:latin typeface="Comic Sans MS" pitchFamily="66" charset="0"/>
              </a:rPr>
              <a:t>r</a:t>
            </a:r>
            <a:r>
              <a:rPr lang="ru-RU" sz="1000" dirty="0" smtClean="0">
                <a:solidFill>
                  <a:srgbClr val="00B050"/>
                </a:solidFill>
                <a:latin typeface="Comic Sans MS" pitchFamily="66" charset="0"/>
              </a:rPr>
              <a:t>, на спутник действует  сила  земного  тяготения  </a:t>
            </a:r>
            <a:r>
              <a:rPr lang="ru-RU" sz="1000" i="1" dirty="0" smtClean="0">
                <a:solidFill>
                  <a:srgbClr val="00B050"/>
                </a:solidFill>
                <a:latin typeface="Comic Sans MS" pitchFamily="66" charset="0"/>
              </a:rPr>
              <a:t> </a:t>
            </a:r>
            <a:r>
              <a:rPr lang="ru-RU" sz="1000" dirty="0" err="1" smtClean="0">
                <a:solidFill>
                  <a:srgbClr val="00B050"/>
                </a:solidFill>
                <a:latin typeface="Comic Sans MS" pitchFamily="66" charset="0"/>
              </a:rPr>
              <a:t>g</a:t>
            </a:r>
            <a:r>
              <a:rPr lang="ru-RU" sz="1000" i="1" dirty="0" err="1" smtClean="0">
                <a:solidFill>
                  <a:srgbClr val="00B050"/>
                </a:solidFill>
                <a:latin typeface="Comic Sans MS" pitchFamily="66" charset="0"/>
              </a:rPr>
              <a:t>mM</a:t>
            </a:r>
            <a:r>
              <a:rPr lang="ru-RU" sz="1000" dirty="0" smtClean="0">
                <a:solidFill>
                  <a:srgbClr val="00B050"/>
                </a:solidFill>
                <a:latin typeface="Comic Sans MS" pitchFamily="66" charset="0"/>
              </a:rPr>
              <a:t>/</a:t>
            </a:r>
            <a:r>
              <a:rPr lang="ru-RU" sz="1000" i="1" dirty="0" smtClean="0">
                <a:solidFill>
                  <a:srgbClr val="00B050"/>
                </a:solidFill>
                <a:latin typeface="Comic Sans MS" pitchFamily="66" charset="0"/>
              </a:rPr>
              <a:t>r</a:t>
            </a:r>
            <a:r>
              <a:rPr lang="ru-RU" sz="1000" dirty="0" smtClean="0">
                <a:solidFill>
                  <a:srgbClr val="00B050"/>
                </a:solidFill>
                <a:latin typeface="Comic Sans MS" pitchFamily="66" charset="0"/>
              </a:rPr>
              <a:t>2,  где       </a:t>
            </a:r>
            <a:r>
              <a:rPr lang="ru-RU" sz="1000" i="1" dirty="0" smtClean="0">
                <a:solidFill>
                  <a:srgbClr val="00B050"/>
                </a:solidFill>
                <a:latin typeface="Comic Sans MS" pitchFamily="66" charset="0"/>
              </a:rPr>
              <a:t>g</a:t>
            </a:r>
            <a:r>
              <a:rPr lang="ru-RU" sz="1000" dirty="0" smtClean="0">
                <a:solidFill>
                  <a:srgbClr val="00B050"/>
                </a:solidFill>
                <a:latin typeface="Comic Sans MS" pitchFamily="66" charset="0"/>
              </a:rPr>
              <a:t> – постоянная  тяготения,  </a:t>
            </a:r>
            <a:r>
              <a:rPr lang="ru-RU" sz="1000" i="1" dirty="0" smtClean="0">
                <a:solidFill>
                  <a:srgbClr val="00B050"/>
                </a:solidFill>
                <a:latin typeface="Comic Sans MS" pitchFamily="66" charset="0"/>
              </a:rPr>
              <a:t>m</a:t>
            </a:r>
            <a:r>
              <a:rPr lang="ru-RU" sz="1000" dirty="0" smtClean="0">
                <a:solidFill>
                  <a:srgbClr val="00B050"/>
                </a:solidFill>
                <a:latin typeface="Comic Sans MS" pitchFamily="66" charset="0"/>
              </a:rPr>
              <a:t> - масса   спутника     и   </a:t>
            </a:r>
            <a:r>
              <a:rPr lang="ru-RU" sz="1000" i="1" dirty="0" smtClean="0">
                <a:solidFill>
                  <a:srgbClr val="00B050"/>
                </a:solidFill>
                <a:latin typeface="Comic Sans MS" pitchFamily="66" charset="0"/>
              </a:rPr>
              <a:t>M</a:t>
            </a:r>
            <a:r>
              <a:rPr lang="ru-RU" sz="1000" dirty="0" smtClean="0">
                <a:solidFill>
                  <a:srgbClr val="00B050"/>
                </a:solidFill>
                <a:latin typeface="Comic Sans MS" pitchFamily="66" charset="0"/>
              </a:rPr>
              <a:t> - масса планеты. Согласно  второму закону Ньютона сила тяготения равна  центростремительной  силе  </a:t>
            </a:r>
            <a:r>
              <a:rPr lang="ru-RU" sz="1000" i="1" dirty="0" smtClean="0">
                <a:solidFill>
                  <a:srgbClr val="00B050"/>
                </a:solidFill>
                <a:latin typeface="Comic Sans MS" pitchFamily="66" charset="0"/>
              </a:rPr>
              <a:t>mv</a:t>
            </a:r>
            <a:r>
              <a:rPr lang="ru-RU" sz="1000" dirty="0" smtClean="0">
                <a:solidFill>
                  <a:srgbClr val="00B050"/>
                </a:solidFill>
                <a:latin typeface="Comic Sans MS" pitchFamily="66" charset="0"/>
              </a:rPr>
              <a:t>2/</a:t>
            </a:r>
            <a:r>
              <a:rPr lang="ru-RU" sz="1000" i="1" dirty="0" smtClean="0">
                <a:solidFill>
                  <a:srgbClr val="00B050"/>
                </a:solidFill>
                <a:latin typeface="Comic Sans MS" pitchFamily="66" charset="0"/>
              </a:rPr>
              <a:t>r</a:t>
            </a:r>
            <a:r>
              <a:rPr lang="ru-RU" sz="1000" dirty="0" smtClean="0">
                <a:solidFill>
                  <a:srgbClr val="00B050"/>
                </a:solidFill>
                <a:latin typeface="Comic Sans MS" pitchFamily="66" charset="0"/>
              </a:rPr>
              <a:t>.</a:t>
            </a:r>
          </a:p>
          <a:p>
            <a:pPr>
              <a:lnSpc>
                <a:spcPct val="80000"/>
              </a:lnSpc>
              <a:spcBef>
                <a:spcPct val="0"/>
              </a:spcBef>
            </a:pPr>
            <a:endParaRPr lang="ru-RU" sz="10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7A9A41-C726-4CD9-810C-FC825D390C4F}" type="slidenum">
              <a:rPr lang="ru-RU"/>
              <a:pPr fontAlgn="base">
                <a:spcBef>
                  <a:spcPct val="0"/>
                </a:spcBef>
                <a:spcAft>
                  <a:spcPct val="0"/>
                </a:spcAft>
              </a:pPr>
              <a:t>12</a:t>
            </a:fld>
            <a:endParaRPr lang="ru-RU"/>
          </a:p>
        </p:txBody>
      </p:sp>
      <p:sp>
        <p:nvSpPr>
          <p:cNvPr id="23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ru-RU" sz="1000" b="1" dirty="0" smtClean="0"/>
              <a:t>ДВИЖЕНИЕ ТЕЛ В ПОЛЕ ТЯЖЕСТИ ЗЕМЛИ</a:t>
            </a:r>
            <a:r>
              <a:rPr lang="ru-RU" sz="1000" dirty="0" smtClean="0"/>
              <a:t>   </a:t>
            </a:r>
          </a:p>
          <a:p>
            <a:pPr>
              <a:spcBef>
                <a:spcPct val="0"/>
              </a:spcBef>
            </a:pPr>
            <a:r>
              <a:rPr lang="ru-RU" sz="1000" dirty="0" smtClean="0"/>
              <a:t> Рассмотрим движение свободного тела в присутствии гравитационного поля Земли на примере выстрела из пушки. Если пушка расположена в точке с координатами (0, 0, 0), то снаряд будет двигаться по траектории, которая описывается следующими уравнениями: </a:t>
            </a:r>
          </a:p>
          <a:p>
            <a:pPr>
              <a:spcBef>
                <a:spcPct val="0"/>
              </a:spcBef>
            </a:pPr>
            <a:r>
              <a:rPr lang="ru-RU" sz="1000" i="1" dirty="0" smtClean="0"/>
              <a:t>X</a:t>
            </a:r>
            <a:r>
              <a:rPr lang="ru-RU" sz="1000" dirty="0" smtClean="0"/>
              <a:t> = (</a:t>
            </a:r>
            <a:r>
              <a:rPr lang="ru-RU" sz="1000" i="1" dirty="0" err="1" smtClean="0"/>
              <a:t>v</a:t>
            </a:r>
            <a:r>
              <a:rPr lang="ru-RU" sz="1000" dirty="0" err="1" smtClean="0"/>
              <a:t>cosj</a:t>
            </a:r>
            <a:r>
              <a:rPr lang="ru-RU" sz="1000" dirty="0" smtClean="0"/>
              <a:t>)</a:t>
            </a:r>
            <a:r>
              <a:rPr lang="ru-RU" sz="1000" i="1" dirty="0" smtClean="0"/>
              <a:t>t</a:t>
            </a:r>
            <a:br>
              <a:rPr lang="ru-RU" sz="1000" i="1" dirty="0" smtClean="0"/>
            </a:br>
            <a:r>
              <a:rPr lang="ru-RU" sz="1000" i="1" dirty="0" smtClean="0"/>
              <a:t>Y </a:t>
            </a:r>
            <a:r>
              <a:rPr lang="ru-RU" sz="1000" dirty="0" smtClean="0"/>
              <a:t>= (</a:t>
            </a:r>
            <a:r>
              <a:rPr lang="ru-RU" sz="1000" i="1" dirty="0" err="1" smtClean="0"/>
              <a:t>v</a:t>
            </a:r>
            <a:r>
              <a:rPr lang="ru-RU" sz="1000" dirty="0" err="1" smtClean="0"/>
              <a:t>sinj</a:t>
            </a:r>
            <a:r>
              <a:rPr lang="ru-RU" sz="1000" dirty="0" smtClean="0"/>
              <a:t>)</a:t>
            </a:r>
            <a:r>
              <a:rPr lang="ru-RU" sz="1000" i="1" dirty="0" smtClean="0"/>
              <a:t>t</a:t>
            </a:r>
            <a:r>
              <a:rPr lang="ru-RU" sz="1000" dirty="0" smtClean="0"/>
              <a:t> - </a:t>
            </a:r>
            <a:r>
              <a:rPr lang="ru-RU" sz="1000" i="1" dirty="0" smtClean="0"/>
              <a:t>gt</a:t>
            </a:r>
            <a:r>
              <a:rPr lang="ru-RU" sz="1000" dirty="0" smtClean="0"/>
              <a:t>2/2,</a:t>
            </a:r>
          </a:p>
          <a:p>
            <a:pPr>
              <a:spcBef>
                <a:spcPct val="0"/>
              </a:spcBef>
            </a:pPr>
            <a:r>
              <a:rPr lang="ru-RU" sz="1000" dirty="0" smtClean="0"/>
              <a:t>где </a:t>
            </a:r>
            <a:r>
              <a:rPr lang="ru-RU" sz="1000" i="1" dirty="0" smtClean="0"/>
              <a:t>v</a:t>
            </a:r>
            <a:r>
              <a:rPr lang="ru-RU" sz="1000" dirty="0" smtClean="0"/>
              <a:t> - скорость снаряда вдоль ствола пушки,  j - угол между стволом пушки и горизонтом (ось </a:t>
            </a:r>
            <a:r>
              <a:rPr lang="ru-RU" sz="1000" i="1" dirty="0" smtClean="0"/>
              <a:t>X</a:t>
            </a:r>
            <a:r>
              <a:rPr lang="ru-RU" sz="1000" dirty="0" smtClean="0"/>
              <a:t>), </a:t>
            </a:r>
            <a:r>
              <a:rPr lang="ru-RU" sz="1000" i="1" dirty="0" smtClean="0"/>
              <a:t>t</a:t>
            </a:r>
            <a:r>
              <a:rPr lang="ru-RU" sz="1000" dirty="0" smtClean="0"/>
              <a:t> - время, </a:t>
            </a:r>
            <a:r>
              <a:rPr lang="ru-RU" sz="1000" i="1" dirty="0" smtClean="0"/>
              <a:t>g</a:t>
            </a:r>
            <a:r>
              <a:rPr lang="ru-RU" sz="1000" dirty="0" smtClean="0"/>
              <a:t> - ускорение свободного падения в поле тяжести Земли. Подставляя </a:t>
            </a:r>
            <a:r>
              <a:rPr lang="ru-RU" sz="1000" i="1" dirty="0" smtClean="0"/>
              <a:t>t</a:t>
            </a:r>
            <a:r>
              <a:rPr lang="ru-RU" sz="1000" dirty="0" smtClean="0"/>
              <a:t> из первого уравнения во второе, находим уравнение траектории движения снаряда:</a:t>
            </a:r>
          </a:p>
          <a:p>
            <a:pPr>
              <a:spcBef>
                <a:spcPct val="0"/>
              </a:spcBef>
            </a:pPr>
            <a:r>
              <a:rPr lang="ru-RU" sz="1000" i="1" dirty="0" smtClean="0"/>
              <a:t>Y</a:t>
            </a:r>
            <a:r>
              <a:rPr lang="ru-RU" sz="1000" dirty="0" smtClean="0"/>
              <a:t> = </a:t>
            </a:r>
            <a:r>
              <a:rPr lang="ru-RU" sz="1000" i="1" dirty="0" smtClean="0"/>
              <a:t>X</a:t>
            </a:r>
            <a:r>
              <a:rPr lang="ru-RU" sz="1000" dirty="0" smtClean="0"/>
              <a:t> </a:t>
            </a:r>
            <a:r>
              <a:rPr lang="ru-RU" sz="1000" dirty="0" err="1" smtClean="0"/>
              <a:t>tgj</a:t>
            </a:r>
            <a:r>
              <a:rPr lang="ru-RU" sz="1000" dirty="0" smtClean="0"/>
              <a:t> - (</a:t>
            </a:r>
            <a:r>
              <a:rPr lang="ru-RU" sz="1000" i="1" dirty="0" smtClean="0"/>
              <a:t>g</a:t>
            </a:r>
            <a:r>
              <a:rPr lang="ru-RU" sz="1000" dirty="0" smtClean="0"/>
              <a:t>/2</a:t>
            </a:r>
            <a:r>
              <a:rPr lang="ru-RU" sz="1000" i="1" dirty="0" smtClean="0"/>
              <a:t>v</a:t>
            </a:r>
            <a:r>
              <a:rPr lang="ru-RU" sz="1000" dirty="0" smtClean="0"/>
              <a:t>2)(1 + tg2j) </a:t>
            </a:r>
            <a:r>
              <a:rPr lang="ru-RU" sz="1000" i="1" dirty="0" smtClean="0"/>
              <a:t>X</a:t>
            </a:r>
            <a:r>
              <a:rPr lang="ru-RU" sz="1000" dirty="0" smtClean="0"/>
              <a:t>2</a:t>
            </a:r>
          </a:p>
          <a:p>
            <a:pPr>
              <a:spcBef>
                <a:spcPct val="0"/>
              </a:spcBef>
            </a:pPr>
            <a:r>
              <a:rPr lang="ru-RU" sz="1000" dirty="0" smtClean="0"/>
              <a:t>Из приведённого выше уравнения видно можно видеть, что траектория полёта снаряда имеет параболическую форму. Из этого уравнения находим максимальную дальность стрельбы  </a:t>
            </a:r>
            <a:r>
              <a:rPr lang="ru-RU" sz="1000" i="1" dirty="0" err="1" smtClean="0"/>
              <a:t>X</a:t>
            </a:r>
            <a:r>
              <a:rPr lang="ru-RU" sz="1000" dirty="0" err="1" smtClean="0"/>
              <a:t>max</a:t>
            </a:r>
            <a:r>
              <a:rPr lang="ru-RU" sz="1000" dirty="0" smtClean="0"/>
              <a:t> (при этом </a:t>
            </a:r>
            <a:r>
              <a:rPr lang="ru-RU" sz="1000" i="1" dirty="0" smtClean="0"/>
              <a:t>Y</a:t>
            </a:r>
            <a:r>
              <a:rPr lang="ru-RU" sz="1000" dirty="0" smtClean="0"/>
              <a:t>=0) и максимальную высоту полёта </a:t>
            </a:r>
            <a:r>
              <a:rPr lang="ru-RU" sz="1000" i="1" dirty="0" err="1" smtClean="0"/>
              <a:t>Y</a:t>
            </a:r>
            <a:r>
              <a:rPr lang="ru-RU" sz="1000" dirty="0" err="1" smtClean="0"/>
              <a:t>max</a:t>
            </a:r>
            <a:r>
              <a:rPr lang="ru-RU" sz="1000" dirty="0" smtClean="0"/>
              <a:t> (первая производная Y по координате X равна нулю):</a:t>
            </a:r>
          </a:p>
          <a:p>
            <a:pPr>
              <a:spcBef>
                <a:spcPct val="0"/>
              </a:spcBef>
            </a:pPr>
            <a:r>
              <a:rPr lang="ru-RU" sz="1000" i="1" dirty="0" err="1" smtClean="0"/>
              <a:t>X</a:t>
            </a:r>
            <a:r>
              <a:rPr lang="ru-RU" sz="1000" dirty="0" err="1" smtClean="0"/>
              <a:t>max</a:t>
            </a:r>
            <a:r>
              <a:rPr lang="ru-RU" sz="1000" dirty="0" smtClean="0"/>
              <a:t> = </a:t>
            </a:r>
            <a:r>
              <a:rPr lang="ru-RU" sz="1000" i="1" dirty="0" smtClean="0"/>
              <a:t>v</a:t>
            </a:r>
            <a:r>
              <a:rPr lang="ru-RU" sz="1000" dirty="0" smtClean="0"/>
              <a:t>2sin(2j)/</a:t>
            </a:r>
            <a:r>
              <a:rPr lang="ru-RU" sz="1000" i="1" dirty="0" smtClean="0"/>
              <a:t>g</a:t>
            </a:r>
            <a:r>
              <a:rPr lang="ru-RU" sz="1000" dirty="0" smtClean="0"/>
              <a:t/>
            </a:r>
            <a:br>
              <a:rPr lang="ru-RU" sz="1000" dirty="0" smtClean="0"/>
            </a:br>
            <a:r>
              <a:rPr lang="ru-RU" sz="1000" i="1" dirty="0" err="1" smtClean="0"/>
              <a:t>Y</a:t>
            </a:r>
            <a:r>
              <a:rPr lang="ru-RU" sz="1000" dirty="0" err="1" smtClean="0"/>
              <a:t>max</a:t>
            </a:r>
            <a:r>
              <a:rPr lang="ru-RU" sz="1000" dirty="0" smtClean="0"/>
              <a:t> = </a:t>
            </a:r>
            <a:r>
              <a:rPr lang="ru-RU" sz="1000" i="1" dirty="0" smtClean="0"/>
              <a:t>v</a:t>
            </a:r>
            <a:r>
              <a:rPr lang="ru-RU" sz="1000" dirty="0" smtClean="0"/>
              <a:t>2sin2j/2</a:t>
            </a:r>
            <a:r>
              <a:rPr lang="ru-RU" sz="1000" i="1" dirty="0" smtClean="0"/>
              <a:t>g</a:t>
            </a:r>
            <a:endParaRPr lang="ru-RU" sz="1000" dirty="0" smtClean="0"/>
          </a:p>
          <a:p>
            <a:pPr>
              <a:spcBef>
                <a:spcPct val="0"/>
              </a:spcBef>
            </a:pPr>
            <a:r>
              <a:rPr lang="ru-RU" sz="1000" dirty="0" smtClean="0"/>
              <a:t>Из первого уравнения видно, что максимальная дальность полёта снаряда достигается при стрельбе под углом  j, равном 45°. На видео-анимации показаны траектории полёта снаряда при стрельбе под углами 30, 45 и 70 градусов.</a:t>
            </a:r>
          </a:p>
          <a:p>
            <a:pPr marL="0" marR="0" indent="0" algn="l" defTabSz="914400" rtl="0" eaLnBrk="1" fontAlgn="base" latinLnBrk="0" hangingPunct="1">
              <a:lnSpc>
                <a:spcPct val="100000"/>
              </a:lnSpc>
              <a:spcBef>
                <a:spcPct val="0"/>
              </a:spcBef>
              <a:spcAft>
                <a:spcPct val="0"/>
              </a:spcAft>
              <a:buClrTx/>
              <a:buSzTx/>
              <a:buFontTx/>
              <a:buNone/>
              <a:tabLst/>
              <a:defRPr/>
            </a:pPr>
            <a:r>
              <a:rPr lang="ru-RU" sz="1000" dirty="0" smtClean="0">
                <a:solidFill>
                  <a:schemeClr val="hlink"/>
                </a:solidFill>
                <a:latin typeface="Comic Sans MS" pitchFamily="66" charset="0"/>
              </a:rPr>
              <a:t>Свободное движение тел в гравитационном поле Земли</a:t>
            </a:r>
          </a:p>
          <a:p>
            <a:pPr>
              <a:spcBef>
                <a:spcPct val="0"/>
              </a:spcBef>
            </a:pPr>
            <a:endParaRPr lang="ru-RU" sz="10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b="1" dirty="0" smtClean="0">
                <a:solidFill>
                  <a:schemeClr val="hlink"/>
                </a:solidFill>
                <a:latin typeface="Comic Sans MS" pitchFamily="66" charset="0"/>
              </a:rPr>
              <a:t>История возникновения</a:t>
            </a:r>
            <a:endParaRPr lang="en-US" b="1" dirty="0" smtClean="0">
              <a:solidFill>
                <a:schemeClr val="hlink"/>
              </a:solidFill>
              <a:latin typeface="Comic Sans MS" pitchFamily="66" charset="0"/>
            </a:endParaRPr>
          </a:p>
          <a:p>
            <a:r>
              <a:rPr lang="ru-RU" sz="1200" dirty="0" smtClean="0">
                <a:solidFill>
                  <a:srgbClr val="FCD6B6"/>
                </a:solidFill>
                <a:effectLst>
                  <a:outerShdw blurRad="38100" dist="38100" dir="2700000" algn="tl">
                    <a:srgbClr val="000000"/>
                  </a:outerShdw>
                </a:effectLst>
                <a:latin typeface="Times New Roman" pitchFamily="18" charset="0"/>
                <a:cs typeface="Times New Roman" pitchFamily="18" charset="0"/>
              </a:rPr>
              <a:t> Ньютон предположил, что ряд явлений, казалось бы не имеющих ничего общего (падение тел на Землю, обращение планет вокруг Солнца, движение Луны вокруг Земли, приливы и отливы и т. д.), вызваны одной причиной</a:t>
            </a:r>
            <a:r>
              <a:rPr lang="ru-RU" sz="1100" dirty="0" smtClean="0">
                <a:solidFill>
                  <a:srgbClr val="FCD6B6"/>
                </a:solidFill>
                <a:effectLst>
                  <a:outerShdw blurRad="38100" dist="38100" dir="2700000" algn="tl">
                    <a:srgbClr val="000000"/>
                  </a:outerShdw>
                </a:effectLst>
                <a:latin typeface="Times New Roman" pitchFamily="18" charset="0"/>
                <a:cs typeface="Times New Roman" pitchFamily="18" charset="0"/>
              </a:rPr>
              <a:t>    </a:t>
            </a:r>
            <a:endParaRPr lang="ru-RU" b="1" dirty="0" smtClean="0">
              <a:solidFill>
                <a:schemeClr val="hlink"/>
              </a:solidFill>
              <a:latin typeface="Comic Sans MS" pitchFamily="66" charset="0"/>
            </a:endParaRPr>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2</a:t>
            </a:fld>
            <a:endParaRPr lang="ru-RU"/>
          </a:p>
        </p:txBody>
      </p:sp>
    </p:spTree>
    <p:extLst>
      <p:ext uri="{BB962C8B-B14F-4D97-AF65-F5344CB8AC3E}">
        <p14:creationId xmlns:p14="http://schemas.microsoft.com/office/powerpoint/2010/main" val="4067768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ru-RU" sz="1200" dirty="0" smtClean="0">
                <a:solidFill>
                  <a:srgbClr val="FFFF00"/>
                </a:solidFill>
                <a:latin typeface="Comic Sans MS" pitchFamily="66" charset="0"/>
              </a:rPr>
              <a:t>События, предшествующие открытию </a:t>
            </a:r>
            <a:br>
              <a:rPr lang="ru-RU" sz="1200" dirty="0" smtClean="0">
                <a:solidFill>
                  <a:srgbClr val="FFFF00"/>
                </a:solidFill>
                <a:latin typeface="Comic Sans MS" pitchFamily="66" charset="0"/>
              </a:rPr>
            </a:br>
            <a:r>
              <a:rPr lang="ru-RU" sz="1600" dirty="0" smtClean="0">
                <a:solidFill>
                  <a:srgbClr val="FF3300"/>
                </a:solidFill>
                <a:latin typeface="Comic Sans MS" pitchFamily="66" charset="0"/>
              </a:rPr>
              <a:t>Закона всемирного тяготения</a:t>
            </a:r>
          </a:p>
          <a:p>
            <a:pPr marL="0" marR="0" indent="0" algn="l" defTabSz="914400" rtl="0" eaLnBrk="1" fontAlgn="base" latinLnBrk="0" hangingPunct="1">
              <a:lnSpc>
                <a:spcPct val="100000"/>
              </a:lnSpc>
              <a:spcBef>
                <a:spcPct val="30000"/>
              </a:spcBef>
              <a:spcAft>
                <a:spcPct val="0"/>
              </a:spcAft>
              <a:buClrTx/>
              <a:buSzTx/>
              <a:buFontTx/>
              <a:buNone/>
              <a:tabLs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Гипотеза Николая Коперника о том, что все планеты движутся вокруг Солнца</a:t>
            </a:r>
          </a:p>
          <a:p>
            <a:pPr marL="0" marR="0" indent="0" algn="l" defTabSz="914400" rtl="0" eaLnBrk="1" fontAlgn="base" latinLnBrk="0" hangingPunct="1">
              <a:lnSpc>
                <a:spcPct val="100000"/>
              </a:lnSpc>
              <a:spcBef>
                <a:spcPct val="30000"/>
              </a:spcBef>
              <a:spcAft>
                <a:spcPct val="0"/>
              </a:spcAft>
              <a:buClrTx/>
              <a:buSzTx/>
              <a:buFontTx/>
              <a:buNone/>
              <a:tabLst/>
              <a:defRPr/>
            </a:pPr>
            <a:r>
              <a:rPr lang="ru-RU"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Georgia" pitchFamily="18" charset="0"/>
              </a:rPr>
              <a:t>Сбор эмпирических данных (измерения положения планет, выполненные астрономом Тихо Браге</a:t>
            </a:r>
          </a:p>
          <a:p>
            <a:pPr marL="0" marR="0" indent="0" algn="l" defTabSz="914400" rtl="0" eaLnBrk="1" fontAlgn="base" latinLnBrk="0" hangingPunct="1">
              <a:lnSpc>
                <a:spcPct val="100000"/>
              </a:lnSpc>
              <a:spcBef>
                <a:spcPct val="30000"/>
              </a:spcBef>
              <a:spcAft>
                <a:spcPct val="0"/>
              </a:spcAft>
              <a:buClrTx/>
              <a:buSzTx/>
              <a:buFontTx/>
              <a:buNone/>
              <a:tabLst/>
              <a:defRPr/>
            </a:pPr>
            <a:r>
              <a:rPr lang="ru-RU" b="1" dirty="0" smtClean="0">
                <a:solidFill>
                  <a:srgbClr val="FFFF00"/>
                </a:solidFill>
                <a:latin typeface="Georgia" pitchFamily="18" charset="0"/>
              </a:rPr>
              <a:t>Анализ данных и их обобщение в эмпирических законах, сделанное </a:t>
            </a:r>
            <a:r>
              <a:rPr lang="ru-RU" b="1" dirty="0" smtClean="0">
                <a:solidFill>
                  <a:srgbClr val="FFFF00"/>
                </a:solidFill>
                <a:effectLst>
                  <a:outerShdw blurRad="38100" dist="38100" dir="2700000" algn="tl">
                    <a:srgbClr val="000000"/>
                  </a:outerShdw>
                </a:effectLst>
                <a:latin typeface="Georgia" pitchFamily="18" charset="0"/>
              </a:rPr>
              <a:t>Иоганном Кеплером</a:t>
            </a:r>
          </a:p>
          <a:p>
            <a:pPr marL="0" marR="0" indent="0" algn="l" defTabSz="914400" rtl="0" eaLnBrk="1" fontAlgn="base" latinLnBrk="0" hangingPunct="1">
              <a:lnSpc>
                <a:spcPct val="100000"/>
              </a:lnSpc>
              <a:spcBef>
                <a:spcPct val="30000"/>
              </a:spcBef>
              <a:spcAft>
                <a:spcPct val="0"/>
              </a:spcAft>
              <a:buClrTx/>
              <a:buSzTx/>
              <a:buFontTx/>
              <a:buNone/>
              <a:tabLst/>
              <a:defRPr/>
            </a:pP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Georgia" pitchFamily="18" charset="0"/>
              </a:rPr>
              <a:t>Построение теории, объясняющей все общие закономерности и предсказывающей многие новые следствия, сделанное Исааком Ньютоном</a:t>
            </a: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3</a:t>
            </a:fld>
            <a:endParaRPr lang="ru-RU"/>
          </a:p>
        </p:txBody>
      </p:sp>
    </p:spTree>
    <p:extLst>
      <p:ext uri="{BB962C8B-B14F-4D97-AF65-F5344CB8AC3E}">
        <p14:creationId xmlns:p14="http://schemas.microsoft.com/office/powerpoint/2010/main" val="1103055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fontAlgn="auto">
              <a:lnSpc>
                <a:spcPct val="80000"/>
              </a:lnSpc>
              <a:spcAft>
                <a:spcPts val="0"/>
              </a:spcAft>
              <a:defRPr/>
            </a:pPr>
            <a:r>
              <a:rPr lang="ru-RU" sz="3200" dirty="0" smtClean="0">
                <a:solidFill>
                  <a:schemeClr val="hlink"/>
                </a:solidFill>
                <a:latin typeface="Monotype Corsiva" pitchFamily="66" charset="0"/>
              </a:rPr>
              <a:t>Исаак    Ньютон</a:t>
            </a:r>
            <a:r>
              <a:rPr lang="ru-RU" sz="2000" dirty="0" smtClean="0">
                <a:solidFill>
                  <a:schemeClr val="hlink"/>
                </a:solidFill>
                <a:latin typeface="Comic Sans MS" pitchFamily="66" charset="0"/>
              </a:rPr>
              <a:t> </a:t>
            </a:r>
            <a:br>
              <a:rPr lang="ru-RU" sz="2000" dirty="0" smtClean="0">
                <a:solidFill>
                  <a:schemeClr val="hlink"/>
                </a:solidFill>
                <a:latin typeface="Comic Sans MS" pitchFamily="66" charset="0"/>
              </a:rPr>
            </a:br>
            <a:r>
              <a:rPr lang="ru-RU" sz="2000" dirty="0" smtClean="0">
                <a:solidFill>
                  <a:schemeClr val="hlink"/>
                </a:solidFill>
                <a:latin typeface="Comic Sans MS" pitchFamily="66" charset="0"/>
              </a:rPr>
              <a:t> </a:t>
            </a:r>
            <a:r>
              <a:rPr lang="ru-RU" sz="1600" dirty="0" smtClean="0">
                <a:solidFill>
                  <a:schemeClr val="hlink"/>
                </a:solidFill>
                <a:latin typeface="Comic Sans MS" pitchFamily="66" charset="0"/>
              </a:rPr>
              <a:t>(4.1.1643 - 31.3.1727)</a:t>
            </a:r>
            <a:br>
              <a:rPr lang="ru-RU" sz="1600" dirty="0" smtClean="0">
                <a:solidFill>
                  <a:schemeClr val="hlink"/>
                </a:solidFill>
                <a:latin typeface="Comic Sans MS" pitchFamily="66" charset="0"/>
              </a:rPr>
            </a:br>
            <a:r>
              <a:rPr lang="ru-RU" sz="1600" dirty="0" smtClean="0">
                <a:solidFill>
                  <a:schemeClr val="hlink"/>
                </a:solidFill>
                <a:latin typeface="Comic Sans MS" pitchFamily="66" charset="0"/>
              </a:rPr>
              <a:t> </a:t>
            </a:r>
            <a:r>
              <a:rPr lang="ru-RU" sz="1100" dirty="0" smtClean="0">
                <a:ln>
                  <a:solidFill>
                    <a:srgbClr val="FF0000"/>
                  </a:solidFill>
                </a:ln>
                <a:solidFill>
                  <a:srgbClr val="FFFF00"/>
                </a:solidFill>
                <a:latin typeface="Comic Sans MS" pitchFamily="66" charset="0"/>
              </a:rPr>
              <a:t>английский физик и математик</a:t>
            </a:r>
          </a:p>
          <a:p>
            <a:pPr marL="274320" indent="-274320" fontAlgn="auto">
              <a:lnSpc>
                <a:spcPct val="110000"/>
              </a:lnSpc>
              <a:spcAft>
                <a:spcPts val="0"/>
              </a:spcAft>
              <a:buClr>
                <a:schemeClr val="accent3"/>
              </a:buClr>
              <a:buFont typeface="Wingdings" pitchFamily="2" charset="2"/>
              <a:buNone/>
              <a:defRPr/>
            </a:pPr>
            <a:r>
              <a:rPr lang="ru-RU" sz="1200" b="1" dirty="0" smtClean="0">
                <a:solidFill>
                  <a:srgbClr val="D63C0C"/>
                </a:solidFill>
                <a:effectLst>
                  <a:glow rad="101600">
                    <a:schemeClr val="accent6">
                      <a:satMod val="175000"/>
                      <a:alpha val="40000"/>
                    </a:schemeClr>
                  </a:glow>
                </a:effectLst>
                <a:latin typeface="Comic Sans MS" pitchFamily="66" charset="0"/>
              </a:rPr>
              <a:t>Создатель теоретических основ механики и астрономии. </a:t>
            </a:r>
          </a:p>
          <a:p>
            <a:pPr marL="274320" indent="-274320" fontAlgn="auto">
              <a:lnSpc>
                <a:spcPct val="110000"/>
              </a:lnSpc>
              <a:spcAft>
                <a:spcPts val="0"/>
              </a:spcAft>
              <a:buClr>
                <a:schemeClr val="accent3"/>
              </a:buClr>
              <a:buFont typeface="Wingdings" pitchFamily="2" charset="2"/>
              <a:buNone/>
              <a:defRPr/>
            </a:pPr>
            <a:r>
              <a:rPr lang="ru-RU" sz="1200" b="1" dirty="0" smtClean="0">
                <a:solidFill>
                  <a:srgbClr val="D63C0C"/>
                </a:solidFill>
                <a:effectLst>
                  <a:glow rad="101600">
                    <a:schemeClr val="accent6">
                      <a:satMod val="175000"/>
                      <a:alpha val="40000"/>
                    </a:schemeClr>
                  </a:glow>
                </a:effectLst>
                <a:latin typeface="Comic Sans MS" pitchFamily="66" charset="0"/>
              </a:rPr>
              <a:t>Разработал  дифференциальное и интегральное исчисления.</a:t>
            </a:r>
          </a:p>
          <a:p>
            <a:pPr marL="274320" indent="-274320" fontAlgn="auto">
              <a:lnSpc>
                <a:spcPct val="120000"/>
              </a:lnSpc>
              <a:spcAft>
                <a:spcPts val="0"/>
              </a:spcAft>
              <a:buClr>
                <a:schemeClr val="accent3"/>
              </a:buClr>
              <a:buFont typeface="Wingdings" pitchFamily="2" charset="2"/>
              <a:buNone/>
              <a:defRPr/>
            </a:pPr>
            <a:r>
              <a:rPr lang="ru-RU" sz="1200" b="1" dirty="0" smtClean="0">
                <a:solidFill>
                  <a:srgbClr val="D63C0C"/>
                </a:solidFill>
                <a:effectLst>
                  <a:glow rad="101600">
                    <a:schemeClr val="accent6">
                      <a:satMod val="175000"/>
                      <a:alpha val="40000"/>
                    </a:schemeClr>
                  </a:glow>
                </a:effectLst>
                <a:latin typeface="Comic Sans MS" pitchFamily="66" charset="0"/>
              </a:rPr>
              <a:t>Изобрел зеркальный телескоп. </a:t>
            </a:r>
          </a:p>
          <a:p>
            <a:pPr marL="274320" indent="-274320" fontAlgn="auto">
              <a:spcAft>
                <a:spcPts val="0"/>
              </a:spcAft>
              <a:buClr>
                <a:schemeClr val="accent3"/>
              </a:buClr>
              <a:buFont typeface="Wingdings" pitchFamily="2" charset="2"/>
              <a:buNone/>
              <a:defRPr/>
            </a:pPr>
            <a:r>
              <a:rPr lang="ru-RU" sz="1200" b="1" dirty="0" smtClean="0">
                <a:solidFill>
                  <a:srgbClr val="D63C0C"/>
                </a:solidFill>
                <a:effectLst>
                  <a:glow rad="101600">
                    <a:schemeClr val="accent6">
                      <a:satMod val="175000"/>
                      <a:alpha val="40000"/>
                    </a:schemeClr>
                  </a:glow>
                </a:effectLst>
                <a:latin typeface="Comic Sans MS" pitchFamily="66" charset="0"/>
              </a:rPr>
              <a:t>Автор важнейших экспериментальных работ по оптике.</a:t>
            </a:r>
            <a:r>
              <a:rPr lang="ru-RU" sz="1200" dirty="0" smtClean="0">
                <a:effectLst>
                  <a:glow rad="101600">
                    <a:schemeClr val="accent6">
                      <a:satMod val="175000"/>
                      <a:alpha val="40000"/>
                    </a:schemeClr>
                  </a:glow>
                </a:effectLst>
                <a:latin typeface="Monotype Corsiva" pitchFamily="66" charset="0"/>
              </a:rPr>
              <a:t> </a:t>
            </a:r>
          </a:p>
          <a:p>
            <a:pPr marL="274320" indent="-274320" fontAlgn="auto">
              <a:lnSpc>
                <a:spcPct val="80000"/>
              </a:lnSpc>
              <a:spcAft>
                <a:spcPts val="0"/>
              </a:spcAft>
              <a:buClr>
                <a:schemeClr val="accent3"/>
              </a:buClr>
              <a:buFont typeface="Wingdings" pitchFamily="2" charset="2"/>
              <a:buNone/>
              <a:defRPr/>
            </a:pPr>
            <a:endParaRPr lang="ru-RU" sz="1200" b="1" dirty="0" smtClean="0">
              <a:solidFill>
                <a:srgbClr val="D63C0C"/>
              </a:solidFill>
              <a:latin typeface="Comic Sans MS" pitchFamily="66"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4</a:t>
            </a:fld>
            <a:endParaRPr lang="ru-RU"/>
          </a:p>
        </p:txBody>
      </p:sp>
    </p:spTree>
    <p:extLst>
      <p:ext uri="{BB962C8B-B14F-4D97-AF65-F5344CB8AC3E}">
        <p14:creationId xmlns:p14="http://schemas.microsoft.com/office/powerpoint/2010/main" val="2375330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844C51-4B10-40BD-A9FE-1A837255AC9F}" type="slidenum">
              <a:rPr lang="ru-RU"/>
              <a:pPr fontAlgn="base">
                <a:spcBef>
                  <a:spcPct val="0"/>
                </a:spcBef>
                <a:spcAft>
                  <a:spcPct val="0"/>
                </a:spcAft>
              </a:pPr>
              <a:t>5</a:t>
            </a:fld>
            <a:endParaRPr lang="ru-RU"/>
          </a:p>
        </p:txBody>
      </p:sp>
      <p:sp>
        <p:nvSpPr>
          <p:cNvPr id="215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ru-RU" dirty="0" smtClean="0"/>
              <a:t>Английский физик Генри Кавендиш определил, насколько велика сила притяжения между двумя объектами. Для этого он использовал установку, схематически показанную на анимации. В результате была достаточно точно определена гравитационная постоянная, что позволило Кавендишу впервые определить и массу Земли.</a:t>
            </a:r>
            <a:br>
              <a:rPr lang="ru-RU" dirty="0" smtClean="0"/>
            </a:br>
            <a:r>
              <a:rPr lang="ru-RU" dirty="0" smtClean="0"/>
              <a:t> </a:t>
            </a:r>
          </a:p>
          <a:p>
            <a:pPr fontAlgn="auto">
              <a:spcAft>
                <a:spcPts val="0"/>
              </a:spcAft>
              <a:defRPr/>
            </a:pPr>
            <a:r>
              <a:rPr lang="ru-RU" sz="1200" b="1" dirty="0" smtClean="0">
                <a:solidFill>
                  <a:srgbClr val="FFFF00"/>
                </a:solidFill>
                <a:latin typeface="Comic Sans MS" pitchFamily="66" charset="0"/>
              </a:rPr>
              <a:t>Формулировка</a:t>
            </a:r>
            <a:r>
              <a:rPr lang="ru-RU" sz="1200" b="1" dirty="0" smtClean="0">
                <a:solidFill>
                  <a:srgbClr val="FF3300"/>
                </a:solidFill>
                <a:latin typeface="Comic Sans MS" pitchFamily="66" charset="0"/>
              </a:rPr>
              <a:t> </a:t>
            </a:r>
            <a:br>
              <a:rPr lang="ru-RU" sz="1200" b="1" dirty="0" smtClean="0">
                <a:solidFill>
                  <a:srgbClr val="FF3300"/>
                </a:solidFill>
                <a:latin typeface="Comic Sans MS" pitchFamily="66" charset="0"/>
              </a:rPr>
            </a:br>
            <a:r>
              <a:rPr lang="ru-RU" sz="1200" b="1" dirty="0" smtClean="0">
                <a:solidFill>
                  <a:srgbClr val="FFFF00"/>
                </a:solidFill>
                <a:latin typeface="Comic Sans MS" pitchFamily="66" charset="0"/>
              </a:rPr>
              <a:t>Закона всемирного тяготения</a:t>
            </a:r>
            <a:r>
              <a:rPr lang="ru-RU" sz="1200" dirty="0" smtClean="0"/>
              <a:t> </a:t>
            </a:r>
            <a:endParaRPr lang="en-US" sz="1200" dirty="0" smtClean="0"/>
          </a:p>
          <a:p>
            <a:pPr marL="0" marR="0" indent="0" algn="l" defTabSz="914400" rtl="0" eaLnBrk="1" fontAlgn="auto" latinLnBrk="0" hangingPunct="1">
              <a:lnSpc>
                <a:spcPct val="100000"/>
              </a:lnSpc>
              <a:spcBef>
                <a:spcPct val="30000"/>
              </a:spcBef>
              <a:spcAft>
                <a:spcPts val="0"/>
              </a:spcAft>
              <a:buClrTx/>
              <a:buSzTx/>
              <a:buFontTx/>
              <a:buNone/>
              <a:tabLst/>
              <a:defRPr/>
            </a:pPr>
            <a:r>
              <a:rPr lang="ru-RU" sz="1200" b="1" dirty="0" smtClean="0">
                <a:solidFill>
                  <a:srgbClr val="FF3300"/>
                </a:solidFill>
                <a:effectLst>
                  <a:outerShdw blurRad="38100" dist="38100" dir="2700000" algn="tl">
                    <a:srgbClr val="000000"/>
                  </a:outerShdw>
                </a:effectLst>
                <a:latin typeface="Georgia" pitchFamily="18" charset="0"/>
              </a:rPr>
              <a:t>Сила взаимного притяжения двух тел прямо пропорциональна произведению масс этих тел и обратно пропорционально квадрату расстояния между ними.</a:t>
            </a:r>
          </a:p>
          <a:p>
            <a:pPr fontAlgn="auto">
              <a:spcAft>
                <a:spcPts val="0"/>
              </a:spcAft>
              <a:defRPr/>
            </a:pPr>
            <a:endParaRPr lang="ru-RU" sz="12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fontAlgn="auto">
              <a:spcBef>
                <a:spcPts val="0"/>
              </a:spcBef>
              <a:spcAft>
                <a:spcPts val="0"/>
              </a:spcAft>
              <a:defRPr/>
            </a:pP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Проявлением закона всемирного тяготения является </a:t>
            </a:r>
          </a:p>
          <a:p>
            <a:pPr algn="ctr" fontAlgn="auto">
              <a:spcBef>
                <a:spcPts val="0"/>
              </a:spcBef>
              <a:spcAft>
                <a:spcPts val="0"/>
              </a:spcAft>
              <a:defRPr/>
            </a:pP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сила тяжести. </a:t>
            </a:r>
            <a:endParaRPr lang="en-US"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endParaRPr>
          </a:p>
          <a:p>
            <a:pPr algn="ctr" fontAlgn="auto">
              <a:spcBef>
                <a:spcPts val="0"/>
              </a:spcBef>
              <a:spcAft>
                <a:spcPts val="0"/>
              </a:spcAft>
              <a:defRPr/>
            </a:pPr>
            <a:r>
              <a:rPr lang="en-US"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На поверхности Земли </a:t>
            </a:r>
          </a:p>
          <a:p>
            <a:pPr algn="ctr" fontAlgn="auto">
              <a:spcBef>
                <a:spcPts val="0"/>
              </a:spcBef>
              <a:spcAft>
                <a:spcPts val="0"/>
              </a:spcAft>
              <a:defRPr/>
            </a:pP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сила всемирного тяготения, </a:t>
            </a:r>
          </a:p>
          <a:p>
            <a:pPr algn="ctr" fontAlgn="auto">
              <a:spcBef>
                <a:spcPts val="0"/>
              </a:spcBef>
              <a:spcAft>
                <a:spcPts val="0"/>
              </a:spcAft>
              <a:defRPr/>
            </a:pP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действующая на тело массой</a:t>
            </a:r>
            <a:r>
              <a:rPr lang="ru-RU" sz="12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en-US" sz="12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ru-RU" sz="12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m</a:t>
            </a:r>
            <a:r>
              <a:rPr lang="ru-RU" sz="12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равна</a:t>
            </a:r>
          </a:p>
          <a:p>
            <a:pPr eaLnBrk="0" fontAlgn="auto" hangingPunct="0">
              <a:spcBef>
                <a:spcPts val="0"/>
              </a:spcBef>
              <a:spcAft>
                <a:spcPts val="0"/>
              </a:spcAft>
              <a:defRPr/>
            </a:pPr>
            <a:r>
              <a:rPr lang="ru-RU" sz="12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Сила </a:t>
            </a:r>
            <a:r>
              <a:rPr lang="ru-RU" sz="1200" b="1" i="1" dirty="0" smtClean="0">
                <a:solidFill>
                  <a:srgbClr val="FFFF00"/>
                </a:solidFill>
                <a:effectLst>
                  <a:outerShdw blurRad="38100" dist="38100" dir="2700000" algn="tl">
                    <a:srgbClr val="000000"/>
                  </a:outerShdw>
                </a:effectLst>
                <a:latin typeface="Times New Roman" pitchFamily="18" charset="0"/>
                <a:cs typeface="Times New Roman" pitchFamily="18" charset="0"/>
              </a:rPr>
              <a:t>F</a:t>
            </a:r>
            <a:r>
              <a:rPr lang="ru-RU" sz="12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 -  </a:t>
            </a:r>
            <a:r>
              <a:rPr lang="ru-RU" sz="14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сила тяжести</a:t>
            </a:r>
            <a:r>
              <a:rPr lang="ru-RU" sz="12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 </a:t>
            </a:r>
          </a:p>
          <a:p>
            <a:pPr algn="just" eaLnBrk="0" fontAlgn="auto" hangingPunct="0">
              <a:spcBef>
                <a:spcPts val="0"/>
              </a:spcBef>
              <a:spcAft>
                <a:spcPts val="0"/>
              </a:spcAft>
              <a:defRPr/>
            </a:pPr>
            <a:r>
              <a:rPr lang="ru-RU" sz="12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которая  всегда направлена к центру Земли</a:t>
            </a:r>
            <a:r>
              <a:rPr lang="ru-RU" sz="1200" b="1" dirty="0" smtClean="0">
                <a:solidFill>
                  <a:srgbClr val="FFFF00"/>
                </a:solidFill>
                <a:latin typeface="Times New Roman" pitchFamily="18" charset="0"/>
                <a:cs typeface="Times New Roman" pitchFamily="18" charset="0"/>
              </a:rPr>
              <a:t> </a:t>
            </a:r>
            <a:endParaRPr lang="ru-RU" sz="1200" b="1" i="1" baseline="30000" dirty="0" smtClean="0">
              <a:solidFill>
                <a:srgbClr val="FFFF00"/>
              </a:solidFill>
              <a:latin typeface="Times New Roman" pitchFamily="18" charset="0"/>
              <a:cs typeface="Times New Roman" pitchFamily="18"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6</a:t>
            </a:fld>
            <a:endParaRPr lang="ru-RU"/>
          </a:p>
        </p:txBody>
      </p:sp>
    </p:spTree>
    <p:extLst>
      <p:ext uri="{BB962C8B-B14F-4D97-AF65-F5344CB8AC3E}">
        <p14:creationId xmlns:p14="http://schemas.microsoft.com/office/powerpoint/2010/main" val="3438043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0" fontAlgn="auto" hangingPunct="0">
              <a:spcBef>
                <a:spcPts val="0"/>
              </a:spcBef>
              <a:spcAft>
                <a:spcPts val="0"/>
              </a:spcAft>
              <a:defRPr/>
            </a:pPr>
            <a:r>
              <a:rPr lang="ru-RU" sz="1200" b="1" dirty="0" smtClean="0">
                <a:solidFill>
                  <a:srgbClr val="FF0000"/>
                </a:solidFill>
                <a:effectLst>
                  <a:outerShdw blurRad="38100" dist="38100" dir="2700000" algn="tl">
                    <a:srgbClr val="000000"/>
                  </a:outerShdw>
                </a:effectLst>
                <a:latin typeface="Comic Sans MS" pitchFamily="66" charset="0"/>
              </a:rPr>
              <a:t>Границы применимости закона</a:t>
            </a:r>
          </a:p>
          <a:p>
            <a:pPr algn="ctr" fontAlgn="auto">
              <a:spcBef>
                <a:spcPts val="0"/>
              </a:spcBef>
              <a:spcAft>
                <a:spcPts val="0"/>
              </a:spcAft>
              <a:defRPr/>
            </a:pPr>
            <a:r>
              <a:rPr lang="ru-RU" sz="1000" dirty="0" smtClean="0">
                <a:solidFill>
                  <a:srgbClr val="FF0000"/>
                </a:solidFill>
                <a:effectLst>
                  <a:outerShdw blurRad="38100" dist="38100" dir="2700000" algn="tl">
                    <a:srgbClr val="000000"/>
                  </a:outerShdw>
                </a:effectLst>
                <a:latin typeface="+mn-lt"/>
                <a:cs typeface="Arial" charset="0"/>
              </a:rPr>
              <a:t> </a:t>
            </a:r>
            <a:r>
              <a:rPr lang="ru-RU" sz="1000" b="1" dirty="0" smtClean="0">
                <a:solidFill>
                  <a:srgbClr val="FFFF00"/>
                </a:solidFill>
                <a:latin typeface="Bookman Old Style" pitchFamily="18" charset="0"/>
              </a:rPr>
              <a:t>Закон всемирного тяготения</a:t>
            </a:r>
            <a:r>
              <a:rPr lang="ru-RU" sz="1000" b="1" dirty="0" smtClean="0">
                <a:latin typeface="Bookman Old Style" pitchFamily="18" charset="0"/>
              </a:rPr>
              <a:t> </a:t>
            </a:r>
          </a:p>
          <a:p>
            <a:pPr algn="ctr" fontAlgn="auto">
              <a:spcBef>
                <a:spcPts val="0"/>
              </a:spcBef>
              <a:spcAft>
                <a:spcPts val="0"/>
              </a:spcAft>
              <a:defRPr/>
            </a:pPr>
            <a:r>
              <a:rPr lang="ru-RU" sz="1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ookman Old Style" pitchFamily="18" charset="0"/>
              </a:rPr>
              <a:t>имеет определенные границы применимости:</a:t>
            </a:r>
          </a:p>
          <a:p>
            <a:pPr algn="ctr" eaLnBrk="0" fontAlgn="auto" hangingPunct="0">
              <a:lnSpc>
                <a:spcPct val="120000"/>
              </a:lnSpc>
              <a:spcBef>
                <a:spcPts val="0"/>
              </a:spcBef>
              <a:spcAft>
                <a:spcPts val="0"/>
              </a:spcAft>
              <a:defRPr/>
            </a:pPr>
            <a:r>
              <a:rPr lang="ru-RU" sz="2400" dirty="0" smtClean="0">
                <a:latin typeface="Times New Roman" pitchFamily="18" charset="0"/>
              </a:rPr>
              <a:t> </a:t>
            </a:r>
            <a:endParaRPr lang="ru-RU" sz="2400" dirty="0" smtClean="0">
              <a:latin typeface="+mn-lt"/>
            </a:endParaRPr>
          </a:p>
          <a:p>
            <a:pPr lvl="1" eaLnBrk="0" fontAlgn="auto" hangingPunct="0">
              <a:spcBef>
                <a:spcPts val="0"/>
              </a:spcBef>
              <a:spcAft>
                <a:spcPts val="0"/>
              </a:spcAft>
              <a:defRPr/>
            </a:pPr>
            <a:r>
              <a:rPr lang="en-US" sz="2400" b="1" dirty="0" smtClean="0">
                <a:solidFill>
                  <a:srgbClr val="FFFF00"/>
                </a:solidFill>
                <a:effectLst>
                  <a:outerShdw blurRad="38100" dist="38100" dir="2700000" algn="tl">
                    <a:srgbClr val="000000"/>
                  </a:outerShdw>
                </a:effectLst>
                <a:latin typeface="Times New Roman" pitchFamily="18" charset="0"/>
              </a:rPr>
              <a:t>1) </a:t>
            </a:r>
            <a:r>
              <a:rPr lang="ru-RU" sz="2400" b="1" dirty="0" smtClean="0">
                <a:solidFill>
                  <a:srgbClr val="FFFF00"/>
                </a:solidFill>
                <a:effectLst>
                  <a:outerShdw blurRad="38100" dist="38100" dir="2700000" algn="tl">
                    <a:srgbClr val="000000"/>
                  </a:outerShdw>
                </a:effectLst>
                <a:latin typeface="Times New Roman" pitchFamily="18" charset="0"/>
              </a:rPr>
              <a:t>материальных точек;</a:t>
            </a:r>
            <a:endParaRPr lang="ru-RU" sz="2400" b="1" dirty="0" smtClean="0">
              <a:solidFill>
                <a:srgbClr val="FFFF00"/>
              </a:solidFill>
              <a:effectLst>
                <a:outerShdw blurRad="38100" dist="38100" dir="2700000" algn="tl">
                  <a:srgbClr val="000000"/>
                </a:outerShdw>
              </a:effectLst>
              <a:latin typeface="+mn-lt"/>
            </a:endParaRPr>
          </a:p>
          <a:p>
            <a:pPr lvl="1" eaLnBrk="0" fontAlgn="auto" hangingPunct="0">
              <a:spcBef>
                <a:spcPts val="0"/>
              </a:spcBef>
              <a:spcAft>
                <a:spcPts val="0"/>
              </a:spcAft>
              <a:defRPr/>
            </a:pPr>
            <a:r>
              <a:rPr lang="en-US" sz="2400" b="1" dirty="0" smtClean="0">
                <a:solidFill>
                  <a:srgbClr val="FFFF00"/>
                </a:solidFill>
                <a:effectLst>
                  <a:outerShdw blurRad="38100" dist="38100" dir="2700000" algn="tl">
                    <a:srgbClr val="000000"/>
                  </a:outerShdw>
                </a:effectLst>
                <a:latin typeface="Times New Roman" pitchFamily="18" charset="0"/>
              </a:rPr>
              <a:t>2) </a:t>
            </a:r>
            <a:r>
              <a:rPr lang="ru-RU" sz="2400" b="1" dirty="0" smtClean="0">
                <a:solidFill>
                  <a:srgbClr val="FFFF00"/>
                </a:solidFill>
                <a:effectLst>
                  <a:outerShdw blurRad="38100" dist="38100" dir="2700000" algn="tl">
                    <a:srgbClr val="000000"/>
                  </a:outerShdw>
                </a:effectLst>
                <a:latin typeface="Times New Roman" pitchFamily="18" charset="0"/>
              </a:rPr>
              <a:t>тел, имеющих форму шара;</a:t>
            </a:r>
            <a:endParaRPr lang="ru-RU" sz="2400" b="1" dirty="0" smtClean="0">
              <a:solidFill>
                <a:srgbClr val="FFFF00"/>
              </a:solidFill>
              <a:effectLst>
                <a:outerShdw blurRad="38100" dist="38100" dir="2700000" algn="tl">
                  <a:srgbClr val="000000"/>
                </a:outerShdw>
              </a:effectLst>
              <a:latin typeface="+mn-lt"/>
            </a:endParaRPr>
          </a:p>
          <a:p>
            <a:pPr lvl="1" eaLnBrk="0" fontAlgn="auto" hangingPunct="0">
              <a:spcBef>
                <a:spcPts val="0"/>
              </a:spcBef>
              <a:spcAft>
                <a:spcPts val="0"/>
              </a:spcAft>
              <a:defRPr/>
            </a:pPr>
            <a:r>
              <a:rPr lang="en-US" sz="2400" b="1" dirty="0" smtClean="0">
                <a:solidFill>
                  <a:srgbClr val="FFFF00"/>
                </a:solidFill>
                <a:effectLst>
                  <a:outerShdw blurRad="38100" dist="38100" dir="2700000" algn="tl">
                    <a:srgbClr val="000000"/>
                  </a:outerShdw>
                </a:effectLst>
                <a:latin typeface="Times New Roman" pitchFamily="18" charset="0"/>
              </a:rPr>
              <a:t>3) </a:t>
            </a:r>
            <a:r>
              <a:rPr lang="ru-RU" sz="2400" b="1" dirty="0" smtClean="0">
                <a:solidFill>
                  <a:srgbClr val="FFFF00"/>
                </a:solidFill>
                <a:effectLst>
                  <a:outerShdw blurRad="38100" dist="38100" dir="2700000" algn="tl">
                    <a:srgbClr val="000000"/>
                  </a:outerShdw>
                </a:effectLst>
                <a:latin typeface="Times New Roman" pitchFamily="18" charset="0"/>
              </a:rPr>
              <a:t>шара большого радиуса, взаимодействующего с телами, размеры которых много меньше размеров шара</a:t>
            </a:r>
          </a:p>
          <a:p>
            <a:pPr marL="0" marR="0" indent="0" algn="l" defTabSz="914400" rtl="0" eaLnBrk="0" fontAlgn="auto" latinLnBrk="0" hangingPunct="0">
              <a:lnSpc>
                <a:spcPct val="100000"/>
              </a:lnSpc>
              <a:spcBef>
                <a:spcPts val="0"/>
              </a:spcBef>
              <a:spcAft>
                <a:spcPts val="0"/>
              </a:spcAft>
              <a:buClrTx/>
              <a:buSzTx/>
              <a:buFontTx/>
              <a:buNone/>
              <a:tabLst/>
              <a:defRPr/>
            </a:pPr>
            <a:r>
              <a:rPr lang="ru-RU" sz="1000" b="1" dirty="0" smtClean="0">
                <a:solidFill>
                  <a:schemeClr val="bg2"/>
                </a:solidFill>
                <a:effectLst>
                  <a:outerShdw blurRad="38100" dist="38100" dir="2700000" algn="tl">
                    <a:srgbClr val="000000"/>
                  </a:outerShdw>
                </a:effectLst>
                <a:latin typeface="Times New Roman" pitchFamily="18" charset="0"/>
              </a:rPr>
              <a:t>Сила тяготения очень мала и становится заметной только тогда, когда хотя бы одно из взаимодействующих тел имеет очень большую массу (планета, звезда).</a:t>
            </a:r>
            <a:endParaRPr lang="ru-RU" sz="1000" b="1" dirty="0" smtClean="0">
              <a:solidFill>
                <a:schemeClr val="bg2"/>
              </a:solidFill>
              <a:effectLst>
                <a:outerShdw blurRad="38100" dist="38100" dir="2700000" algn="tl">
                  <a:srgbClr val="000000"/>
                </a:outerShdw>
              </a:effectLst>
              <a:latin typeface="+mn-lt"/>
            </a:endParaRPr>
          </a:p>
          <a:p>
            <a:pPr eaLnBrk="0" fontAlgn="auto" hangingPunct="0">
              <a:spcBef>
                <a:spcPts val="0"/>
              </a:spcBef>
              <a:spcAft>
                <a:spcPts val="0"/>
              </a:spcAft>
              <a:defRPr/>
            </a:pPr>
            <a:endParaRPr lang="ru-RU" sz="1000" dirty="0">
              <a:solidFill>
                <a:srgbClr val="FF0000"/>
              </a:solidFill>
              <a:effectLst>
                <a:outerShdw blurRad="38100" dist="38100" dir="2700000" algn="tl">
                  <a:srgbClr val="000000"/>
                </a:outerShdw>
              </a:effectLst>
              <a:latin typeface="+mn-lt"/>
            </a:endParaRPr>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7</a:t>
            </a:fld>
            <a:endParaRPr lang="ru-RU"/>
          </a:p>
        </p:txBody>
      </p:sp>
    </p:spTree>
    <p:extLst>
      <p:ext uri="{BB962C8B-B14F-4D97-AF65-F5344CB8AC3E}">
        <p14:creationId xmlns:p14="http://schemas.microsoft.com/office/powerpoint/2010/main" val="2703101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800" dirty="0" smtClean="0">
                <a:solidFill>
                  <a:schemeClr val="hlink"/>
                </a:solidFill>
                <a:latin typeface="Comic Sans MS" pitchFamily="66" charset="0"/>
              </a:rPr>
              <a:t>Значение</a:t>
            </a:r>
          </a:p>
          <a:p>
            <a:pPr marL="274320" indent="-274320" fontAlgn="auto">
              <a:spcAft>
                <a:spcPts val="0"/>
              </a:spcAft>
              <a:buClr>
                <a:schemeClr val="accent3"/>
              </a:buClr>
              <a:buFont typeface="Wingdings" pitchFamily="2" charset="2"/>
              <a:buNone/>
              <a:defRPr/>
            </a:pP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Наличие всемирного тяготения:</a:t>
            </a:r>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marL="274320" indent="-274320" fontAlgn="auto">
              <a:spcAft>
                <a:spcPts val="0"/>
              </a:spcAft>
              <a:buClr>
                <a:schemeClr val="accent3"/>
              </a:buClr>
              <a:buFont typeface="Wingdings 2"/>
              <a:buChar char=""/>
              <a:defRPr/>
            </a:pPr>
            <a:r>
              <a:rPr lang="ru-RU" sz="1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rPr>
              <a:t>объясняет устойчивость солнечной системы;</a:t>
            </a:r>
            <a:endParaRPr lang="en-US" sz="1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endParaRPr>
          </a:p>
          <a:p>
            <a:pPr marL="274320" indent="-274320" fontAlgn="auto">
              <a:spcAft>
                <a:spcPts val="0"/>
              </a:spcAft>
              <a:buClr>
                <a:schemeClr val="accent3"/>
              </a:buClr>
              <a:buFont typeface="Wingdings 2"/>
              <a:buChar char=""/>
              <a:defRPr/>
            </a:pPr>
            <a:r>
              <a:rPr lang="ru-RU" sz="1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rPr>
              <a:t>движение планет и других небесных тел. </a:t>
            </a:r>
            <a:endParaRPr lang="en-US" sz="1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endParaRPr>
          </a:p>
          <a:p>
            <a:pPr marL="274320" indent="-274320" algn="ctr" fontAlgn="auto">
              <a:spcAft>
                <a:spcPts val="0"/>
              </a:spcAft>
              <a:buClr>
                <a:schemeClr val="accent3"/>
              </a:buClr>
              <a:buFont typeface="Wingdings" pitchFamily="2" charset="2"/>
              <a:buNone/>
              <a:defRPr/>
            </a:pPr>
            <a:endParaRPr lang="ru-RU" dirty="0" smtClean="0">
              <a:latin typeface="Comic Sans MS" pitchFamily="66"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8</a:t>
            </a:fld>
            <a:endParaRPr lang="ru-RU"/>
          </a:p>
        </p:txBody>
      </p:sp>
    </p:spTree>
    <p:extLst>
      <p:ext uri="{BB962C8B-B14F-4D97-AF65-F5344CB8AC3E}">
        <p14:creationId xmlns:p14="http://schemas.microsoft.com/office/powerpoint/2010/main" val="3372311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ru-RU" sz="1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Вращение планет вокруг Солнца по законам всемирного тяготения</a:t>
            </a:r>
            <a:endPar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ru-RU" sz="1200" b="1" dirty="0" smtClean="0">
                <a:solidFill>
                  <a:srgbClr val="FF0000"/>
                </a:solidFill>
                <a:effectLst>
                  <a:outerShdw blurRad="38100" dist="38100" dir="2700000" algn="tl">
                    <a:srgbClr val="000000"/>
                  </a:outerShdw>
                </a:effectLst>
                <a:latin typeface="Times New Roman" pitchFamily="18" charset="0"/>
                <a:cs typeface="Times New Roman" pitchFamily="18" charset="0"/>
              </a:rPr>
              <a:t>Гравитационное взаимодействие</a:t>
            </a:r>
            <a:r>
              <a:rPr lang="ru-RU" sz="1200" dirty="0" smtClean="0">
                <a:solidFill>
                  <a:srgbClr val="FF0000"/>
                </a:solidFill>
                <a:latin typeface="Times New Roman" pitchFamily="18" charset="0"/>
                <a:cs typeface="Times New Roman" pitchFamily="18" charset="0"/>
              </a:rPr>
              <a:t> </a:t>
            </a:r>
            <a:r>
              <a:rPr lang="ru-RU" sz="1200" dirty="0" smtClean="0">
                <a:solidFill>
                  <a:srgbClr val="FCD6B6"/>
                </a:solidFill>
                <a:latin typeface="Times New Roman" pitchFamily="18" charset="0"/>
                <a:cs typeface="Times New Roman" pitchFamily="18" charset="0"/>
              </a:rPr>
              <a:t>– это взаимодействие ,свойственное всем телам Вселенной и проявляющееся в их взаимном притяжении друг к другу</a:t>
            </a:r>
            <a:r>
              <a:rPr lang="ru-RU" sz="1200" dirty="0" smtClean="0">
                <a:solidFill>
                  <a:srgbClr val="FF0000"/>
                </a:solidFill>
                <a:latin typeface="Times New Roman" pitchFamily="18" charset="0"/>
                <a:cs typeface="Times New Roman" pitchFamily="18" charset="0"/>
              </a:rPr>
              <a:t>   </a:t>
            </a:r>
            <a:endParaRPr lang="ru-RU" sz="1200" dirty="0" smtClean="0">
              <a:solidFill>
                <a:schemeClr val="bg1"/>
              </a:solidFill>
              <a:latin typeface="Times New Roman" pitchFamily="18" charset="0"/>
              <a:cs typeface="Times New Roman" pitchFamily="18"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3A0698D5-12E8-4799-960B-04EED4BB6B7F}" type="slidenum">
              <a:rPr lang="ru-RU" smtClean="0"/>
              <a:pPr>
                <a:defRPr/>
              </a:pPr>
              <a:t>9</a:t>
            </a:fld>
            <a:endParaRPr lang="ru-RU"/>
          </a:p>
        </p:txBody>
      </p:sp>
    </p:spTree>
    <p:extLst>
      <p:ext uri="{BB962C8B-B14F-4D97-AF65-F5344CB8AC3E}">
        <p14:creationId xmlns:p14="http://schemas.microsoft.com/office/powerpoint/2010/main" val="25053665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FCE9B251-D351-45ED-94A7-ECF979AED4EC}" type="datetime1">
              <a:rPr lang="ru-RU" smtClean="0"/>
              <a:t>30.03.2015</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26"/>
          <p:cNvSpPr>
            <a:spLocks noGrp="1"/>
          </p:cNvSpPr>
          <p:nvPr>
            <p:ph type="sldNum" sz="quarter" idx="12"/>
          </p:nvPr>
        </p:nvSpPr>
        <p:spPr/>
        <p:txBody>
          <a:bodyPr/>
          <a:lstStyle>
            <a:lvl1pPr>
              <a:defRPr/>
            </a:lvl1pPr>
          </a:lstStyle>
          <a:p>
            <a:pPr>
              <a:defRPr/>
            </a:pPr>
            <a:fld id="{6460303A-5554-4520-8260-805033C511E4}"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C589D07E-5F68-43B3-A05B-3B0497477728}" type="datetime1">
              <a:rPr lang="ru-RU" smtClean="0"/>
              <a:t>30.03.2015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17"/>
          <p:cNvSpPr>
            <a:spLocks noGrp="1"/>
          </p:cNvSpPr>
          <p:nvPr>
            <p:ph type="sldNum" sz="quarter" idx="12"/>
          </p:nvPr>
        </p:nvSpPr>
        <p:spPr/>
        <p:txBody>
          <a:bodyPr/>
          <a:lstStyle>
            <a:lvl1pPr>
              <a:defRPr/>
            </a:lvl1pPr>
          </a:lstStyle>
          <a:p>
            <a:pPr>
              <a:defRPr/>
            </a:pPr>
            <a:fld id="{D5143274-D0D2-44A1-9825-8616420F42D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E34D02A-A962-47FC-A2A2-FC7199B8DD44}" type="datetime1">
              <a:rPr lang="ru-RU" smtClean="0"/>
              <a:t>30.03.2015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17"/>
          <p:cNvSpPr>
            <a:spLocks noGrp="1"/>
          </p:cNvSpPr>
          <p:nvPr>
            <p:ph type="sldNum" sz="quarter" idx="12"/>
          </p:nvPr>
        </p:nvSpPr>
        <p:spPr/>
        <p:txBody>
          <a:bodyPr/>
          <a:lstStyle>
            <a:lvl1pPr>
              <a:defRPr/>
            </a:lvl1pPr>
          </a:lstStyle>
          <a:p>
            <a:pPr>
              <a:defRPr/>
            </a:pPr>
            <a:fld id="{B2AEDAB9-0274-4676-95BD-CAFC15DC240B}"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3050"/>
            <a:ext cx="8226425" cy="1143000"/>
          </a:xfrm>
        </p:spPr>
        <p:txBody>
          <a:bodyPr/>
          <a:lstStyle/>
          <a:p>
            <a:r>
              <a:rPr lang="en-US"/>
              <a:t>Образец заголовка</a:t>
            </a:r>
            <a:endParaRPr lang="ru-RU"/>
          </a:p>
        </p:txBody>
      </p:sp>
      <p:sp>
        <p:nvSpPr>
          <p:cNvPr id="3" name="Текст 2"/>
          <p:cNvSpPr>
            <a:spLocks noGrp="1"/>
          </p:cNvSpPr>
          <p:nvPr>
            <p:ph type="body" sz="half" idx="1"/>
          </p:nvPr>
        </p:nvSpPr>
        <p:spPr>
          <a:xfrm>
            <a:off x="455613" y="1598613"/>
            <a:ext cx="4037012" cy="4497387"/>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5025" y="1598613"/>
            <a:ext cx="4037013" cy="4497387"/>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68"/>
          <p:cNvSpPr>
            <a:spLocks noGrp="1" noChangeArrowheads="1"/>
          </p:cNvSpPr>
          <p:nvPr>
            <p:ph type="dt" sz="half" idx="10"/>
          </p:nvPr>
        </p:nvSpPr>
        <p:spPr/>
        <p:txBody>
          <a:bodyPr/>
          <a:lstStyle>
            <a:lvl1pPr>
              <a:defRPr/>
            </a:lvl1pPr>
          </a:lstStyle>
          <a:p>
            <a:pPr>
              <a:defRPr/>
            </a:pPr>
            <a:fld id="{9297C2A1-DFBF-45CB-9279-1F962D4C5AC9}" type="datetime1">
              <a:rPr lang="ru-RU" smtClean="0"/>
              <a:t>30.03.2015</a:t>
            </a:fld>
            <a:endParaRPr lang="ru-RU"/>
          </a:p>
        </p:txBody>
      </p:sp>
      <p:sp>
        <p:nvSpPr>
          <p:cNvPr id="6" name="Rectangle 69"/>
          <p:cNvSpPr>
            <a:spLocks noGrp="1" noChangeArrowheads="1"/>
          </p:cNvSpPr>
          <p:nvPr>
            <p:ph type="ftr" sz="quarter" idx="11"/>
          </p:nvPr>
        </p:nvSpPr>
        <p:spPr/>
        <p:txBody>
          <a:bodyPr/>
          <a:lstStyle>
            <a:lvl1pPr>
              <a:defRPr/>
            </a:lvl1pPr>
          </a:lstStyle>
          <a:p>
            <a:pPr>
              <a:defRPr/>
            </a:pPr>
            <a:r>
              <a:rPr lang="pl-PL" smtClean="0"/>
              <a:t>www.sliderpoint.org</a:t>
            </a:r>
            <a:endParaRPr lang="ru-RU"/>
          </a:p>
        </p:txBody>
      </p:sp>
      <p:sp>
        <p:nvSpPr>
          <p:cNvPr id="7" name="Rectangle 70"/>
          <p:cNvSpPr>
            <a:spLocks noGrp="1" noChangeArrowheads="1"/>
          </p:cNvSpPr>
          <p:nvPr>
            <p:ph type="sldNum" sz="quarter" idx="12"/>
          </p:nvPr>
        </p:nvSpPr>
        <p:spPr/>
        <p:txBody>
          <a:bodyPr/>
          <a:lstStyle>
            <a:lvl1pPr>
              <a:defRPr/>
            </a:lvl1pPr>
          </a:lstStyle>
          <a:p>
            <a:pPr>
              <a:defRPr/>
            </a:pPr>
            <a:fld id="{D2DF536C-758D-4E73-BD95-20E9FFA2925B}"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3050"/>
            <a:ext cx="8226425" cy="1143000"/>
          </a:xfrm>
        </p:spPr>
        <p:txBody>
          <a:bodyPr/>
          <a:lstStyle/>
          <a:p>
            <a:r>
              <a:rPr lang="en-US"/>
              <a:t>Образец заголовка</a:t>
            </a:r>
            <a:endParaRPr lang="ru-RU"/>
          </a:p>
        </p:txBody>
      </p:sp>
      <p:sp>
        <p:nvSpPr>
          <p:cNvPr id="3" name="Содержимое 2"/>
          <p:cNvSpPr>
            <a:spLocks noGrp="1"/>
          </p:cNvSpPr>
          <p:nvPr>
            <p:ph sz="half" idx="1"/>
          </p:nvPr>
        </p:nvSpPr>
        <p:spPr>
          <a:xfrm>
            <a:off x="455613" y="1598613"/>
            <a:ext cx="4037012" cy="4497387"/>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645025" y="1598613"/>
            <a:ext cx="4037013" cy="4497387"/>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68"/>
          <p:cNvSpPr>
            <a:spLocks noGrp="1" noChangeArrowheads="1"/>
          </p:cNvSpPr>
          <p:nvPr>
            <p:ph type="dt" sz="half" idx="10"/>
          </p:nvPr>
        </p:nvSpPr>
        <p:spPr/>
        <p:txBody>
          <a:bodyPr/>
          <a:lstStyle>
            <a:lvl1pPr>
              <a:defRPr/>
            </a:lvl1pPr>
          </a:lstStyle>
          <a:p>
            <a:pPr>
              <a:defRPr/>
            </a:pPr>
            <a:fld id="{F5B7FE58-10EC-4EE9-A6E2-ED0530D06714}" type="datetime1">
              <a:rPr lang="ru-RU" smtClean="0"/>
              <a:t>30.03.2015</a:t>
            </a:fld>
            <a:endParaRPr lang="ru-RU"/>
          </a:p>
        </p:txBody>
      </p:sp>
      <p:sp>
        <p:nvSpPr>
          <p:cNvPr id="6" name="Rectangle 69"/>
          <p:cNvSpPr>
            <a:spLocks noGrp="1" noChangeArrowheads="1"/>
          </p:cNvSpPr>
          <p:nvPr>
            <p:ph type="ftr" sz="quarter" idx="11"/>
          </p:nvPr>
        </p:nvSpPr>
        <p:spPr/>
        <p:txBody>
          <a:bodyPr/>
          <a:lstStyle>
            <a:lvl1pPr>
              <a:defRPr/>
            </a:lvl1pPr>
          </a:lstStyle>
          <a:p>
            <a:pPr>
              <a:defRPr/>
            </a:pPr>
            <a:r>
              <a:rPr lang="pl-PL" smtClean="0"/>
              <a:t>www.sliderpoint.org</a:t>
            </a:r>
            <a:endParaRPr lang="ru-RU"/>
          </a:p>
        </p:txBody>
      </p:sp>
      <p:sp>
        <p:nvSpPr>
          <p:cNvPr id="7" name="Rectangle 70"/>
          <p:cNvSpPr>
            <a:spLocks noGrp="1" noChangeArrowheads="1"/>
          </p:cNvSpPr>
          <p:nvPr>
            <p:ph type="sldNum" sz="quarter" idx="12"/>
          </p:nvPr>
        </p:nvSpPr>
        <p:spPr/>
        <p:txBody>
          <a:bodyPr/>
          <a:lstStyle>
            <a:lvl1pPr>
              <a:defRPr/>
            </a:lvl1pPr>
          </a:lstStyle>
          <a:p>
            <a:pPr>
              <a:defRPr/>
            </a:pPr>
            <a:fld id="{4F159B6D-F5D0-43F6-84CD-D449420E8B6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652376BC-CAB7-4A9B-B589-69A87E1DEA2A}" type="datetime1">
              <a:rPr lang="ru-RU" smtClean="0"/>
              <a:t>30.03.2015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17"/>
          <p:cNvSpPr>
            <a:spLocks noGrp="1"/>
          </p:cNvSpPr>
          <p:nvPr>
            <p:ph type="sldNum" sz="quarter" idx="12"/>
          </p:nvPr>
        </p:nvSpPr>
        <p:spPr/>
        <p:txBody>
          <a:bodyPr/>
          <a:lstStyle>
            <a:lvl1pPr>
              <a:defRPr/>
            </a:lvl1pPr>
          </a:lstStyle>
          <a:p>
            <a:pPr>
              <a:defRPr/>
            </a:pPr>
            <a:fld id="{7F18462A-AE2A-414C-BD6B-A77C1752E75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093D8CB-F80A-4DD8-BBB6-84AD8E2E0A33}"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C359029B-455C-426F-93A7-2596ACB3518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6146E832-0394-42DB-A76B-1C1110D6CB1E}" type="datetime1">
              <a:rPr lang="ru-RU" smtClean="0"/>
              <a:t>30.03.2015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17"/>
          <p:cNvSpPr>
            <a:spLocks noGrp="1"/>
          </p:cNvSpPr>
          <p:nvPr>
            <p:ph type="sldNum" sz="quarter" idx="12"/>
          </p:nvPr>
        </p:nvSpPr>
        <p:spPr/>
        <p:txBody>
          <a:bodyPr/>
          <a:lstStyle>
            <a:lvl1pPr>
              <a:defRPr/>
            </a:lvl1pPr>
          </a:lstStyle>
          <a:p>
            <a:pPr>
              <a:defRPr/>
            </a:pPr>
            <a:fld id="{07C8C16C-B140-405C-BD26-93AE81235CB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C5DB50C2-916A-449C-8431-68BA06763EA6}" type="datetime1">
              <a:rPr lang="ru-RU" smtClean="0"/>
              <a:t>30.03.2015</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9" name="Номер слайда 17"/>
          <p:cNvSpPr>
            <a:spLocks noGrp="1"/>
          </p:cNvSpPr>
          <p:nvPr>
            <p:ph type="sldNum" sz="quarter" idx="12"/>
          </p:nvPr>
        </p:nvSpPr>
        <p:spPr/>
        <p:txBody>
          <a:bodyPr/>
          <a:lstStyle>
            <a:lvl1pPr>
              <a:defRPr/>
            </a:lvl1pPr>
          </a:lstStyle>
          <a:p>
            <a:pPr>
              <a:defRPr/>
            </a:pPr>
            <a:fld id="{6DC9A4BC-B8A0-4CB9-9C15-0072F4107E7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E6366731-ECD3-492D-A042-BB82364A7479}" type="datetime1">
              <a:rPr lang="ru-RU" smtClean="0"/>
              <a:t>30.03.2015</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5" name="Номер слайда 17"/>
          <p:cNvSpPr>
            <a:spLocks noGrp="1"/>
          </p:cNvSpPr>
          <p:nvPr>
            <p:ph type="sldNum" sz="quarter" idx="12"/>
          </p:nvPr>
        </p:nvSpPr>
        <p:spPr/>
        <p:txBody>
          <a:bodyPr/>
          <a:lstStyle>
            <a:lvl1pPr>
              <a:defRPr/>
            </a:lvl1pPr>
          </a:lstStyle>
          <a:p>
            <a:pPr>
              <a:defRPr/>
            </a:pPr>
            <a:fld id="{05CBE042-A033-4BEE-AB90-0E4AFCDBF3D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6990D4FA-B3DA-4439-B1A2-B508A1DB732A}" type="datetime1">
              <a:rPr lang="ru-RU" smtClean="0"/>
              <a:t>30.03.2015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4" name="Номер слайда 17"/>
          <p:cNvSpPr>
            <a:spLocks noGrp="1"/>
          </p:cNvSpPr>
          <p:nvPr>
            <p:ph type="sldNum" sz="quarter" idx="12"/>
          </p:nvPr>
        </p:nvSpPr>
        <p:spPr/>
        <p:txBody>
          <a:bodyPr/>
          <a:lstStyle>
            <a:lvl1pPr>
              <a:defRPr/>
            </a:lvl1pPr>
          </a:lstStyle>
          <a:p>
            <a:pPr>
              <a:defRPr/>
            </a:pPr>
            <a:fld id="{459AD116-5493-4A14-A746-7959E9BBC62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982E03F6-736E-4264-95AB-D3BF67B4C930}" type="datetime1">
              <a:rPr lang="ru-RU" smtClean="0"/>
              <a:t>30.03.2015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17"/>
          <p:cNvSpPr>
            <a:spLocks noGrp="1"/>
          </p:cNvSpPr>
          <p:nvPr>
            <p:ph type="sldNum" sz="quarter" idx="12"/>
          </p:nvPr>
        </p:nvSpPr>
        <p:spPr/>
        <p:txBody>
          <a:bodyPr/>
          <a:lstStyle>
            <a:lvl1pPr>
              <a:defRPr/>
            </a:lvl1pPr>
          </a:lstStyle>
          <a:p>
            <a:pPr>
              <a:defRPr/>
            </a:pPr>
            <a:fld id="{A380AE3E-7558-49A0-BBAA-DAEECF38AA4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4E023121-BF65-4A9D-A0B6-7DF42351C7CE}" type="datetime1">
              <a:rPr lang="ru-RU" smtClean="0"/>
              <a:t>30.03.2015</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9D11F87-558B-458D-A924-0BB68C90891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052"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2053"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2511BE8-0763-4F86-9156-5F478F7C397C}" type="datetime1">
              <a:rPr lang="ru-RU" smtClean="0"/>
              <a:t>30.03.2015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r>
              <a:rPr lang="pl-PL" smtClean="0"/>
              <a:t>www.sliderpoint.org</a:t>
            </a: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E5BC6354-CF67-419E-B022-00E370B583F8}" type="slidenum">
              <a:rPr lang="ru-RU"/>
              <a:pPr>
                <a:defRPr/>
              </a:pPr>
              <a:t>‹№›</a:t>
            </a:fld>
            <a:endParaRPr lang="ru-RU"/>
          </a:p>
        </p:txBody>
      </p:sp>
      <p:grpSp>
        <p:nvGrpSpPr>
          <p:cNvPr id="2057"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35" r:id="rId1"/>
    <p:sldLayoutId id="2147483727" r:id="rId2"/>
    <p:sldLayoutId id="2147483736" r:id="rId3"/>
    <p:sldLayoutId id="2147483728" r:id="rId4"/>
    <p:sldLayoutId id="2147483729" r:id="rId5"/>
    <p:sldLayoutId id="2147483730" r:id="rId6"/>
    <p:sldLayoutId id="2147483731" r:id="rId7"/>
    <p:sldLayoutId id="2147483732" r:id="rId8"/>
    <p:sldLayoutId id="2147483737" r:id="rId9"/>
    <p:sldLayoutId id="2147483733" r:id="rId10"/>
    <p:sldLayoutId id="2147483734" r:id="rId11"/>
    <p:sldLayoutId id="2147483738" r:id="rId12"/>
    <p:sldLayoutId id="2147483739" r:id="rId13"/>
  </p:sldLayoutIdLst>
  <p:hf sldNum="0" hd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8.gif"/><Relationship Id="rId5" Type="http://schemas.openxmlformats.org/officeDocument/2006/relationships/slide" Target="slide8.xml"/><Relationship Id="rId4" Type="http://schemas.openxmlformats.org/officeDocument/2006/relationships/image" Target="../media/image17.gif"/></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estb.msn.com/i/C0/45F0B9F2C91D99F369B853714ED419.jp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2.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ru.wikipedia.org/wiki/%D0%98%D0%B7%D0%BE%D0%B1%D1%80%D0%B0%D0%B6%D0%B5%D0%BD%D0%B8%D0%B5:Tycho_Brahe.JPG"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4.gif"/><Relationship Id="rId5" Type="http://schemas.openxmlformats.org/officeDocument/2006/relationships/image" Target="../media/image10.jpeg"/><Relationship Id="rId4" Type="http://schemas.openxmlformats.org/officeDocument/2006/relationships/hyperlink" Target="http://letopisi.ru/images/2/2f/481px-Isaac_Newton.jpeg"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slide" Target="slide6.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4" name="Picture 1" descr="D:\Проект\807.jpg"/>
          <p:cNvPicPr>
            <a:picLocks noChangeAspect="1" noChangeArrowheads="1"/>
          </p:cNvPicPr>
          <p:nvPr/>
        </p:nvPicPr>
        <p:blipFill>
          <a:blip r:embed="rId3" cstate="print"/>
          <a:srcRect/>
          <a:stretch>
            <a:fillRect/>
          </a:stretch>
        </p:blipFill>
        <p:spPr bwMode="auto">
          <a:xfrm>
            <a:off x="-285750" y="-214313"/>
            <a:ext cx="9753600" cy="7315201"/>
          </a:xfrm>
          <a:prstGeom prst="rect">
            <a:avLst/>
          </a:prstGeom>
          <a:noFill/>
          <a:ln w="9525">
            <a:noFill/>
            <a:miter lim="800000"/>
            <a:headEnd/>
            <a:tailEnd/>
          </a:ln>
        </p:spPr>
      </p:pic>
      <p:pic>
        <p:nvPicPr>
          <p:cNvPr id="17410" name="Picture 2" descr="0700101"/>
          <p:cNvPicPr>
            <a:picLocks noChangeAspect="1" noChangeArrowheads="1"/>
          </p:cNvPicPr>
          <p:nvPr/>
        </p:nvPicPr>
        <p:blipFill>
          <a:blip r:embed="rId4" cstate="print"/>
          <a:srcRect/>
          <a:stretch>
            <a:fillRect/>
          </a:stretch>
        </p:blipFill>
        <p:spPr bwMode="auto">
          <a:xfrm>
            <a:off x="644525" y="1552576"/>
            <a:ext cx="8353425" cy="38893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054" name="Rectangle 6"/>
          <p:cNvSpPr>
            <a:spLocks noGrp="1" noChangeArrowheads="1"/>
          </p:cNvSpPr>
          <p:nvPr>
            <p:ph type="ctrTitle"/>
          </p:nvPr>
        </p:nvSpPr>
        <p:spPr>
          <a:xfrm>
            <a:off x="1214414" y="1"/>
            <a:ext cx="7929586" cy="1285860"/>
          </a:xfrm>
        </p:spPr>
        <p:txBody>
          <a:bodyPr>
            <a:normAutofit fontScale="90000"/>
            <a:scene3d>
              <a:camera prst="obliqueTopRight"/>
              <a:lightRig rig="contrasting" dir="t">
                <a:rot lat="0" lon="0" rev="4500000"/>
              </a:lightRig>
            </a:scene3d>
            <a:sp3d contourW="6350" prstMaterial="metal">
              <a:bevelT w="127000" h="31750" prst="relaxedInset"/>
              <a:contourClr>
                <a:schemeClr val="accent1">
                  <a:shade val="75000"/>
                </a:schemeClr>
              </a:contourClr>
            </a:sp3d>
          </a:bodyPr>
          <a:lstStyle/>
          <a:p>
            <a:pPr fontAlgn="auto">
              <a:lnSpc>
                <a:spcPct val="70000"/>
              </a:lnSpc>
              <a:spcAft>
                <a:spcPts val="0"/>
              </a:spcAft>
              <a:defRPr/>
            </a:pPr>
            <a:r>
              <a:rPr lang="ru-RU" sz="40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Закон всемирного тяготения</a:t>
            </a:r>
            <a:br>
              <a:rPr lang="ru-RU" sz="40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br>
            <a:r>
              <a:rPr lang="ru-RU" sz="40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
            </a:r>
            <a:br>
              <a:rPr lang="ru-RU" sz="40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br>
            <a:r>
              <a:rPr lang="ru-RU" sz="4000" cap="all" dirty="0" smtClean="0">
                <a:ln w="0">
                  <a:solidFill>
                    <a:sysClr val="windowText" lastClr="000000"/>
                  </a:solidFill>
                </a:ln>
                <a:solidFill>
                  <a:srgbClr val="FF0000"/>
                </a:solidFill>
                <a:effectLst>
                  <a:glow rad="228600">
                    <a:schemeClr val="accent3">
                      <a:satMod val="175000"/>
                      <a:alpha val="40000"/>
                    </a:schemeClr>
                  </a:glow>
                  <a:reflection blurRad="12700" stA="50000" endPos="50000" dist="5000" dir="5400000" sy="-100000" rotWithShape="0"/>
                </a:effectLst>
                <a:latin typeface="Courier New" pitchFamily="49" charset="0"/>
              </a:rPr>
              <a:t>Движение планет</a:t>
            </a:r>
          </a:p>
        </p:txBody>
      </p:sp>
      <p:pic>
        <p:nvPicPr>
          <p:cNvPr id="8197" name="Picture 6" descr="earth"/>
          <p:cNvPicPr>
            <a:picLocks noChangeAspect="1" noChangeArrowheads="1" noCrop="1"/>
          </p:cNvPicPr>
          <p:nvPr/>
        </p:nvPicPr>
        <p:blipFill>
          <a:blip r:embed="rId5" cstate="print"/>
          <a:srcRect/>
          <a:stretch>
            <a:fillRect/>
          </a:stretch>
        </p:blipFill>
        <p:spPr bwMode="auto">
          <a:xfrm>
            <a:off x="468313" y="404813"/>
            <a:ext cx="1079500" cy="1079500"/>
          </a:xfrm>
          <a:prstGeom prst="rect">
            <a:avLst/>
          </a:prstGeom>
          <a:noFill/>
          <a:ln w="9525">
            <a:noFill/>
            <a:miter lim="800000"/>
            <a:headEnd/>
            <a:tailEnd/>
          </a:ln>
        </p:spPr>
      </p:pic>
      <p:sp>
        <p:nvSpPr>
          <p:cNvPr id="8198" name="TextBox 5"/>
          <p:cNvSpPr txBox="1">
            <a:spLocks noChangeArrowheads="1"/>
          </p:cNvSpPr>
          <p:nvPr/>
        </p:nvSpPr>
        <p:spPr bwMode="auto">
          <a:xfrm flipH="1">
            <a:off x="-252413" y="5589588"/>
            <a:ext cx="3168651" cy="641350"/>
          </a:xfrm>
          <a:prstGeom prst="rect">
            <a:avLst/>
          </a:prstGeom>
          <a:noFill/>
          <a:ln w="9525">
            <a:noFill/>
            <a:miter lim="800000"/>
            <a:headEnd/>
            <a:tailEnd/>
          </a:ln>
        </p:spPr>
        <p:txBody>
          <a:bodyPr>
            <a:spAutoFit/>
          </a:bodyPr>
          <a:lstStyle/>
          <a:p>
            <a:r>
              <a:rPr lang="ru-RU" i="1">
                <a:latin typeface="Constantia" pitchFamily="18" charset="0"/>
              </a:rPr>
              <a:t>Дубов Олег 10 класс</a:t>
            </a:r>
            <a:endParaRPr lang="en-US" i="1">
              <a:latin typeface="Constantia" pitchFamily="18" charset="0"/>
            </a:endParaRPr>
          </a:p>
          <a:p>
            <a:r>
              <a:rPr lang="ru-RU" i="1"/>
              <a:t>Учитель – Касерес М.О</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768" decel="100000"/>
                                        <p:tgtEl>
                                          <p:spTgt spid="2054"/>
                                        </p:tgtEl>
                                      </p:cBhvr>
                                    </p:animEffect>
                                    <p:animScale>
                                      <p:cBhvr>
                                        <p:cTn id="8" dur="768" decel="100000"/>
                                        <p:tgtEl>
                                          <p:spTgt spid="2054"/>
                                        </p:tgtEl>
                                      </p:cBhvr>
                                      <p:from x="10000" y="10000"/>
                                      <p:to x="200000" y="450000"/>
                                    </p:animScale>
                                    <p:animScale>
                                      <p:cBhvr>
                                        <p:cTn id="9" dur="1230" accel="100000" fill="hold">
                                          <p:stCondLst>
                                            <p:cond delay="768"/>
                                          </p:stCondLst>
                                        </p:cTn>
                                        <p:tgtEl>
                                          <p:spTgt spid="2054"/>
                                        </p:tgtEl>
                                      </p:cBhvr>
                                      <p:from x="200000" y="450000"/>
                                      <p:to x="100000" y="100000"/>
                                    </p:animScale>
                                    <p:set>
                                      <p:cBhvr>
                                        <p:cTn id="10" dur="768" fill="hold"/>
                                        <p:tgtEl>
                                          <p:spTgt spid="2054"/>
                                        </p:tgtEl>
                                        <p:attrNameLst>
                                          <p:attrName>ppt_x</p:attrName>
                                        </p:attrNameLst>
                                      </p:cBhvr>
                                      <p:to>
                                        <p:strVal val="(0.5)"/>
                                      </p:to>
                                    </p:set>
                                    <p:anim from="(0.5)" to="(#ppt_x)" calcmode="lin" valueType="num">
                                      <p:cBhvr>
                                        <p:cTn id="11" dur="1230" accel="100000" fill="hold">
                                          <p:stCondLst>
                                            <p:cond delay="768"/>
                                          </p:stCondLst>
                                        </p:cTn>
                                        <p:tgtEl>
                                          <p:spTgt spid="2054"/>
                                        </p:tgtEl>
                                        <p:attrNameLst>
                                          <p:attrName>ppt_x</p:attrName>
                                        </p:attrNameLst>
                                      </p:cBhvr>
                                    </p:anim>
                                    <p:set>
                                      <p:cBhvr>
                                        <p:cTn id="12" dur="768" fill="hold"/>
                                        <p:tgtEl>
                                          <p:spTgt spid="2054"/>
                                        </p:tgtEl>
                                        <p:attrNameLst>
                                          <p:attrName>ppt_y</p:attrName>
                                        </p:attrNameLst>
                                      </p:cBhvr>
                                      <p:to>
                                        <p:strVal val="(#ppt_y+0.4)"/>
                                      </p:to>
                                    </p:set>
                                    <p:anim from="(#ppt_y+0.4)" to="(#ppt_y)" calcmode="lin" valueType="num">
                                      <p:cBhvr>
                                        <p:cTn id="13" dur="1230" accel="100000" fill="hold">
                                          <p:stCondLst>
                                            <p:cond delay="768"/>
                                          </p:stCondLst>
                                        </p:cTn>
                                        <p:tgtEl>
                                          <p:spTgt spid="205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86"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56322" name="Rectangle 2"/>
          <p:cNvSpPr>
            <a:spLocks noGrp="1" noChangeArrowheads="1"/>
          </p:cNvSpPr>
          <p:nvPr>
            <p:ph type="title"/>
          </p:nvPr>
        </p:nvSpPr>
        <p:spPr>
          <a:xfrm>
            <a:off x="500063" y="0"/>
            <a:ext cx="8229600" cy="1143000"/>
          </a:xfrm>
        </p:spPr>
        <p:txBody>
          <a:bodyPr/>
          <a:lstStyle/>
          <a:p>
            <a:r>
              <a:rPr lang="ru-RU" dirty="0" smtClean="0">
                <a:solidFill>
                  <a:schemeClr val="hlink"/>
                </a:solidFill>
                <a:latin typeface="Comic Sans MS" pitchFamily="66" charset="0"/>
              </a:rPr>
              <a:t>Применение</a:t>
            </a:r>
          </a:p>
        </p:txBody>
      </p:sp>
      <p:sp>
        <p:nvSpPr>
          <p:cNvPr id="56323" name="Rectangle 3"/>
          <p:cNvSpPr>
            <a:spLocks noGrp="1" noChangeArrowheads="1"/>
          </p:cNvSpPr>
          <p:nvPr>
            <p:ph idx="1"/>
          </p:nvPr>
        </p:nvSpPr>
        <p:spPr>
          <a:xfrm>
            <a:off x="323850" y="1412875"/>
            <a:ext cx="5976938" cy="2160588"/>
          </a:xfrm>
        </p:spPr>
        <p:txBody>
          <a:bodyPr/>
          <a:lstStyle/>
          <a:p>
            <a:pPr algn="ctr">
              <a:lnSpc>
                <a:spcPct val="90000"/>
              </a:lnSpc>
              <a:buFont typeface="Wingdings" pitchFamily="2" charset="2"/>
              <a:buNone/>
            </a:pPr>
            <a:r>
              <a:rPr lang="ru-RU" sz="2400" dirty="0" smtClean="0">
                <a:solidFill>
                  <a:srgbClr val="00B050"/>
                </a:solidFill>
                <a:latin typeface="Comic Sans MS" pitchFamily="66" charset="0"/>
              </a:rPr>
              <a:t>Ярчайшим примером применения закона всемирного тяготения является  </a:t>
            </a:r>
          </a:p>
          <a:p>
            <a:pPr algn="ctr">
              <a:lnSpc>
                <a:spcPct val="90000"/>
              </a:lnSpc>
              <a:buFont typeface="Wingdings" pitchFamily="2" charset="2"/>
              <a:buNone/>
            </a:pPr>
            <a:r>
              <a:rPr lang="ru-RU" sz="2400" b="1" dirty="0" smtClean="0">
                <a:solidFill>
                  <a:srgbClr val="FF3300"/>
                </a:solidFill>
                <a:latin typeface="Comic Sans MS" pitchFamily="66" charset="0"/>
              </a:rPr>
              <a:t>запуск искусственного спутника Земли</a:t>
            </a:r>
            <a:endParaRPr lang="ru-RU" sz="2400" dirty="0" smtClean="0">
              <a:latin typeface="Comic Sans MS" pitchFamily="66" charset="0"/>
            </a:endParaRPr>
          </a:p>
        </p:txBody>
      </p:sp>
      <p:sp>
        <p:nvSpPr>
          <p:cNvPr id="39944" name="Text Box 8"/>
          <p:cNvSpPr txBox="1">
            <a:spLocks noChangeArrowheads="1"/>
          </p:cNvSpPr>
          <p:nvPr/>
        </p:nvSpPr>
        <p:spPr bwMode="auto">
          <a:xfrm>
            <a:off x="250825" y="3860800"/>
            <a:ext cx="5329238" cy="2154238"/>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fontAlgn="auto">
              <a:spcBef>
                <a:spcPts val="0"/>
              </a:spcBef>
              <a:spcAft>
                <a:spcPts val="0"/>
              </a:spcAft>
              <a:defRPr/>
            </a:pPr>
            <a:r>
              <a:rPr lang="ru-RU" sz="2400" dirty="0">
                <a:solidFill>
                  <a:srgbClr val="FF0000"/>
                </a:solidFill>
                <a:effectLst>
                  <a:outerShdw blurRad="38100" dist="38100" dir="2700000" algn="tl">
                    <a:srgbClr val="000000"/>
                  </a:outerShdw>
                </a:effectLst>
                <a:latin typeface="Comic Sans MS" pitchFamily="66" charset="0"/>
              </a:rPr>
              <a:t>Спутник все время находится  на равном расстоянии  над поверхностью Земли </a:t>
            </a:r>
          </a:p>
          <a:p>
            <a:pPr algn="ctr" fontAlgn="auto">
              <a:spcBef>
                <a:spcPts val="0"/>
              </a:spcBef>
              <a:spcAft>
                <a:spcPts val="0"/>
              </a:spcAft>
              <a:defRPr/>
            </a:pPr>
            <a:endParaRPr lang="ru-RU" sz="1400" dirty="0">
              <a:effectLst>
                <a:outerShdw blurRad="38100" dist="38100" dir="2700000" algn="tl">
                  <a:srgbClr val="000000"/>
                </a:outerShdw>
              </a:effectLst>
              <a:latin typeface="Comic Sans MS" pitchFamily="66" charset="0"/>
            </a:endParaRPr>
          </a:p>
          <a:p>
            <a:pPr fontAlgn="auto">
              <a:spcBef>
                <a:spcPts val="0"/>
              </a:spcBef>
              <a:spcAft>
                <a:spcPts val="0"/>
              </a:spcAft>
              <a:defRPr/>
            </a:pPr>
            <a:r>
              <a:rPr lang="ru-RU" sz="2400" dirty="0">
                <a:solidFill>
                  <a:schemeClr val="bg2"/>
                </a:solidFill>
                <a:effectLst>
                  <a:outerShdw blurRad="38100" dist="38100" dir="2700000" algn="tl">
                    <a:srgbClr val="000000"/>
                  </a:outerShdw>
                </a:effectLst>
                <a:latin typeface="Comic Sans MS" pitchFamily="66" charset="0"/>
              </a:rPr>
              <a:t>Земля  притягивает одинаково на всех направлениях</a:t>
            </a:r>
          </a:p>
        </p:txBody>
      </p:sp>
      <p:grpSp>
        <p:nvGrpSpPr>
          <p:cNvPr id="2" name="Group 13"/>
          <p:cNvGrpSpPr>
            <a:grpSpLocks/>
          </p:cNvGrpSpPr>
          <p:nvPr/>
        </p:nvGrpSpPr>
        <p:grpSpPr bwMode="auto">
          <a:xfrm rot="1265058">
            <a:off x="6443663" y="3068638"/>
            <a:ext cx="936625" cy="792162"/>
            <a:chOff x="4195" y="1842"/>
            <a:chExt cx="590" cy="499"/>
          </a:xfrm>
        </p:grpSpPr>
        <p:sp>
          <p:nvSpPr>
            <p:cNvPr id="16391" name="Oval 9"/>
            <p:cNvSpPr>
              <a:spLocks noChangeArrowheads="1"/>
            </p:cNvSpPr>
            <p:nvPr/>
          </p:nvSpPr>
          <p:spPr bwMode="auto">
            <a:xfrm>
              <a:off x="4377" y="1842"/>
              <a:ext cx="227" cy="227"/>
            </a:xfrm>
            <a:prstGeom prst="ellipse">
              <a:avLst/>
            </a:prstGeom>
            <a:solidFill>
              <a:srgbClr val="969696"/>
            </a:solidFill>
            <a:ln w="9525">
              <a:solidFill>
                <a:schemeClr val="tx1"/>
              </a:solidFill>
              <a:round/>
              <a:headEnd/>
              <a:tailEnd/>
            </a:ln>
          </p:spPr>
          <p:txBody>
            <a:bodyPr wrap="none" anchor="ctr"/>
            <a:lstStyle/>
            <a:p>
              <a:endParaRPr lang="ru-RU">
                <a:latin typeface="Constantia" pitchFamily="18" charset="0"/>
              </a:endParaRPr>
            </a:p>
          </p:txBody>
        </p:sp>
        <p:sp>
          <p:nvSpPr>
            <p:cNvPr id="16392" name="Line 10"/>
            <p:cNvSpPr>
              <a:spLocks noChangeShapeType="1"/>
            </p:cNvSpPr>
            <p:nvPr/>
          </p:nvSpPr>
          <p:spPr bwMode="auto">
            <a:xfrm flipH="1">
              <a:off x="4195" y="1933"/>
              <a:ext cx="227" cy="182"/>
            </a:xfrm>
            <a:prstGeom prst="line">
              <a:avLst/>
            </a:prstGeom>
            <a:noFill/>
            <a:ln w="28575">
              <a:solidFill>
                <a:srgbClr val="969696"/>
              </a:solidFill>
              <a:round/>
              <a:headEnd/>
              <a:tailEnd/>
            </a:ln>
          </p:spPr>
          <p:txBody>
            <a:bodyPr/>
            <a:lstStyle/>
            <a:p>
              <a:endParaRPr lang="ru-RU"/>
            </a:p>
          </p:txBody>
        </p:sp>
        <p:sp>
          <p:nvSpPr>
            <p:cNvPr id="16393" name="Line 11"/>
            <p:cNvSpPr>
              <a:spLocks noChangeShapeType="1"/>
            </p:cNvSpPr>
            <p:nvPr/>
          </p:nvSpPr>
          <p:spPr bwMode="auto">
            <a:xfrm flipH="1">
              <a:off x="4468" y="1979"/>
              <a:ext cx="0" cy="362"/>
            </a:xfrm>
            <a:prstGeom prst="line">
              <a:avLst/>
            </a:prstGeom>
            <a:noFill/>
            <a:ln w="28575">
              <a:solidFill>
                <a:srgbClr val="969696"/>
              </a:solidFill>
              <a:round/>
              <a:headEnd/>
              <a:tailEnd/>
            </a:ln>
          </p:spPr>
          <p:txBody>
            <a:bodyPr/>
            <a:lstStyle/>
            <a:p>
              <a:endParaRPr lang="ru-RU"/>
            </a:p>
          </p:txBody>
        </p:sp>
        <p:sp>
          <p:nvSpPr>
            <p:cNvPr id="16394" name="Line 12"/>
            <p:cNvSpPr>
              <a:spLocks noChangeShapeType="1"/>
            </p:cNvSpPr>
            <p:nvPr/>
          </p:nvSpPr>
          <p:spPr bwMode="auto">
            <a:xfrm>
              <a:off x="4558" y="1933"/>
              <a:ext cx="227" cy="227"/>
            </a:xfrm>
            <a:prstGeom prst="line">
              <a:avLst/>
            </a:prstGeom>
            <a:noFill/>
            <a:ln w="28575">
              <a:solidFill>
                <a:srgbClr val="969696"/>
              </a:solidFill>
              <a:round/>
              <a:headEnd/>
              <a:tailEnd/>
            </a:ln>
          </p:spPr>
          <p:txBody>
            <a:bodyPr/>
            <a:lstStyle/>
            <a:p>
              <a:endParaRPr lang="ru-RU"/>
            </a:p>
          </p:txBody>
        </p:sp>
      </p:grpSp>
      <p:sp>
        <p:nvSpPr>
          <p:cNvPr id="3" name="Місце для нижнього колонтитула 2"/>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768" decel="100000"/>
                                        <p:tgtEl>
                                          <p:spTgt spid="56322"/>
                                        </p:tgtEl>
                                      </p:cBhvr>
                                    </p:animEffect>
                                    <p:animScale>
                                      <p:cBhvr>
                                        <p:cTn id="8" dur="768" decel="100000"/>
                                        <p:tgtEl>
                                          <p:spTgt spid="56322"/>
                                        </p:tgtEl>
                                      </p:cBhvr>
                                      <p:from x="10000" y="10000"/>
                                      <p:to x="200000" y="450000"/>
                                    </p:animScale>
                                    <p:animScale>
                                      <p:cBhvr>
                                        <p:cTn id="9" dur="1230" accel="100000" fill="hold">
                                          <p:stCondLst>
                                            <p:cond delay="768"/>
                                          </p:stCondLst>
                                        </p:cTn>
                                        <p:tgtEl>
                                          <p:spTgt spid="56322"/>
                                        </p:tgtEl>
                                      </p:cBhvr>
                                      <p:from x="200000" y="450000"/>
                                      <p:to x="100000" y="100000"/>
                                    </p:animScale>
                                    <p:set>
                                      <p:cBhvr>
                                        <p:cTn id="10" dur="768" fill="hold"/>
                                        <p:tgtEl>
                                          <p:spTgt spid="56322"/>
                                        </p:tgtEl>
                                        <p:attrNameLst>
                                          <p:attrName>ppt_x</p:attrName>
                                        </p:attrNameLst>
                                      </p:cBhvr>
                                      <p:to>
                                        <p:strVal val="(0.5)"/>
                                      </p:to>
                                    </p:set>
                                    <p:anim from="(0.5)" to="(#ppt_x)" calcmode="lin" valueType="num">
                                      <p:cBhvr>
                                        <p:cTn id="11" dur="1230" accel="100000" fill="hold">
                                          <p:stCondLst>
                                            <p:cond delay="768"/>
                                          </p:stCondLst>
                                        </p:cTn>
                                        <p:tgtEl>
                                          <p:spTgt spid="56322"/>
                                        </p:tgtEl>
                                        <p:attrNameLst>
                                          <p:attrName>ppt_x</p:attrName>
                                        </p:attrNameLst>
                                      </p:cBhvr>
                                    </p:anim>
                                    <p:set>
                                      <p:cBhvr>
                                        <p:cTn id="12" dur="768" fill="hold"/>
                                        <p:tgtEl>
                                          <p:spTgt spid="56322"/>
                                        </p:tgtEl>
                                        <p:attrNameLst>
                                          <p:attrName>ppt_y</p:attrName>
                                        </p:attrNameLst>
                                      </p:cBhvr>
                                      <p:to>
                                        <p:strVal val="(#ppt_y+0.4)"/>
                                      </p:to>
                                    </p:set>
                                    <p:anim from="(#ppt_y+0.4)" to="(#ppt_y)" calcmode="lin" valueType="num">
                                      <p:cBhvr>
                                        <p:cTn id="13" dur="1230" accel="100000" fill="hold">
                                          <p:stCondLst>
                                            <p:cond delay="768"/>
                                          </p:stCondLst>
                                        </p:cTn>
                                        <p:tgtEl>
                                          <p:spTgt spid="56322"/>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56323">
                                            <p:txEl>
                                              <p:pRg st="0" end="0"/>
                                            </p:txEl>
                                          </p:spTgt>
                                        </p:tgtEl>
                                        <p:attrNameLst>
                                          <p:attrName>style.visibility</p:attrName>
                                        </p:attrNameLst>
                                      </p:cBhvr>
                                      <p:to>
                                        <p:strVal val="visible"/>
                                      </p:to>
                                    </p:set>
                                    <p:anim calcmode="lin" valueType="num">
                                      <p:cBhvr>
                                        <p:cTn id="17" dur="500" fill="hold"/>
                                        <p:tgtEl>
                                          <p:spTgt spid="5632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56323">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56323">
                                            <p:txEl>
                                              <p:pRg st="0" end="0"/>
                                            </p:txEl>
                                          </p:spTgt>
                                        </p:tgtEl>
                                      </p:cBhvr>
                                    </p:animEffect>
                                  </p:childTnLst>
                                </p:cTn>
                              </p:par>
                            </p:childTnLst>
                          </p:cTn>
                        </p:par>
                        <p:par>
                          <p:cTn id="20" fill="hold">
                            <p:stCondLst>
                              <p:cond delay="2498"/>
                            </p:stCondLst>
                            <p:childTnLst>
                              <p:par>
                                <p:cTn id="21" presetID="53" presetClass="entr" presetSubtype="0" fill="hold" grpId="0" nodeType="afterEffect">
                                  <p:stCondLst>
                                    <p:cond delay="0"/>
                                  </p:stCondLst>
                                  <p:childTnLst>
                                    <p:set>
                                      <p:cBhvr>
                                        <p:cTn id="22" dur="1" fill="hold">
                                          <p:stCondLst>
                                            <p:cond delay="0"/>
                                          </p:stCondLst>
                                        </p:cTn>
                                        <p:tgtEl>
                                          <p:spTgt spid="56323">
                                            <p:txEl>
                                              <p:pRg st="1" end="1"/>
                                            </p:txEl>
                                          </p:spTgt>
                                        </p:tgtEl>
                                        <p:attrNameLst>
                                          <p:attrName>style.visibility</p:attrName>
                                        </p:attrNameLst>
                                      </p:cBhvr>
                                      <p:to>
                                        <p:strVal val="visible"/>
                                      </p:to>
                                    </p:set>
                                    <p:anim calcmode="lin" valueType="num">
                                      <p:cBhvr>
                                        <p:cTn id="23" dur="500" fill="hold"/>
                                        <p:tgtEl>
                                          <p:spTgt spid="5632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6323">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56323">
                                            <p:txEl>
                                              <p:pRg st="1" end="1"/>
                                            </p:txEl>
                                          </p:spTgt>
                                        </p:tgtEl>
                                      </p:cBhvr>
                                    </p:animEffect>
                                  </p:childTnLst>
                                </p:cTn>
                              </p:par>
                              <p:par>
                                <p:cTn id="26" presetID="64" presetClass="path" presetSubtype="0" accel="50000" decel="50000" fill="hold" nodeType="withEffect">
                                  <p:stCondLst>
                                    <p:cond delay="0"/>
                                  </p:stCondLst>
                                  <p:childTnLst>
                                    <p:animMotion origin="layout" path="M -0.02223 -0.01041 L -0.02605 -0.1625 " pathEditMode="relative" rAng="0" ptsTypes="AA">
                                      <p:cBhvr>
                                        <p:cTn id="27" dur="2000" fill="hold"/>
                                        <p:tgtEl>
                                          <p:spTgt spid="2"/>
                                        </p:tgtEl>
                                        <p:attrNameLst>
                                          <p:attrName>ppt_x</p:attrName>
                                          <p:attrName>ppt_y</p:attrName>
                                        </p:attrNameLst>
                                      </p:cBhvr>
                                      <p:rCtr x="-2" y="-76"/>
                                    </p:animMotion>
                                  </p:childTnLst>
                                </p:cTn>
                              </p:par>
                              <p:par>
                                <p:cTn id="28" presetID="1" presetClass="path" presetSubtype="0" accel="50000" decel="50000" fill="hold" nodeType="withEffect">
                                  <p:stCondLst>
                                    <p:cond delay="0"/>
                                  </p:stCondLst>
                                  <p:childTnLst>
                                    <p:animMotion origin="layout" path="M -0.02604 -0.1625 C 0.09635 -0.1625 0.19705 -0.03634 0.19705 0.11968 C 0.19705 0.27639 0.09635 0.4044 -0.02604 0.4044 C -0.14879 0.4044 -0.24792 0.27639 -0.24792 0.11968 C -0.24792 -0.03634 -0.14879 -0.1625 -0.02604 -0.1625 Z " pathEditMode="relative" rAng="0" ptsTypes="fffff">
                                      <p:cBhvr>
                                        <p:cTn id="29" dur="5000" fill="hold"/>
                                        <p:tgtEl>
                                          <p:spTgt spid="2"/>
                                        </p:tgtEl>
                                        <p:attrNameLst>
                                          <p:attrName>ppt_x</p:attrName>
                                          <p:attrName>ppt_y</p:attrName>
                                        </p:attrNameLst>
                                      </p:cBhvr>
                                      <p:rCtr x="1" y="283"/>
                                    </p:animMotion>
                                  </p:childTnLst>
                                </p:cTn>
                              </p:par>
                            </p:childTnLst>
                          </p:cTn>
                        </p:par>
                        <p:par>
                          <p:cTn id="30" fill="hold">
                            <p:stCondLst>
                              <p:cond delay="7498"/>
                            </p:stCondLst>
                            <p:childTnLst>
                              <p:par>
                                <p:cTn id="31" presetID="2" presetClass="entr" presetSubtype="4" fill="hold" grpId="0" nodeType="afterEffect">
                                  <p:stCondLst>
                                    <p:cond delay="0"/>
                                  </p:stCondLst>
                                  <p:childTnLst>
                                    <p:set>
                                      <p:cBhvr>
                                        <p:cTn id="32" dur="1" fill="hold">
                                          <p:stCondLst>
                                            <p:cond delay="0"/>
                                          </p:stCondLst>
                                        </p:cTn>
                                        <p:tgtEl>
                                          <p:spTgt spid="39944"/>
                                        </p:tgtEl>
                                        <p:attrNameLst>
                                          <p:attrName>style.visibility</p:attrName>
                                        </p:attrNameLst>
                                      </p:cBhvr>
                                      <p:to>
                                        <p:strVal val="visible"/>
                                      </p:to>
                                    </p:set>
                                    <p:anim calcmode="lin" valueType="num">
                                      <p:cBhvr additive="base">
                                        <p:cTn id="33" dur="5000" fill="hold"/>
                                        <p:tgtEl>
                                          <p:spTgt spid="39944"/>
                                        </p:tgtEl>
                                        <p:attrNameLst>
                                          <p:attrName>ppt_x</p:attrName>
                                        </p:attrNameLst>
                                      </p:cBhvr>
                                      <p:tavLst>
                                        <p:tav tm="0">
                                          <p:val>
                                            <p:strVal val="#ppt_x"/>
                                          </p:val>
                                        </p:tav>
                                        <p:tav tm="100000">
                                          <p:val>
                                            <p:strVal val="#ppt_x"/>
                                          </p:val>
                                        </p:tav>
                                      </p:tavLst>
                                    </p:anim>
                                    <p:anim calcmode="lin" valueType="num">
                                      <p:cBhvr additive="base">
                                        <p:cTn id="34" dur="5000" fill="hold"/>
                                        <p:tgtEl>
                                          <p:spTgt spid="39944"/>
                                        </p:tgtEl>
                                        <p:attrNameLst>
                                          <p:attrName>ppt_y</p:attrName>
                                        </p:attrNameLst>
                                      </p:cBhvr>
                                      <p:tavLst>
                                        <p:tav tm="0">
                                          <p:val>
                                            <p:strVal val="1+#ppt_h/2"/>
                                          </p:val>
                                        </p:tav>
                                        <p:tav tm="100000">
                                          <p:val>
                                            <p:strVal val="#ppt_y"/>
                                          </p:val>
                                        </p:tav>
                                      </p:tavLst>
                                    </p:anim>
                                  </p:childTnLst>
                                </p:cTn>
                              </p:par>
                              <p:par>
                                <p:cTn id="35" presetID="1" presetClass="path" presetSubtype="0" accel="50000" decel="50000" fill="hold" nodeType="withEffect">
                                  <p:stCondLst>
                                    <p:cond delay="0"/>
                                  </p:stCondLst>
                                  <p:childTnLst>
                                    <p:animMotion origin="layout" path="M -0.02604 -0.16254 C 0.09965 -0.16254 0.20208 -0.0356 0.20208 0.1207 C 0.20208 0.27677 0.09965 0.4044 -0.02604 0.4044 C -0.15174 0.4044 -0.25348 0.27677 -0.25348 0.1207 C -0.25348 -0.0356 -0.15174 -0.16254 -0.02604 -0.16254 Z " pathEditMode="relative" rAng="0" ptsTypes="fffff">
                                      <p:cBhvr>
                                        <p:cTn id="36" dur="5000" fill="hold"/>
                                        <p:tgtEl>
                                          <p:spTgt spid="2"/>
                                        </p:tgtEl>
                                        <p:attrNameLst>
                                          <p:attrName>ppt_x</p:attrName>
                                          <p:attrName>ppt_y</p:attrName>
                                        </p:attrNameLst>
                                      </p:cBhvr>
                                      <p:rCtr x="0" y="28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P spid="3994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0"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67588" name="Rectangle 4"/>
          <p:cNvSpPr>
            <a:spLocks noGrp="1" noChangeArrowheads="1"/>
          </p:cNvSpPr>
          <p:nvPr>
            <p:ph type="title"/>
          </p:nvPr>
        </p:nvSpPr>
        <p:spPr/>
        <p:txBody>
          <a:bodyPr>
            <a:normAutofit fontScale="90000"/>
          </a:bodyPr>
          <a:lstStyle/>
          <a:p>
            <a:pPr fontAlgn="auto">
              <a:spcAft>
                <a:spcPts val="0"/>
              </a:spcAft>
              <a:defRPr/>
            </a:pPr>
            <a:r>
              <a:rPr lang="ru-RU" sz="3600" dirty="0" smtClean="0">
                <a:solidFill>
                  <a:schemeClr val="hlink"/>
                </a:solidFill>
                <a:latin typeface="Comic Sans MS" pitchFamily="66" charset="0"/>
              </a:rPr>
              <a:t>Вращение спутников вокруг Земли по законам всемирного тяготения</a:t>
            </a:r>
            <a:r>
              <a:rPr lang="ru-RU" sz="3600" dirty="0" smtClean="0">
                <a:solidFill>
                  <a:schemeClr val="folHlink"/>
                </a:solidFill>
                <a:latin typeface="Comic Sans MS" pitchFamily="66" charset="0"/>
              </a:rPr>
              <a:t/>
            </a:r>
            <a:br>
              <a:rPr lang="ru-RU" sz="3600" dirty="0" smtClean="0">
                <a:solidFill>
                  <a:schemeClr val="folHlink"/>
                </a:solidFill>
                <a:latin typeface="Comic Sans MS" pitchFamily="66" charset="0"/>
              </a:rPr>
            </a:br>
            <a:endParaRPr lang="ru-RU" sz="3600" dirty="0" smtClean="0">
              <a:solidFill>
                <a:schemeClr val="folHlink"/>
              </a:solidFill>
              <a:latin typeface="Comic Sans MS" pitchFamily="66" charset="0"/>
            </a:endParaRPr>
          </a:p>
        </p:txBody>
      </p:sp>
      <p:pic>
        <p:nvPicPr>
          <p:cNvPr id="37891" name="Picture 6" descr="Ir-66.gif"/>
          <p:cNvPicPr>
            <a:picLocks noGrp="1" noChangeAspect="1" noChangeArrowheads="1" noCrop="1"/>
          </p:cNvPicPr>
          <p:nvPr>
            <p:ph sz="half" idx="1"/>
          </p:nvPr>
        </p:nvPicPr>
        <p:blipFill>
          <a:blip r:embed="rId4" cstate="print"/>
          <a:srcRect/>
          <a:stretch>
            <a:fillRect/>
          </a:stretch>
        </p:blipFill>
        <p:spPr>
          <a:xfrm>
            <a:off x="8382000" y="0"/>
            <a:ext cx="762000" cy="762000"/>
          </a:xfrm>
        </p:spPr>
      </p:pic>
      <p:sp>
        <p:nvSpPr>
          <p:cNvPr id="67593" name="Rectangle 9"/>
          <p:cNvSpPr>
            <a:spLocks noGrp="1" noChangeArrowheads="1"/>
          </p:cNvSpPr>
          <p:nvPr>
            <p:ph type="body" sz="half" idx="2"/>
          </p:nvPr>
        </p:nvSpPr>
        <p:spPr>
          <a:xfrm>
            <a:off x="0" y="1412875"/>
            <a:ext cx="9144000" cy="2592388"/>
          </a:xfrm>
        </p:spPr>
        <p:txBody>
          <a:bodyPr/>
          <a:lstStyle/>
          <a:p>
            <a:pPr algn="just">
              <a:buFont typeface="Wingdings" pitchFamily="2" charset="2"/>
              <a:buNone/>
            </a:pPr>
            <a:r>
              <a:rPr lang="ru-RU" sz="2800" dirty="0" smtClean="0">
                <a:solidFill>
                  <a:srgbClr val="00B050"/>
                </a:solidFill>
              </a:rPr>
              <a:t>    </a:t>
            </a:r>
            <a:r>
              <a:rPr lang="ru-RU" sz="2400" dirty="0" smtClean="0">
                <a:solidFill>
                  <a:srgbClr val="00B050"/>
                </a:solidFill>
                <a:latin typeface="Comic Sans MS" pitchFamily="66" charset="0"/>
              </a:rPr>
              <a:t>Двигаясь по круговой орбите радиуса </a:t>
            </a:r>
            <a:r>
              <a:rPr lang="ru-RU" sz="2400" i="1" dirty="0" smtClean="0">
                <a:solidFill>
                  <a:srgbClr val="00B050"/>
                </a:solidFill>
                <a:latin typeface="Comic Sans MS" pitchFamily="66" charset="0"/>
              </a:rPr>
              <a:t>r</a:t>
            </a:r>
            <a:r>
              <a:rPr lang="ru-RU" sz="2400" dirty="0" smtClean="0">
                <a:solidFill>
                  <a:srgbClr val="00B050"/>
                </a:solidFill>
                <a:latin typeface="Comic Sans MS" pitchFamily="66" charset="0"/>
              </a:rPr>
              <a:t>, на спутник действует  сила  земного  тяготения  </a:t>
            </a:r>
            <a:r>
              <a:rPr lang="ru-RU" sz="2400" i="1" dirty="0" smtClean="0">
                <a:solidFill>
                  <a:srgbClr val="00B050"/>
                </a:solidFill>
                <a:latin typeface="Comic Sans MS" pitchFamily="66" charset="0"/>
              </a:rPr>
              <a:t> </a:t>
            </a:r>
            <a:r>
              <a:rPr lang="ru-RU" sz="2400" dirty="0" err="1" smtClean="0">
                <a:solidFill>
                  <a:srgbClr val="00B050"/>
                </a:solidFill>
                <a:latin typeface="Comic Sans MS" pitchFamily="66" charset="0"/>
              </a:rPr>
              <a:t>g</a:t>
            </a:r>
            <a:r>
              <a:rPr lang="ru-RU" sz="2400" i="1" dirty="0" err="1" smtClean="0">
                <a:solidFill>
                  <a:srgbClr val="00B050"/>
                </a:solidFill>
                <a:latin typeface="Comic Sans MS" pitchFamily="66" charset="0"/>
              </a:rPr>
              <a:t>mM</a:t>
            </a:r>
            <a:r>
              <a:rPr lang="ru-RU" sz="2400" dirty="0" smtClean="0">
                <a:solidFill>
                  <a:srgbClr val="00B050"/>
                </a:solidFill>
                <a:latin typeface="Comic Sans MS" pitchFamily="66" charset="0"/>
              </a:rPr>
              <a:t>/</a:t>
            </a:r>
            <a:r>
              <a:rPr lang="ru-RU" sz="2400" i="1" dirty="0" smtClean="0">
                <a:solidFill>
                  <a:srgbClr val="00B050"/>
                </a:solidFill>
                <a:latin typeface="Comic Sans MS" pitchFamily="66" charset="0"/>
              </a:rPr>
              <a:t>r</a:t>
            </a:r>
            <a:r>
              <a:rPr lang="ru-RU" sz="2400" dirty="0" smtClean="0">
                <a:solidFill>
                  <a:srgbClr val="00B050"/>
                </a:solidFill>
                <a:latin typeface="Comic Sans MS" pitchFamily="66" charset="0"/>
              </a:rPr>
              <a:t>2,  где       </a:t>
            </a:r>
            <a:r>
              <a:rPr lang="ru-RU" sz="2400" i="1" dirty="0" smtClean="0">
                <a:solidFill>
                  <a:srgbClr val="00B050"/>
                </a:solidFill>
                <a:latin typeface="Comic Sans MS" pitchFamily="66" charset="0"/>
              </a:rPr>
              <a:t>g</a:t>
            </a:r>
            <a:r>
              <a:rPr lang="ru-RU" sz="2400" dirty="0" smtClean="0">
                <a:solidFill>
                  <a:srgbClr val="00B050"/>
                </a:solidFill>
                <a:latin typeface="Comic Sans MS" pitchFamily="66" charset="0"/>
              </a:rPr>
              <a:t> – постоянная  тяготения,  </a:t>
            </a:r>
            <a:r>
              <a:rPr lang="ru-RU" sz="2400" i="1" dirty="0" smtClean="0">
                <a:solidFill>
                  <a:srgbClr val="00B050"/>
                </a:solidFill>
                <a:latin typeface="Comic Sans MS" pitchFamily="66" charset="0"/>
              </a:rPr>
              <a:t>m</a:t>
            </a:r>
            <a:r>
              <a:rPr lang="ru-RU" sz="2400" dirty="0" smtClean="0">
                <a:solidFill>
                  <a:srgbClr val="00B050"/>
                </a:solidFill>
                <a:latin typeface="Comic Sans MS" pitchFamily="66" charset="0"/>
              </a:rPr>
              <a:t> - масса   спутника     и   </a:t>
            </a:r>
            <a:r>
              <a:rPr lang="ru-RU" sz="2400" i="1" dirty="0" smtClean="0">
                <a:solidFill>
                  <a:srgbClr val="00B050"/>
                </a:solidFill>
                <a:latin typeface="Comic Sans MS" pitchFamily="66" charset="0"/>
              </a:rPr>
              <a:t>M</a:t>
            </a:r>
            <a:r>
              <a:rPr lang="ru-RU" sz="2400" dirty="0" smtClean="0">
                <a:solidFill>
                  <a:srgbClr val="00B050"/>
                </a:solidFill>
                <a:latin typeface="Comic Sans MS" pitchFamily="66" charset="0"/>
              </a:rPr>
              <a:t> - масса планеты. Согласно  второму закону Ньютона сила тяготения равна  центростремительной  силе  </a:t>
            </a:r>
            <a:r>
              <a:rPr lang="ru-RU" sz="2400" i="1" dirty="0" smtClean="0">
                <a:solidFill>
                  <a:srgbClr val="00B050"/>
                </a:solidFill>
                <a:latin typeface="Comic Sans MS" pitchFamily="66" charset="0"/>
              </a:rPr>
              <a:t>mv</a:t>
            </a:r>
            <a:r>
              <a:rPr lang="ru-RU" sz="2400" dirty="0" smtClean="0">
                <a:solidFill>
                  <a:srgbClr val="00B050"/>
                </a:solidFill>
                <a:latin typeface="Comic Sans MS" pitchFamily="66" charset="0"/>
              </a:rPr>
              <a:t>2/</a:t>
            </a:r>
            <a:r>
              <a:rPr lang="ru-RU" sz="2400" i="1" dirty="0" smtClean="0">
                <a:solidFill>
                  <a:srgbClr val="00B050"/>
                </a:solidFill>
                <a:latin typeface="Comic Sans MS" pitchFamily="66" charset="0"/>
              </a:rPr>
              <a:t>r</a:t>
            </a:r>
            <a:r>
              <a:rPr lang="ru-RU" sz="2400" dirty="0" smtClean="0">
                <a:solidFill>
                  <a:srgbClr val="00B050"/>
                </a:solidFill>
                <a:latin typeface="Comic Sans MS" pitchFamily="66" charset="0"/>
              </a:rPr>
              <a:t>.</a:t>
            </a:r>
          </a:p>
        </p:txBody>
      </p:sp>
      <p:pic>
        <p:nvPicPr>
          <p:cNvPr id="17414" name="Picture 8" descr="Geo">
            <a:hlinkClick r:id="rId5" action="ppaction://hlinksldjump"/>
          </p:cNvPr>
          <p:cNvPicPr>
            <a:picLocks noChangeAspect="1" noChangeArrowheads="1" noCrop="1"/>
          </p:cNvPicPr>
          <p:nvPr/>
        </p:nvPicPr>
        <p:blipFill>
          <a:blip r:embed="rId6" cstate="print"/>
          <a:srcRect/>
          <a:stretch>
            <a:fillRect/>
          </a:stretch>
        </p:blipFill>
        <p:spPr bwMode="auto">
          <a:xfrm>
            <a:off x="684213" y="3644900"/>
            <a:ext cx="4176712" cy="2967038"/>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67588"/>
                                        </p:tgtEl>
                                        <p:attrNameLst>
                                          <p:attrName>style.visibility</p:attrName>
                                        </p:attrNameLst>
                                      </p:cBhvr>
                                      <p:to>
                                        <p:strVal val="visible"/>
                                      </p:to>
                                    </p:set>
                                    <p:animEffect transition="in" filter="fade">
                                      <p:cBhvr>
                                        <p:cTn id="7" dur="768" decel="100000"/>
                                        <p:tgtEl>
                                          <p:spTgt spid="67588"/>
                                        </p:tgtEl>
                                      </p:cBhvr>
                                    </p:animEffect>
                                    <p:animScale>
                                      <p:cBhvr>
                                        <p:cTn id="8" dur="768" decel="100000"/>
                                        <p:tgtEl>
                                          <p:spTgt spid="67588"/>
                                        </p:tgtEl>
                                      </p:cBhvr>
                                      <p:from x="10000" y="10000"/>
                                      <p:to x="200000" y="450000"/>
                                    </p:animScale>
                                    <p:animScale>
                                      <p:cBhvr>
                                        <p:cTn id="9" dur="1230" accel="100000" fill="hold">
                                          <p:stCondLst>
                                            <p:cond delay="768"/>
                                          </p:stCondLst>
                                        </p:cTn>
                                        <p:tgtEl>
                                          <p:spTgt spid="67588"/>
                                        </p:tgtEl>
                                      </p:cBhvr>
                                      <p:from x="200000" y="450000"/>
                                      <p:to x="100000" y="100000"/>
                                    </p:animScale>
                                    <p:set>
                                      <p:cBhvr>
                                        <p:cTn id="10" dur="768" fill="hold"/>
                                        <p:tgtEl>
                                          <p:spTgt spid="67588"/>
                                        </p:tgtEl>
                                        <p:attrNameLst>
                                          <p:attrName>ppt_x</p:attrName>
                                        </p:attrNameLst>
                                      </p:cBhvr>
                                      <p:to>
                                        <p:strVal val="(0.5)"/>
                                      </p:to>
                                    </p:set>
                                    <p:anim from="(0.5)" to="(#ppt_x)" calcmode="lin" valueType="num">
                                      <p:cBhvr>
                                        <p:cTn id="11" dur="1230" accel="100000" fill="hold">
                                          <p:stCondLst>
                                            <p:cond delay="768"/>
                                          </p:stCondLst>
                                        </p:cTn>
                                        <p:tgtEl>
                                          <p:spTgt spid="67588"/>
                                        </p:tgtEl>
                                        <p:attrNameLst>
                                          <p:attrName>ppt_x</p:attrName>
                                        </p:attrNameLst>
                                      </p:cBhvr>
                                    </p:anim>
                                    <p:set>
                                      <p:cBhvr>
                                        <p:cTn id="12" dur="768" fill="hold"/>
                                        <p:tgtEl>
                                          <p:spTgt spid="67588"/>
                                        </p:tgtEl>
                                        <p:attrNameLst>
                                          <p:attrName>ppt_y</p:attrName>
                                        </p:attrNameLst>
                                      </p:cBhvr>
                                      <p:to>
                                        <p:strVal val="(#ppt_y+0.4)"/>
                                      </p:to>
                                    </p:set>
                                    <p:anim from="(#ppt_y+0.4)" to="(#ppt_y)" calcmode="lin" valueType="num">
                                      <p:cBhvr>
                                        <p:cTn id="13" dur="1230" accel="100000" fill="hold">
                                          <p:stCondLst>
                                            <p:cond delay="768"/>
                                          </p:stCondLst>
                                        </p:cTn>
                                        <p:tgtEl>
                                          <p:spTgt spid="67588"/>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37891">
                                            <p:bg/>
                                          </p:spTgt>
                                        </p:tgtEl>
                                        <p:attrNameLst>
                                          <p:attrName>style.visibility</p:attrName>
                                        </p:attrNameLst>
                                      </p:cBhvr>
                                      <p:to>
                                        <p:strVal val="visible"/>
                                      </p:to>
                                    </p:set>
                                    <p:anim calcmode="lin" valueType="num">
                                      <p:cBhvr>
                                        <p:cTn id="17" dur="2000" fill="hold"/>
                                        <p:tgtEl>
                                          <p:spTgt spid="37891">
                                            <p:bg/>
                                          </p:spTgt>
                                        </p:tgtEl>
                                        <p:attrNameLst>
                                          <p:attrName>ppt_w</p:attrName>
                                        </p:attrNameLst>
                                      </p:cBhvr>
                                      <p:tavLst>
                                        <p:tav tm="0">
                                          <p:val>
                                            <p:fltVal val="0"/>
                                          </p:val>
                                        </p:tav>
                                        <p:tav tm="100000">
                                          <p:val>
                                            <p:strVal val="#ppt_w"/>
                                          </p:val>
                                        </p:tav>
                                      </p:tavLst>
                                    </p:anim>
                                    <p:anim calcmode="lin" valueType="num">
                                      <p:cBhvr>
                                        <p:cTn id="18" dur="2000" fill="hold"/>
                                        <p:tgtEl>
                                          <p:spTgt spid="37891">
                                            <p:bg/>
                                          </p:spTgt>
                                        </p:tgtEl>
                                        <p:attrNameLst>
                                          <p:attrName>ppt_h</p:attrName>
                                        </p:attrNameLst>
                                      </p:cBhvr>
                                      <p:tavLst>
                                        <p:tav tm="0">
                                          <p:val>
                                            <p:fltVal val="0"/>
                                          </p:val>
                                        </p:tav>
                                        <p:tav tm="100000">
                                          <p:val>
                                            <p:strVal val="#ppt_h"/>
                                          </p:val>
                                        </p:tav>
                                      </p:tavLst>
                                    </p:anim>
                                    <p:animEffect transition="in" filter="fade">
                                      <p:cBhvr>
                                        <p:cTn id="19" dur="2000"/>
                                        <p:tgtEl>
                                          <p:spTgt spid="37891">
                                            <p:bg/>
                                          </p:spTgt>
                                        </p:tgtEl>
                                      </p:cBhvr>
                                    </p:animEffect>
                                  </p:childTnLst>
                                </p:cTn>
                              </p:par>
                            </p:childTnLst>
                          </p:cTn>
                        </p:par>
                        <p:par>
                          <p:cTn id="20" fill="hold">
                            <p:stCondLst>
                              <p:cond delay="3998"/>
                            </p:stCondLst>
                            <p:childTnLst>
                              <p:par>
                                <p:cTn id="21" presetID="53" presetClass="entr" presetSubtype="0" fill="hold" grpId="0" nodeType="afterEffect">
                                  <p:stCondLst>
                                    <p:cond delay="0"/>
                                  </p:stCondLst>
                                  <p:childTnLst>
                                    <p:set>
                                      <p:cBhvr>
                                        <p:cTn id="22" dur="1" fill="hold">
                                          <p:stCondLst>
                                            <p:cond delay="0"/>
                                          </p:stCondLst>
                                        </p:cTn>
                                        <p:tgtEl>
                                          <p:spTgt spid="67593">
                                            <p:txEl>
                                              <p:pRg st="0" end="0"/>
                                            </p:txEl>
                                          </p:spTgt>
                                        </p:tgtEl>
                                        <p:attrNameLst>
                                          <p:attrName>style.visibility</p:attrName>
                                        </p:attrNameLst>
                                      </p:cBhvr>
                                      <p:to>
                                        <p:strVal val="visible"/>
                                      </p:to>
                                    </p:set>
                                    <p:anim calcmode="lin" valueType="num">
                                      <p:cBhvr>
                                        <p:cTn id="23" dur="2000" fill="hold"/>
                                        <p:tgtEl>
                                          <p:spTgt spid="67593">
                                            <p:txEl>
                                              <p:pRg st="0" end="0"/>
                                            </p:txEl>
                                          </p:spTgt>
                                        </p:tgtEl>
                                        <p:attrNameLst>
                                          <p:attrName>ppt_w</p:attrName>
                                        </p:attrNameLst>
                                      </p:cBhvr>
                                      <p:tavLst>
                                        <p:tav tm="0">
                                          <p:val>
                                            <p:fltVal val="0"/>
                                          </p:val>
                                        </p:tav>
                                        <p:tav tm="100000">
                                          <p:val>
                                            <p:strVal val="#ppt_w"/>
                                          </p:val>
                                        </p:tav>
                                      </p:tavLst>
                                    </p:anim>
                                    <p:anim calcmode="lin" valueType="num">
                                      <p:cBhvr>
                                        <p:cTn id="24" dur="2000" fill="hold"/>
                                        <p:tgtEl>
                                          <p:spTgt spid="67593">
                                            <p:txEl>
                                              <p:pRg st="0" end="0"/>
                                            </p:txEl>
                                          </p:spTgt>
                                        </p:tgtEl>
                                        <p:attrNameLst>
                                          <p:attrName>ppt_h</p:attrName>
                                        </p:attrNameLst>
                                      </p:cBhvr>
                                      <p:tavLst>
                                        <p:tav tm="0">
                                          <p:val>
                                            <p:fltVal val="0"/>
                                          </p:val>
                                        </p:tav>
                                        <p:tav tm="100000">
                                          <p:val>
                                            <p:strVal val="#ppt_h"/>
                                          </p:val>
                                        </p:tav>
                                      </p:tavLst>
                                    </p:anim>
                                    <p:animEffect transition="in" filter="fade">
                                      <p:cBhvr>
                                        <p:cTn id="25" dur="2000"/>
                                        <p:tgtEl>
                                          <p:spTgt spid="6759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p:bldP spid="37891" grpId="0" build="p"/>
      <p:bldP spid="6759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434"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69634" name="Rectangle 2"/>
          <p:cNvSpPr>
            <a:spLocks noGrp="1" noChangeArrowheads="1"/>
          </p:cNvSpPr>
          <p:nvPr>
            <p:ph type="title"/>
          </p:nvPr>
        </p:nvSpPr>
        <p:spPr/>
        <p:txBody>
          <a:bodyPr>
            <a:normAutofit fontScale="90000"/>
          </a:bodyPr>
          <a:lstStyle/>
          <a:p>
            <a:pPr fontAlgn="auto">
              <a:spcAft>
                <a:spcPts val="0"/>
              </a:spcAft>
              <a:defRPr/>
            </a:pPr>
            <a:r>
              <a:rPr lang="ru-RU" sz="4000" dirty="0" smtClean="0">
                <a:solidFill>
                  <a:schemeClr val="hlink"/>
                </a:solidFill>
                <a:latin typeface="Comic Sans MS" pitchFamily="66" charset="0"/>
              </a:rPr>
              <a:t>Свободное движение тел в гравитационном поле Земли</a:t>
            </a:r>
          </a:p>
        </p:txBody>
      </p:sp>
      <p:pic>
        <p:nvPicPr>
          <p:cNvPr id="40963" name="Picture 4" descr="Cannon"/>
          <p:cNvPicPr>
            <a:picLocks noGrp="1" noChangeAspect="1" noChangeArrowheads="1" noCrop="1"/>
          </p:cNvPicPr>
          <p:nvPr>
            <p:ph idx="1"/>
          </p:nvPr>
        </p:nvPicPr>
        <p:blipFill>
          <a:blip r:embed="rId4" cstate="print"/>
          <a:srcRect/>
          <a:stretch>
            <a:fillRect/>
          </a:stretch>
        </p:blipFill>
        <p:spPr>
          <a:xfrm flipH="1">
            <a:off x="179388" y="2060575"/>
            <a:ext cx="4427537" cy="4032250"/>
          </a:xfrm>
        </p:spPr>
      </p:pic>
      <p:sp>
        <p:nvSpPr>
          <p:cNvPr id="69637" name="Text Box 5"/>
          <p:cNvSpPr txBox="1">
            <a:spLocks noChangeArrowheads="1"/>
          </p:cNvSpPr>
          <p:nvPr/>
        </p:nvSpPr>
        <p:spPr bwMode="auto">
          <a:xfrm>
            <a:off x="5651500" y="2708275"/>
            <a:ext cx="2952750" cy="2647950"/>
          </a:xfrm>
          <a:prstGeom prst="rect">
            <a:avLst/>
          </a:prstGeom>
          <a:noFill/>
          <a:ln w="9525">
            <a:noFill/>
            <a:miter lim="800000"/>
            <a:headEnd/>
            <a:tailEnd/>
          </a:ln>
        </p:spPr>
        <p:txBody>
          <a:bodyPr>
            <a:spAutoFit/>
          </a:bodyPr>
          <a:lstStyle/>
          <a:p>
            <a:pPr>
              <a:spcBef>
                <a:spcPct val="50000"/>
              </a:spcBef>
            </a:pPr>
            <a:r>
              <a:rPr lang="ru-RU">
                <a:latin typeface="Constantia" pitchFamily="18" charset="0"/>
              </a:rPr>
              <a:t>    </a:t>
            </a:r>
            <a:r>
              <a:rPr lang="ru-RU" sz="2400" b="1">
                <a:solidFill>
                  <a:srgbClr val="FF3300"/>
                </a:solidFill>
                <a:latin typeface="Comic Sans MS" pitchFamily="66" charset="0"/>
              </a:rPr>
              <a:t>Максимальная дальность полёта снаряда достигается при стрельбе под углом равном 45°.</a:t>
            </a:r>
            <a:r>
              <a:rPr lang="ru-RU" sz="2400" b="1">
                <a:latin typeface="Comic Sans MS" pitchFamily="66" charset="0"/>
              </a:rPr>
              <a:t> </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fade">
                                      <p:cBhvr>
                                        <p:cTn id="7" dur="768" decel="100000"/>
                                        <p:tgtEl>
                                          <p:spTgt spid="69634"/>
                                        </p:tgtEl>
                                      </p:cBhvr>
                                    </p:animEffect>
                                    <p:animScale>
                                      <p:cBhvr>
                                        <p:cTn id="8" dur="768" decel="100000"/>
                                        <p:tgtEl>
                                          <p:spTgt spid="69634"/>
                                        </p:tgtEl>
                                      </p:cBhvr>
                                      <p:from x="10000" y="10000"/>
                                      <p:to x="200000" y="450000"/>
                                    </p:animScale>
                                    <p:animScale>
                                      <p:cBhvr>
                                        <p:cTn id="9" dur="1230" accel="100000" fill="hold">
                                          <p:stCondLst>
                                            <p:cond delay="768"/>
                                          </p:stCondLst>
                                        </p:cTn>
                                        <p:tgtEl>
                                          <p:spTgt spid="69634"/>
                                        </p:tgtEl>
                                      </p:cBhvr>
                                      <p:from x="200000" y="450000"/>
                                      <p:to x="100000" y="100000"/>
                                    </p:animScale>
                                    <p:set>
                                      <p:cBhvr>
                                        <p:cTn id="10" dur="768" fill="hold"/>
                                        <p:tgtEl>
                                          <p:spTgt spid="69634"/>
                                        </p:tgtEl>
                                        <p:attrNameLst>
                                          <p:attrName>ppt_x</p:attrName>
                                        </p:attrNameLst>
                                      </p:cBhvr>
                                      <p:to>
                                        <p:strVal val="(0.5)"/>
                                      </p:to>
                                    </p:set>
                                    <p:anim from="(0.5)" to="(#ppt_x)" calcmode="lin" valueType="num">
                                      <p:cBhvr>
                                        <p:cTn id="11" dur="1230" accel="100000" fill="hold">
                                          <p:stCondLst>
                                            <p:cond delay="768"/>
                                          </p:stCondLst>
                                        </p:cTn>
                                        <p:tgtEl>
                                          <p:spTgt spid="69634"/>
                                        </p:tgtEl>
                                        <p:attrNameLst>
                                          <p:attrName>ppt_x</p:attrName>
                                        </p:attrNameLst>
                                      </p:cBhvr>
                                    </p:anim>
                                    <p:set>
                                      <p:cBhvr>
                                        <p:cTn id="12" dur="768" fill="hold"/>
                                        <p:tgtEl>
                                          <p:spTgt spid="69634"/>
                                        </p:tgtEl>
                                        <p:attrNameLst>
                                          <p:attrName>ppt_y</p:attrName>
                                        </p:attrNameLst>
                                      </p:cBhvr>
                                      <p:to>
                                        <p:strVal val="(#ppt_y+0.4)"/>
                                      </p:to>
                                    </p:set>
                                    <p:anim from="(#ppt_y+0.4)" to="(#ppt_y)" calcmode="lin" valueType="num">
                                      <p:cBhvr>
                                        <p:cTn id="13" dur="1230" accel="100000" fill="hold">
                                          <p:stCondLst>
                                            <p:cond delay="768"/>
                                          </p:stCondLst>
                                        </p:cTn>
                                        <p:tgtEl>
                                          <p:spTgt spid="69634"/>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40963">
                                            <p:bg/>
                                          </p:spTgt>
                                        </p:tgtEl>
                                        <p:attrNameLst>
                                          <p:attrName>style.visibility</p:attrName>
                                        </p:attrNameLst>
                                      </p:cBhvr>
                                      <p:to>
                                        <p:strVal val="visible"/>
                                      </p:to>
                                    </p:set>
                                    <p:anim calcmode="lin" valueType="num">
                                      <p:cBhvr>
                                        <p:cTn id="17" dur="500" fill="hold"/>
                                        <p:tgtEl>
                                          <p:spTgt spid="40963">
                                            <p:bg/>
                                          </p:spTgt>
                                        </p:tgtEl>
                                        <p:attrNameLst>
                                          <p:attrName>ppt_w</p:attrName>
                                        </p:attrNameLst>
                                      </p:cBhvr>
                                      <p:tavLst>
                                        <p:tav tm="0">
                                          <p:val>
                                            <p:fltVal val="0"/>
                                          </p:val>
                                        </p:tav>
                                        <p:tav tm="100000">
                                          <p:val>
                                            <p:strVal val="#ppt_w"/>
                                          </p:val>
                                        </p:tav>
                                      </p:tavLst>
                                    </p:anim>
                                    <p:anim calcmode="lin" valueType="num">
                                      <p:cBhvr>
                                        <p:cTn id="18" dur="500" fill="hold"/>
                                        <p:tgtEl>
                                          <p:spTgt spid="40963">
                                            <p:bg/>
                                          </p:spTgt>
                                        </p:tgtEl>
                                        <p:attrNameLst>
                                          <p:attrName>ppt_h</p:attrName>
                                        </p:attrNameLst>
                                      </p:cBhvr>
                                      <p:tavLst>
                                        <p:tav tm="0">
                                          <p:val>
                                            <p:fltVal val="0"/>
                                          </p:val>
                                        </p:tav>
                                        <p:tav tm="100000">
                                          <p:val>
                                            <p:strVal val="#ppt_h"/>
                                          </p:val>
                                        </p:tav>
                                      </p:tavLst>
                                    </p:anim>
                                    <p:animEffect transition="in" filter="fade">
                                      <p:cBhvr>
                                        <p:cTn id="19" dur="500"/>
                                        <p:tgtEl>
                                          <p:spTgt spid="40963">
                                            <p:bg/>
                                          </p:spTgt>
                                        </p:tgtEl>
                                      </p:cBhvr>
                                    </p:animEffect>
                                  </p:childTnLst>
                                </p:cTn>
                              </p:par>
                            </p:childTnLst>
                          </p:cTn>
                        </p:par>
                        <p:par>
                          <p:cTn id="20" fill="hold">
                            <p:stCondLst>
                              <p:cond delay="2498"/>
                            </p:stCondLst>
                            <p:childTnLst>
                              <p:par>
                                <p:cTn id="21" presetID="42" presetClass="entr" presetSubtype="0" fill="hold" nodeType="afterEffect">
                                  <p:stCondLst>
                                    <p:cond delay="0"/>
                                  </p:stCondLst>
                                  <p:childTnLst>
                                    <p:set>
                                      <p:cBhvr>
                                        <p:cTn id="22" dur="1" fill="hold">
                                          <p:stCondLst>
                                            <p:cond delay="0"/>
                                          </p:stCondLst>
                                        </p:cTn>
                                        <p:tgtEl>
                                          <p:spTgt spid="69637">
                                            <p:txEl>
                                              <p:pRg st="0" end="0"/>
                                            </p:txEl>
                                          </p:spTgt>
                                        </p:tgtEl>
                                        <p:attrNameLst>
                                          <p:attrName>style.visibility</p:attrName>
                                        </p:attrNameLst>
                                      </p:cBhvr>
                                      <p:to>
                                        <p:strVal val="visible"/>
                                      </p:to>
                                    </p:set>
                                    <p:animEffect transition="in" filter="fade">
                                      <p:cBhvr>
                                        <p:cTn id="23" dur="1000"/>
                                        <p:tgtEl>
                                          <p:spTgt spid="69637">
                                            <p:txEl>
                                              <p:pRg st="0" end="0"/>
                                            </p:txEl>
                                          </p:spTgt>
                                        </p:tgtEl>
                                      </p:cBhvr>
                                    </p:animEffect>
                                    <p:anim calcmode="lin" valueType="num">
                                      <p:cBhvr>
                                        <p:cTn id="24" dur="1000" fill="hold"/>
                                        <p:tgtEl>
                                          <p:spTgt spid="69637">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6963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409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D:\Проект\0a01a4a96ab1cd6be25f1265c31e1db7.jpe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6" name="TextBox 5"/>
          <p:cNvSpPr txBox="1"/>
          <p:nvPr/>
        </p:nvSpPr>
        <p:spPr>
          <a:xfrm>
            <a:off x="214282" y="214290"/>
            <a:ext cx="8501122" cy="923330"/>
          </a:xfrm>
          <a:prstGeom prst="rect">
            <a:avLst/>
          </a:prstGeom>
          <a:noFill/>
        </p:spPr>
        <p:txBody>
          <a:bodyPr>
            <a:spAutoFit/>
            <a:scene3d>
              <a:camera prst="obliqueTopRight"/>
              <a:lightRig rig="threePt" dir="t"/>
            </a:scene3d>
          </a:bodyPr>
          <a:lstStyle/>
          <a:p>
            <a:pPr fontAlgn="auto">
              <a:spcBef>
                <a:spcPts val="0"/>
              </a:spcBef>
              <a:spcAft>
                <a:spcPts val="0"/>
              </a:spcAft>
              <a:defRPr/>
            </a:pPr>
            <a:r>
              <a:rPr lang="en-US" sz="5400" b="1" dirty="0">
                <a:ln>
                  <a:solidFill>
                    <a:sysClr val="windowText" lastClr="000000"/>
                  </a:solidFill>
                </a:ln>
                <a:solidFill>
                  <a:srgbClr val="FF0000"/>
                </a:solidFill>
                <a:effectLst>
                  <a:glow rad="139700">
                    <a:schemeClr val="accent1">
                      <a:satMod val="175000"/>
                      <a:alpha val="40000"/>
                    </a:schemeClr>
                  </a:glow>
                  <a:innerShdw blurRad="63500" dist="50800" dir="18900000">
                    <a:prstClr val="black">
                      <a:alpha val="50000"/>
                    </a:prstClr>
                  </a:innerShdw>
                </a:effectLst>
                <a:latin typeface="+mn-lt"/>
              </a:rPr>
              <a:t>              THE END.</a:t>
            </a:r>
            <a:endParaRPr lang="ru-RU" sz="5400" b="1" dirty="0">
              <a:ln>
                <a:solidFill>
                  <a:sysClr val="windowText" lastClr="000000"/>
                </a:solidFill>
              </a:ln>
              <a:solidFill>
                <a:srgbClr val="FF0000"/>
              </a:solidFill>
              <a:effectLst>
                <a:glow rad="139700">
                  <a:schemeClr val="accent1">
                    <a:satMod val="175000"/>
                    <a:alpha val="40000"/>
                  </a:schemeClr>
                </a:glow>
                <a:innerShdw blurRad="63500" dist="50800" dir="18900000">
                  <a:prstClr val="black">
                    <a:alpha val="50000"/>
                  </a:prstClr>
                </a:innerShdw>
              </a:effectLst>
              <a:latin typeface="+mn-lt"/>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fade">
                                      <p:cBhvr>
                                        <p:cTn id="12" dur="3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18" name="Picture 1"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6146" name="Rectangle 2"/>
          <p:cNvSpPr>
            <a:spLocks noGrp="1" noChangeArrowheads="1"/>
          </p:cNvSpPr>
          <p:nvPr>
            <p:ph type="title" idx="4294967295"/>
          </p:nvPr>
        </p:nvSpPr>
        <p:spPr>
          <a:xfrm>
            <a:off x="500063" y="0"/>
            <a:ext cx="8229600" cy="1143000"/>
          </a:xfrm>
        </p:spPr>
        <p:txBody>
          <a:bodyPr/>
          <a:lstStyle/>
          <a:p>
            <a:r>
              <a:rPr lang="ru-RU" b="1" dirty="0" smtClean="0">
                <a:solidFill>
                  <a:schemeClr val="hlink"/>
                </a:solidFill>
                <a:latin typeface="Comic Sans MS" pitchFamily="66" charset="0"/>
              </a:rPr>
              <a:t>История возникновения</a:t>
            </a:r>
          </a:p>
        </p:txBody>
      </p:sp>
      <p:sp>
        <p:nvSpPr>
          <p:cNvPr id="5122" name="Text Box 7"/>
          <p:cNvSpPr txBox="1">
            <a:spLocks noChangeArrowheads="1"/>
          </p:cNvSpPr>
          <p:nvPr/>
        </p:nvSpPr>
        <p:spPr bwMode="auto">
          <a:xfrm>
            <a:off x="4067175" y="1557338"/>
            <a:ext cx="4826000" cy="3013075"/>
          </a:xfrm>
          <a:prstGeom prst="rect">
            <a:avLst/>
          </a:prstGeom>
          <a:noFill/>
          <a:ln w="12700">
            <a:noFill/>
            <a:miter lim="800000"/>
            <a:headEnd type="none" w="sm" len="sm"/>
            <a:tailEnd type="none" w="sm" len="sm"/>
          </a:ln>
        </p:spPr>
        <p:txBody>
          <a:bodyPr>
            <a:spAutoFit/>
          </a:bodyPr>
          <a:lstStyle/>
          <a:p>
            <a:pPr marL="182563" algn="r" eaLnBrk="0" fontAlgn="auto" hangingPunct="0">
              <a:spcBef>
                <a:spcPts val="0"/>
              </a:spcBef>
              <a:spcAft>
                <a:spcPts val="0"/>
              </a:spcAft>
              <a:defRPr/>
            </a:pPr>
            <a:r>
              <a:rPr lang="ru-RU" sz="2400" dirty="0">
                <a:solidFill>
                  <a:srgbClr val="FCD6B6"/>
                </a:solidFill>
                <a:effectLst>
                  <a:outerShdw blurRad="38100" dist="38100" dir="2700000" algn="tl">
                    <a:srgbClr val="000000"/>
                  </a:outerShdw>
                </a:effectLst>
                <a:latin typeface="Times New Roman" pitchFamily="18" charset="0"/>
                <a:cs typeface="Times New Roman" pitchFamily="18" charset="0"/>
              </a:rPr>
              <a:t>   Ньютон предположил, что ряд явлений, казалось бы не имеющих ничего общего (падение тел на Землю, обращение планет вокруг Солнца, движение Луны вокруг Земли, приливы и отливы и т. д.), вызваны одной причиной</a:t>
            </a:r>
            <a:r>
              <a:rPr lang="ru-RU" sz="2000" dirty="0">
                <a:solidFill>
                  <a:srgbClr val="FCD6B6"/>
                </a:solidFill>
                <a:effectLst>
                  <a:outerShdw blurRad="38100" dist="38100" dir="2700000" algn="tl">
                    <a:srgbClr val="000000"/>
                  </a:outerShdw>
                </a:effectLst>
                <a:latin typeface="Times New Roman" pitchFamily="18" charset="0"/>
                <a:cs typeface="Times New Roman" pitchFamily="18" charset="0"/>
              </a:rPr>
              <a:t>    </a:t>
            </a:r>
          </a:p>
        </p:txBody>
      </p:sp>
      <p:sp>
        <p:nvSpPr>
          <p:cNvPr id="19460" name="Text Box 9"/>
          <p:cNvSpPr txBox="1">
            <a:spLocks noChangeArrowheads="1"/>
          </p:cNvSpPr>
          <p:nvPr/>
        </p:nvSpPr>
        <p:spPr bwMode="auto">
          <a:xfrm>
            <a:off x="755650" y="5300663"/>
            <a:ext cx="7920038" cy="762000"/>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ru-RU" sz="2000" b="1" dirty="0">
                <a:solidFill>
                  <a:srgbClr val="D63C0C"/>
                </a:solidFill>
                <a:effectLst>
                  <a:outerShdw blurRad="38100" dist="38100" dir="2700000" algn="tl">
                    <a:srgbClr val="000000"/>
                  </a:outerShdw>
                </a:effectLst>
                <a:latin typeface="Comic Sans MS" pitchFamily="66" charset="0"/>
              </a:rPr>
              <a:t>Ньютон предположил, что существует</a:t>
            </a:r>
            <a:r>
              <a:rPr lang="ru-RU" sz="2000" dirty="0">
                <a:solidFill>
                  <a:srgbClr val="D63C0C"/>
                </a:solidFill>
                <a:latin typeface="Comic Sans MS" pitchFamily="66" charset="0"/>
              </a:rPr>
              <a:t> </a:t>
            </a:r>
          </a:p>
          <a:p>
            <a:pPr algn="ctr" eaLnBrk="0" fontAlgn="auto" hangingPunct="0">
              <a:spcBef>
                <a:spcPts val="0"/>
              </a:spcBef>
              <a:spcAft>
                <a:spcPts val="0"/>
              </a:spcAft>
              <a:defRPr/>
            </a:pPr>
            <a:r>
              <a:rPr lang="ru-RU" sz="2400" b="1" dirty="0">
                <a:solidFill>
                  <a:schemeClr val="bg2"/>
                </a:solidFill>
                <a:latin typeface="Comic Sans MS" pitchFamily="66" charset="0"/>
              </a:rPr>
              <a:t>единый закон всемирного тяготения</a:t>
            </a:r>
            <a:endParaRPr lang="ru-RU" sz="2000" b="1" dirty="0">
              <a:solidFill>
                <a:srgbClr val="D63C0C"/>
              </a:solidFill>
              <a:effectLst>
                <a:outerShdw blurRad="38100" dist="38100" dir="2700000" algn="tl">
                  <a:srgbClr val="000000"/>
                </a:outerShdw>
              </a:effectLst>
              <a:latin typeface="Comic Sans MS" pitchFamily="66" charset="0"/>
            </a:endParaRPr>
          </a:p>
        </p:txBody>
      </p:sp>
      <p:pic>
        <p:nvPicPr>
          <p:cNvPr id="9222" name="Picture 11" descr="Картинка 36 из 183">
            <a:hlinkClick r:id="rId4"/>
          </p:cNvPr>
          <p:cNvPicPr>
            <a:picLocks noChangeAspect="1" noChangeArrowheads="1"/>
          </p:cNvPicPr>
          <p:nvPr/>
        </p:nvPicPr>
        <p:blipFill>
          <a:blip r:embed="rId5" cstate="print"/>
          <a:srcRect/>
          <a:stretch>
            <a:fillRect/>
          </a:stretch>
        </p:blipFill>
        <p:spPr bwMode="auto">
          <a:xfrm>
            <a:off x="428625" y="1214438"/>
            <a:ext cx="3367088" cy="3671887"/>
          </a:xfrm>
          <a:prstGeom prst="rect">
            <a:avLst/>
          </a:prstGeom>
          <a:noFill/>
          <a:ln w="9525">
            <a:noFill/>
            <a:miter lim="800000"/>
            <a:headEnd/>
            <a:tailEnd/>
          </a:ln>
        </p:spPr>
      </p:pic>
      <p:sp>
        <p:nvSpPr>
          <p:cNvPr id="18439" name="Oval 7"/>
          <p:cNvSpPr>
            <a:spLocks noChangeArrowheads="1"/>
          </p:cNvSpPr>
          <p:nvPr/>
        </p:nvSpPr>
        <p:spPr bwMode="auto">
          <a:xfrm>
            <a:off x="1258888" y="1125538"/>
            <a:ext cx="431800" cy="360362"/>
          </a:xfrm>
          <a:prstGeom prst="ellipse">
            <a:avLst/>
          </a:prstGeom>
          <a:solidFill>
            <a:srgbClr val="FF3300"/>
          </a:solidFill>
          <a:ln w="9525">
            <a:noFill/>
            <a:round/>
            <a:headEnd/>
            <a:tailEnd/>
          </a:ln>
        </p:spPr>
        <p:txBody>
          <a:bodyPr wrap="none" anchor="ctr"/>
          <a:lstStyle/>
          <a:p>
            <a:endParaRPr lang="ru-RU">
              <a:latin typeface="Constantia" pitchFamily="18" charset="0"/>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768" decel="100000"/>
                                        <p:tgtEl>
                                          <p:spTgt spid="6146"/>
                                        </p:tgtEl>
                                      </p:cBhvr>
                                    </p:animEffect>
                                    <p:animScale>
                                      <p:cBhvr>
                                        <p:cTn id="8" dur="768" decel="100000"/>
                                        <p:tgtEl>
                                          <p:spTgt spid="6146"/>
                                        </p:tgtEl>
                                      </p:cBhvr>
                                      <p:from x="10000" y="10000"/>
                                      <p:to x="200000" y="450000"/>
                                    </p:animScale>
                                    <p:animScale>
                                      <p:cBhvr>
                                        <p:cTn id="9" dur="1230" accel="100000" fill="hold">
                                          <p:stCondLst>
                                            <p:cond delay="768"/>
                                          </p:stCondLst>
                                        </p:cTn>
                                        <p:tgtEl>
                                          <p:spTgt spid="6146"/>
                                        </p:tgtEl>
                                      </p:cBhvr>
                                      <p:from x="200000" y="450000"/>
                                      <p:to x="100000" y="100000"/>
                                    </p:animScale>
                                    <p:set>
                                      <p:cBhvr>
                                        <p:cTn id="10" dur="768" fill="hold"/>
                                        <p:tgtEl>
                                          <p:spTgt spid="6146"/>
                                        </p:tgtEl>
                                        <p:attrNameLst>
                                          <p:attrName>ppt_x</p:attrName>
                                        </p:attrNameLst>
                                      </p:cBhvr>
                                      <p:to>
                                        <p:strVal val="(0.5)"/>
                                      </p:to>
                                    </p:set>
                                    <p:anim from="(0.5)" to="(#ppt_x)" calcmode="lin" valueType="num">
                                      <p:cBhvr>
                                        <p:cTn id="11" dur="1230" accel="100000" fill="hold">
                                          <p:stCondLst>
                                            <p:cond delay="768"/>
                                          </p:stCondLst>
                                        </p:cTn>
                                        <p:tgtEl>
                                          <p:spTgt spid="6146"/>
                                        </p:tgtEl>
                                        <p:attrNameLst>
                                          <p:attrName>ppt_x</p:attrName>
                                        </p:attrNameLst>
                                      </p:cBhvr>
                                    </p:anim>
                                    <p:set>
                                      <p:cBhvr>
                                        <p:cTn id="12" dur="768" fill="hold"/>
                                        <p:tgtEl>
                                          <p:spTgt spid="6146"/>
                                        </p:tgtEl>
                                        <p:attrNameLst>
                                          <p:attrName>ppt_y</p:attrName>
                                        </p:attrNameLst>
                                      </p:cBhvr>
                                      <p:to>
                                        <p:strVal val="(#ppt_y+0.4)"/>
                                      </p:to>
                                    </p:set>
                                    <p:anim from="(#ppt_y+0.4)" to="(#ppt_y)" calcmode="lin" valueType="num">
                                      <p:cBhvr>
                                        <p:cTn id="13" dur="1230" accel="100000" fill="hold">
                                          <p:stCondLst>
                                            <p:cond delay="768"/>
                                          </p:stCondLst>
                                        </p:cTn>
                                        <p:tgtEl>
                                          <p:spTgt spid="6146"/>
                                        </p:tgtEl>
                                        <p:attrNameLst>
                                          <p:attrName>ppt_y</p:attrName>
                                        </p:attrNameLst>
                                      </p:cBhvr>
                                    </p:anim>
                                  </p:childTnLst>
                                </p:cTn>
                              </p:par>
                              <p:par>
                                <p:cTn id="14" presetID="47" presetClass="entr" presetSubtype="0" fill="hold" grpId="0" nodeType="withEffect">
                                  <p:stCondLst>
                                    <p:cond delay="0"/>
                                  </p:stCondLst>
                                  <p:childTnLst>
                                    <p:set>
                                      <p:cBhvr>
                                        <p:cTn id="15" dur="1" fill="hold">
                                          <p:stCondLst>
                                            <p:cond delay="0"/>
                                          </p:stCondLst>
                                        </p:cTn>
                                        <p:tgtEl>
                                          <p:spTgt spid="18439"/>
                                        </p:tgtEl>
                                        <p:attrNameLst>
                                          <p:attrName>style.visibility</p:attrName>
                                        </p:attrNameLst>
                                      </p:cBhvr>
                                      <p:to>
                                        <p:strVal val="visible"/>
                                      </p:to>
                                    </p:set>
                                    <p:animEffect transition="in" filter="fade">
                                      <p:cBhvr>
                                        <p:cTn id="16" dur="2000"/>
                                        <p:tgtEl>
                                          <p:spTgt spid="18439"/>
                                        </p:tgtEl>
                                      </p:cBhvr>
                                    </p:animEffect>
                                    <p:anim calcmode="lin" valueType="num">
                                      <p:cBhvr>
                                        <p:cTn id="17" dur="2000" fill="hold"/>
                                        <p:tgtEl>
                                          <p:spTgt spid="18439"/>
                                        </p:tgtEl>
                                        <p:attrNameLst>
                                          <p:attrName>ppt_x</p:attrName>
                                        </p:attrNameLst>
                                      </p:cBhvr>
                                      <p:tavLst>
                                        <p:tav tm="0">
                                          <p:val>
                                            <p:strVal val="#ppt_x"/>
                                          </p:val>
                                        </p:tav>
                                        <p:tav tm="100000">
                                          <p:val>
                                            <p:strVal val="#ppt_x"/>
                                          </p:val>
                                        </p:tav>
                                      </p:tavLst>
                                    </p:anim>
                                    <p:anim calcmode="lin" valueType="num">
                                      <p:cBhvr>
                                        <p:cTn id="18" dur="2000" fill="hold"/>
                                        <p:tgtEl>
                                          <p:spTgt spid="1843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9" presetClass="entr" presetSubtype="0" fill="hold" nodeType="afterEffect">
                                  <p:stCondLst>
                                    <p:cond delay="0"/>
                                  </p:stCondLst>
                                  <p:childTnLst>
                                    <p:set>
                                      <p:cBhvr>
                                        <p:cTn id="21" dur="1" fill="hold">
                                          <p:stCondLst>
                                            <p:cond delay="0"/>
                                          </p:stCondLst>
                                        </p:cTn>
                                        <p:tgtEl>
                                          <p:spTgt spid="5122">
                                            <p:txEl>
                                              <p:pRg st="0" end="0"/>
                                            </p:txEl>
                                          </p:spTgt>
                                        </p:tgtEl>
                                        <p:attrNameLst>
                                          <p:attrName>style.visibility</p:attrName>
                                        </p:attrNameLst>
                                      </p:cBhvr>
                                      <p:to>
                                        <p:strVal val="visible"/>
                                      </p:to>
                                    </p:set>
                                    <p:animEffect transition="in" filter="dissolve">
                                      <p:cBhvr>
                                        <p:cTn id="22" dur="500"/>
                                        <p:tgtEl>
                                          <p:spTgt spid="5122">
                                            <p:txEl>
                                              <p:pRg st="0" end="0"/>
                                            </p:txEl>
                                          </p:spTgt>
                                        </p:tgtEl>
                                      </p:cBhvr>
                                    </p:animEffect>
                                  </p:childTnLst>
                                </p:cTn>
                              </p:par>
                              <p:par>
                                <p:cTn id="23" presetID="0" presetClass="path" presetSubtype="0" accel="50000" decel="50000" fill="hold" grpId="1" nodeType="withEffect">
                                  <p:stCondLst>
                                    <p:cond delay="0"/>
                                  </p:stCondLst>
                                  <p:childTnLst>
                                    <p:animMotion origin="layout" path="M -0.00642 0.00532 C -0.0151 0.07986 -0.02361 0.15509 -0.00902 0.16713 C 0.00556 0.17916 0.05504 0.07407 0.0816 0.07662 C 0.10799 0.07963 0.13803 0.16574 0.14966 0.18379 " pathEditMode="relative" rAng="0" ptsTypes="aaaA">
                                      <p:cBhvr>
                                        <p:cTn id="24" dur="2000" fill="hold"/>
                                        <p:tgtEl>
                                          <p:spTgt spid="18439"/>
                                        </p:tgtEl>
                                        <p:attrNameLst>
                                          <p:attrName>ppt_x</p:attrName>
                                          <p:attrName>ppt_y</p:attrName>
                                        </p:attrNameLst>
                                      </p:cBhvr>
                                      <p:rCtr x="6900" y="8900"/>
                                    </p:animMotion>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19460"/>
                                        </p:tgtEl>
                                        <p:attrNameLst>
                                          <p:attrName>style.visibility</p:attrName>
                                        </p:attrNameLst>
                                      </p:cBhvr>
                                      <p:to>
                                        <p:strVal val="visible"/>
                                      </p:to>
                                    </p:set>
                                    <p:animEffect transition="in" filter="fade">
                                      <p:cBhvr>
                                        <p:cTn id="28" dur="1000"/>
                                        <p:tgtEl>
                                          <p:spTgt spid="19460"/>
                                        </p:tgtEl>
                                      </p:cBhvr>
                                    </p:animEffect>
                                    <p:anim calcmode="lin" valueType="num">
                                      <p:cBhvr>
                                        <p:cTn id="29" dur="1000" fill="hold"/>
                                        <p:tgtEl>
                                          <p:spTgt spid="19460"/>
                                        </p:tgtEl>
                                        <p:attrNameLst>
                                          <p:attrName>ppt_x</p:attrName>
                                        </p:attrNameLst>
                                      </p:cBhvr>
                                      <p:tavLst>
                                        <p:tav tm="0">
                                          <p:val>
                                            <p:strVal val="#ppt_x"/>
                                          </p:val>
                                        </p:tav>
                                        <p:tav tm="100000">
                                          <p:val>
                                            <p:strVal val="#ppt_x"/>
                                          </p:val>
                                        </p:tav>
                                      </p:tavLst>
                                    </p:anim>
                                    <p:anim calcmode="lin" valueType="num">
                                      <p:cBhvr>
                                        <p:cTn id="30" dur="1000" fill="hold"/>
                                        <p:tgtEl>
                                          <p:spTgt spid="194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18439" grpId="0" animBg="1"/>
      <p:bldP spid="18439"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10243" name="Rectangle 2"/>
          <p:cNvSpPr>
            <a:spLocks noGrp="1" noChangeArrowheads="1"/>
          </p:cNvSpPr>
          <p:nvPr>
            <p:ph type="title"/>
          </p:nvPr>
        </p:nvSpPr>
        <p:spPr>
          <a:xfrm>
            <a:off x="571500" y="0"/>
            <a:ext cx="8229600" cy="1143000"/>
          </a:xfrm>
        </p:spPr>
        <p:txBody>
          <a:bodyPr/>
          <a:lstStyle/>
          <a:p>
            <a:pPr>
              <a:lnSpc>
                <a:spcPct val="90000"/>
              </a:lnSpc>
            </a:pPr>
            <a:r>
              <a:rPr lang="ru-RU" sz="3200" dirty="0" smtClean="0">
                <a:solidFill>
                  <a:srgbClr val="FFFF00"/>
                </a:solidFill>
                <a:latin typeface="Comic Sans MS" pitchFamily="66" charset="0"/>
              </a:rPr>
              <a:t>События, предшествующие открытию </a:t>
            </a:r>
            <a:br>
              <a:rPr lang="ru-RU" sz="3200" dirty="0" smtClean="0">
                <a:solidFill>
                  <a:srgbClr val="FFFF00"/>
                </a:solidFill>
                <a:latin typeface="Comic Sans MS" pitchFamily="66" charset="0"/>
              </a:rPr>
            </a:br>
            <a:r>
              <a:rPr lang="ru-RU" sz="4000" dirty="0" smtClean="0">
                <a:solidFill>
                  <a:srgbClr val="FF3300"/>
                </a:solidFill>
                <a:latin typeface="Comic Sans MS" pitchFamily="66" charset="0"/>
              </a:rPr>
              <a:t>Закона всемирного тяготения</a:t>
            </a:r>
          </a:p>
        </p:txBody>
      </p:sp>
      <p:sp>
        <p:nvSpPr>
          <p:cNvPr id="20489" name="Text Box 9"/>
          <p:cNvSpPr txBox="1">
            <a:spLocks noChangeArrowheads="1"/>
          </p:cNvSpPr>
          <p:nvPr/>
        </p:nvSpPr>
        <p:spPr bwMode="auto">
          <a:xfrm>
            <a:off x="1476375" y="1844675"/>
            <a:ext cx="7127875" cy="641350"/>
          </a:xfrm>
          <a:prstGeom prst="rect">
            <a:avLst/>
          </a:prstGeom>
          <a:noFill/>
          <a:ln w="9525">
            <a:noFill/>
            <a:miter lim="800000"/>
            <a:headEnd/>
            <a:tailEnd/>
          </a:ln>
          <a:effectLst/>
        </p:spPr>
        <p:txBody>
          <a:bodyPr>
            <a:spAutoFit/>
          </a:bodyPr>
          <a:lstStyle/>
          <a:p>
            <a:pPr fontAlgn="auto">
              <a:spcBef>
                <a:spcPct val="50000"/>
              </a:spcBef>
              <a:spcAft>
                <a:spcPts val="0"/>
              </a:spcAft>
              <a:defRPr/>
            </a:pP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Гипотеза Николая Коперника о том, что все планеты движутся вокруг Солнца</a:t>
            </a:r>
          </a:p>
        </p:txBody>
      </p:sp>
      <p:pic>
        <p:nvPicPr>
          <p:cNvPr id="20490" name="Picture 10"/>
          <p:cNvPicPr>
            <a:picLocks noChangeAspect="1" noChangeArrowheads="1"/>
          </p:cNvPicPr>
          <p:nvPr/>
        </p:nvPicPr>
        <p:blipFill>
          <a:blip r:embed="rId4" cstate="print"/>
          <a:srcRect/>
          <a:stretch>
            <a:fillRect/>
          </a:stretch>
        </p:blipFill>
        <p:spPr bwMode="auto">
          <a:xfrm>
            <a:off x="323850" y="1484313"/>
            <a:ext cx="1100138" cy="1295400"/>
          </a:xfrm>
          <a:prstGeom prst="rect">
            <a:avLst/>
          </a:prstGeom>
          <a:noFill/>
          <a:ln w="9525">
            <a:solidFill>
              <a:srgbClr val="D63C0C"/>
            </a:solidFill>
            <a:miter lim="800000"/>
            <a:headEnd/>
            <a:tailEnd/>
          </a:ln>
          <a:effectLst>
            <a:outerShdw dist="107763" dir="13500000" algn="ctr" rotWithShape="0">
              <a:schemeClr val="bg2">
                <a:alpha val="50000"/>
              </a:schemeClr>
            </a:outerShdw>
          </a:effectLst>
        </p:spPr>
      </p:pic>
      <p:sp>
        <p:nvSpPr>
          <p:cNvPr id="20486" name="Text Box 13"/>
          <p:cNvSpPr txBox="1">
            <a:spLocks noChangeArrowheads="1"/>
          </p:cNvSpPr>
          <p:nvPr/>
        </p:nvSpPr>
        <p:spPr bwMode="auto">
          <a:xfrm>
            <a:off x="1979613" y="2708275"/>
            <a:ext cx="6840537" cy="641350"/>
          </a:xfrm>
          <a:prstGeom prst="rect">
            <a:avLst/>
          </a:prstGeom>
          <a:noFill/>
          <a:ln w="9525">
            <a:noFill/>
            <a:miter lim="800000"/>
            <a:headEnd/>
            <a:tailEnd/>
          </a:ln>
        </p:spPr>
        <p:txBody>
          <a:bodyPr>
            <a:spAutoFit/>
          </a:bodyPr>
          <a:lstStyle/>
          <a:p>
            <a:pPr fontAlgn="auto">
              <a:spcBef>
                <a:spcPct val="50000"/>
              </a:spcBef>
              <a:spcAft>
                <a:spcPts val="0"/>
              </a:spcAft>
              <a:defRPr/>
            </a:pPr>
            <a:r>
              <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Georgia" pitchFamily="18" charset="0"/>
              </a:rPr>
              <a:t>Сбор эмпирических данных (измерения положения планет, выполненные астрономом Тихо Браге</a:t>
            </a:r>
          </a:p>
        </p:txBody>
      </p:sp>
      <p:sp>
        <p:nvSpPr>
          <p:cNvPr id="20487" name="Text Box 14"/>
          <p:cNvSpPr txBox="1">
            <a:spLocks noChangeArrowheads="1"/>
          </p:cNvSpPr>
          <p:nvPr/>
        </p:nvSpPr>
        <p:spPr bwMode="auto">
          <a:xfrm>
            <a:off x="2916238" y="3789363"/>
            <a:ext cx="6227762" cy="641350"/>
          </a:xfrm>
          <a:prstGeom prst="rect">
            <a:avLst/>
          </a:prstGeom>
          <a:noFill/>
          <a:ln w="9525">
            <a:noFill/>
            <a:miter lim="800000"/>
            <a:headEnd/>
            <a:tailEnd/>
          </a:ln>
        </p:spPr>
        <p:txBody>
          <a:bodyPr>
            <a:spAutoFit/>
          </a:bodyPr>
          <a:lstStyle/>
          <a:p>
            <a:pPr fontAlgn="auto">
              <a:spcBef>
                <a:spcPct val="50000"/>
              </a:spcBef>
              <a:spcAft>
                <a:spcPts val="0"/>
              </a:spcAft>
              <a:defRPr/>
            </a:pPr>
            <a:r>
              <a:rPr lang="ru-RU" b="1" dirty="0">
                <a:solidFill>
                  <a:srgbClr val="FFFF00"/>
                </a:solidFill>
                <a:latin typeface="Georgia" pitchFamily="18" charset="0"/>
              </a:rPr>
              <a:t>Анализ данных и их обобщение в эмпирических законах, сделанное </a:t>
            </a:r>
            <a:r>
              <a:rPr lang="ru-RU" b="1" dirty="0">
                <a:solidFill>
                  <a:srgbClr val="FFFF00"/>
                </a:solidFill>
                <a:effectLst>
                  <a:outerShdw blurRad="38100" dist="38100" dir="2700000" algn="tl">
                    <a:srgbClr val="000000"/>
                  </a:outerShdw>
                </a:effectLst>
                <a:latin typeface="Georgia" pitchFamily="18" charset="0"/>
              </a:rPr>
              <a:t>Иоганном Кеплером</a:t>
            </a:r>
          </a:p>
        </p:txBody>
      </p:sp>
      <p:sp>
        <p:nvSpPr>
          <p:cNvPr id="20495" name="Text Box 15"/>
          <p:cNvSpPr txBox="1">
            <a:spLocks noChangeArrowheads="1"/>
          </p:cNvSpPr>
          <p:nvPr/>
        </p:nvSpPr>
        <p:spPr bwMode="auto">
          <a:xfrm>
            <a:off x="2484438" y="5300663"/>
            <a:ext cx="6335712" cy="1311275"/>
          </a:xfrm>
          <a:prstGeom prst="rect">
            <a:avLst/>
          </a:prstGeom>
          <a:noFill/>
          <a:ln w="9525">
            <a:noFill/>
            <a:miter lim="800000"/>
            <a:headEnd/>
            <a:tailEnd/>
          </a:ln>
          <a:effectLst/>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fontAlgn="auto">
              <a:spcBef>
                <a:spcPct val="50000"/>
              </a:spcBef>
              <a:spcAft>
                <a:spcPts val="0"/>
              </a:spcAft>
              <a:defRPr/>
            </a:pPr>
            <a:r>
              <a:rPr lang="ru-RU" sz="2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Georgia" pitchFamily="18" charset="0"/>
              </a:rPr>
              <a:t>Построение теории, объясняющей все общие закономерности и предсказывающей многие новые следствия, сделанное Исааком Ньютоном</a:t>
            </a:r>
          </a:p>
        </p:txBody>
      </p:sp>
      <p:pic>
        <p:nvPicPr>
          <p:cNvPr id="20497" name="Picture 5" descr="Тихо Браге">
            <a:hlinkClick r:id="rId5" tooltip="Тихо Браге"/>
          </p:cNvPr>
          <p:cNvPicPr>
            <a:picLocks noChangeAspect="1" noChangeArrowheads="1"/>
          </p:cNvPicPr>
          <p:nvPr/>
        </p:nvPicPr>
        <p:blipFill>
          <a:blip r:embed="rId6" cstate="print"/>
          <a:srcRect/>
          <a:stretch>
            <a:fillRect/>
          </a:stretch>
        </p:blipFill>
        <p:spPr bwMode="auto">
          <a:xfrm>
            <a:off x="539750" y="2636838"/>
            <a:ext cx="1214438" cy="1368425"/>
          </a:xfrm>
          <a:prstGeom prst="rect">
            <a:avLst/>
          </a:prstGeom>
          <a:noFill/>
          <a:ln w="9525">
            <a:solidFill>
              <a:srgbClr val="D63C0C"/>
            </a:solidFill>
            <a:miter lim="800000"/>
            <a:headEnd/>
            <a:tailEnd/>
          </a:ln>
          <a:effectLst>
            <a:outerShdw dist="107763" dir="8100000" algn="ctr" rotWithShape="0">
              <a:srgbClr val="808080">
                <a:alpha val="50000"/>
              </a:srgbClr>
            </a:outerShdw>
          </a:effectLst>
        </p:spPr>
      </p:pic>
      <p:pic>
        <p:nvPicPr>
          <p:cNvPr id="20498" name="Picture 7" descr="Иоган Кеплер"/>
          <p:cNvPicPr>
            <a:picLocks noChangeAspect="1" noChangeArrowheads="1"/>
          </p:cNvPicPr>
          <p:nvPr/>
        </p:nvPicPr>
        <p:blipFill>
          <a:blip r:embed="rId7" cstate="print"/>
          <a:srcRect/>
          <a:stretch>
            <a:fillRect/>
          </a:stretch>
        </p:blipFill>
        <p:spPr bwMode="auto">
          <a:xfrm>
            <a:off x="1346200" y="3357563"/>
            <a:ext cx="1560513" cy="1800225"/>
          </a:xfrm>
          <a:prstGeom prst="rect">
            <a:avLst/>
          </a:prstGeom>
          <a:noFill/>
          <a:ln w="9525">
            <a:solidFill>
              <a:srgbClr val="D63C0C"/>
            </a:solidFill>
            <a:miter lim="800000"/>
            <a:headEnd/>
            <a:tailEnd/>
          </a:ln>
          <a:effectLst>
            <a:outerShdw dist="107763" dir="2700000" algn="ctr" rotWithShape="0">
              <a:srgbClr val="808080">
                <a:alpha val="50000"/>
              </a:srgbClr>
            </a:outerShdw>
          </a:effectLst>
        </p:spPr>
      </p:pic>
      <p:pic>
        <p:nvPicPr>
          <p:cNvPr id="19466" name="Picture 9" descr="http://www.clubmck.ru/pics/41_1171180515.jpg"/>
          <p:cNvPicPr>
            <a:picLocks noChangeAspect="1" noChangeArrowheads="1"/>
          </p:cNvPicPr>
          <p:nvPr/>
        </p:nvPicPr>
        <p:blipFill>
          <a:blip r:embed="rId8" cstate="print"/>
          <a:srcRect/>
          <a:stretch>
            <a:fillRect/>
          </a:stretch>
        </p:blipFill>
        <p:spPr bwMode="auto">
          <a:xfrm>
            <a:off x="468313" y="4868863"/>
            <a:ext cx="1943100" cy="1860550"/>
          </a:xfrm>
          <a:prstGeom prst="rect">
            <a:avLst/>
          </a:prstGeom>
          <a:noFill/>
          <a:ln w="9525">
            <a:solidFill>
              <a:srgbClr val="0000FF"/>
            </a:solidFill>
            <a:miter lim="800000"/>
            <a:headEnd/>
            <a:tailEnd/>
          </a:ln>
          <a:effectLst>
            <a:prstShdw prst="shdw13" dist="53882" dir="13500000">
              <a:srgbClr val="808080">
                <a:alpha val="50000"/>
              </a:srgbClr>
            </a:prstShdw>
          </a:effectLst>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490"/>
                                        </p:tgtEl>
                                        <p:attrNameLst>
                                          <p:attrName>style.visibility</p:attrName>
                                        </p:attrNameLst>
                                      </p:cBhvr>
                                      <p:to>
                                        <p:strVal val="visible"/>
                                      </p:to>
                                    </p:set>
                                    <p:anim calcmode="lin" valueType="num">
                                      <p:cBhvr additive="base">
                                        <p:cTn id="7" dur="1000" fill="hold"/>
                                        <p:tgtEl>
                                          <p:spTgt spid="20490"/>
                                        </p:tgtEl>
                                        <p:attrNameLst>
                                          <p:attrName>ppt_x</p:attrName>
                                        </p:attrNameLst>
                                      </p:cBhvr>
                                      <p:tavLst>
                                        <p:tav tm="0">
                                          <p:val>
                                            <p:strVal val="0-#ppt_w/2"/>
                                          </p:val>
                                        </p:tav>
                                        <p:tav tm="100000">
                                          <p:val>
                                            <p:strVal val="#ppt_x"/>
                                          </p:val>
                                        </p:tav>
                                      </p:tavLst>
                                    </p:anim>
                                    <p:anim calcmode="lin" valueType="num">
                                      <p:cBhvr additive="base">
                                        <p:cTn id="8" dur="1000" fill="hold"/>
                                        <p:tgtEl>
                                          <p:spTgt spid="20490"/>
                                        </p:tgtEl>
                                        <p:attrNameLst>
                                          <p:attrName>ppt_y</p:attrName>
                                        </p:attrNameLst>
                                      </p:cBhvr>
                                      <p:tavLst>
                                        <p:tav tm="0">
                                          <p:val>
                                            <p:strVal val="#ppt_y"/>
                                          </p:val>
                                        </p:tav>
                                        <p:tav tm="100000">
                                          <p:val>
                                            <p:strVal val="#ppt_y"/>
                                          </p:val>
                                        </p:tav>
                                      </p:tavLst>
                                    </p:anim>
                                  </p:childTnLst>
                                </p:cTn>
                              </p:par>
                              <p:par>
                                <p:cTn id="9" presetID="27" presetClass="entr" presetSubtype="0" fill="hold" nodeType="withEffect">
                                  <p:stCondLst>
                                    <p:cond delay="0"/>
                                  </p:stCondLst>
                                  <p:iterate type="lt">
                                    <p:tmPct val="50000"/>
                                  </p:iterate>
                                  <p:childTnLst>
                                    <p:set>
                                      <p:cBhvr>
                                        <p:cTn id="10" dur="1" fill="hold">
                                          <p:stCondLst>
                                            <p:cond delay="0"/>
                                          </p:stCondLst>
                                        </p:cTn>
                                        <p:tgtEl>
                                          <p:spTgt spid="20489"/>
                                        </p:tgtEl>
                                        <p:attrNameLst>
                                          <p:attrName>style.visibility</p:attrName>
                                        </p:attrNameLst>
                                      </p:cBhvr>
                                      <p:to>
                                        <p:strVal val="visible"/>
                                      </p:to>
                                    </p:set>
                                    <p:anim calcmode="discrete" valueType="clr">
                                      <p:cBhvr override="childStyle">
                                        <p:cTn id="11" dur="80"/>
                                        <p:tgtEl>
                                          <p:spTgt spid="20489"/>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0489"/>
                                        </p:tgtEl>
                                        <p:attrNameLst>
                                          <p:attrName>fillcolor</p:attrName>
                                        </p:attrNameLst>
                                      </p:cBhvr>
                                      <p:tavLst>
                                        <p:tav tm="0">
                                          <p:val>
                                            <p:clrVal>
                                              <a:schemeClr val="accent2"/>
                                            </p:clrVal>
                                          </p:val>
                                        </p:tav>
                                        <p:tav tm="50000">
                                          <p:val>
                                            <p:clrVal>
                                              <a:schemeClr val="hlink"/>
                                            </p:clrVal>
                                          </p:val>
                                        </p:tav>
                                      </p:tavLst>
                                    </p:anim>
                                    <p:set>
                                      <p:cBhvr>
                                        <p:cTn id="13" dur="80"/>
                                        <p:tgtEl>
                                          <p:spTgt spid="20489"/>
                                        </p:tgtEl>
                                        <p:attrNameLst>
                                          <p:attrName>fill.type</p:attrName>
                                        </p:attrNameLst>
                                      </p:cBhvr>
                                      <p:to>
                                        <p:strVal val="solid"/>
                                      </p:to>
                                    </p:set>
                                  </p:childTnLst>
                                </p:cTn>
                              </p:par>
                            </p:childTnLst>
                          </p:cTn>
                        </p:par>
                        <p:par>
                          <p:cTn id="14" fill="hold">
                            <p:stCondLst>
                              <p:cond delay="2520"/>
                            </p:stCondLst>
                            <p:childTnLst>
                              <p:par>
                                <p:cTn id="15" presetID="2" presetClass="entr" presetSubtype="8" fill="hold" nodeType="afterEffect">
                                  <p:stCondLst>
                                    <p:cond delay="0"/>
                                  </p:stCondLst>
                                  <p:childTnLst>
                                    <p:set>
                                      <p:cBhvr>
                                        <p:cTn id="16" dur="1" fill="hold">
                                          <p:stCondLst>
                                            <p:cond delay="0"/>
                                          </p:stCondLst>
                                        </p:cTn>
                                        <p:tgtEl>
                                          <p:spTgt spid="20497"/>
                                        </p:tgtEl>
                                        <p:attrNameLst>
                                          <p:attrName>style.visibility</p:attrName>
                                        </p:attrNameLst>
                                      </p:cBhvr>
                                      <p:to>
                                        <p:strVal val="visible"/>
                                      </p:to>
                                    </p:set>
                                    <p:anim calcmode="lin" valueType="num">
                                      <p:cBhvr additive="base">
                                        <p:cTn id="17" dur="1000" fill="hold"/>
                                        <p:tgtEl>
                                          <p:spTgt spid="20497"/>
                                        </p:tgtEl>
                                        <p:attrNameLst>
                                          <p:attrName>ppt_x</p:attrName>
                                        </p:attrNameLst>
                                      </p:cBhvr>
                                      <p:tavLst>
                                        <p:tav tm="0">
                                          <p:val>
                                            <p:strVal val="0-#ppt_w/2"/>
                                          </p:val>
                                        </p:tav>
                                        <p:tav tm="100000">
                                          <p:val>
                                            <p:strVal val="#ppt_x"/>
                                          </p:val>
                                        </p:tav>
                                      </p:tavLst>
                                    </p:anim>
                                    <p:anim calcmode="lin" valueType="num">
                                      <p:cBhvr additive="base">
                                        <p:cTn id="18" dur="1000" fill="hold"/>
                                        <p:tgtEl>
                                          <p:spTgt spid="20497"/>
                                        </p:tgtEl>
                                        <p:attrNameLst>
                                          <p:attrName>ppt_y</p:attrName>
                                        </p:attrNameLst>
                                      </p:cBhvr>
                                      <p:tavLst>
                                        <p:tav tm="0">
                                          <p:val>
                                            <p:strVal val="#ppt_y"/>
                                          </p:val>
                                        </p:tav>
                                        <p:tav tm="100000">
                                          <p:val>
                                            <p:strVal val="#ppt_y"/>
                                          </p:val>
                                        </p:tav>
                                      </p:tavLst>
                                    </p:anim>
                                  </p:childTnLst>
                                </p:cTn>
                              </p:par>
                              <p:par>
                                <p:cTn id="19" presetID="27" presetClass="entr" presetSubtype="0" fill="hold" nodeType="withEffect">
                                  <p:stCondLst>
                                    <p:cond delay="0"/>
                                  </p:stCondLst>
                                  <p:iterate type="lt">
                                    <p:tmPct val="50000"/>
                                  </p:iterate>
                                  <p:childTnLst>
                                    <p:set>
                                      <p:cBhvr>
                                        <p:cTn id="20" dur="1" fill="hold">
                                          <p:stCondLst>
                                            <p:cond delay="0"/>
                                          </p:stCondLst>
                                        </p:cTn>
                                        <p:tgtEl>
                                          <p:spTgt spid="20486"/>
                                        </p:tgtEl>
                                        <p:attrNameLst>
                                          <p:attrName>style.visibility</p:attrName>
                                        </p:attrNameLst>
                                      </p:cBhvr>
                                      <p:to>
                                        <p:strVal val="visible"/>
                                      </p:to>
                                    </p:set>
                                    <p:anim calcmode="discrete" valueType="clr">
                                      <p:cBhvr override="childStyle">
                                        <p:cTn id="21" dur="80"/>
                                        <p:tgtEl>
                                          <p:spTgt spid="20486"/>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0486"/>
                                        </p:tgtEl>
                                        <p:attrNameLst>
                                          <p:attrName>fillcolor</p:attrName>
                                        </p:attrNameLst>
                                      </p:cBhvr>
                                      <p:tavLst>
                                        <p:tav tm="0">
                                          <p:val>
                                            <p:clrVal>
                                              <a:schemeClr val="accent2"/>
                                            </p:clrVal>
                                          </p:val>
                                        </p:tav>
                                        <p:tav tm="50000">
                                          <p:val>
                                            <p:clrVal>
                                              <a:schemeClr val="hlink"/>
                                            </p:clrVal>
                                          </p:val>
                                        </p:tav>
                                      </p:tavLst>
                                    </p:anim>
                                    <p:set>
                                      <p:cBhvr>
                                        <p:cTn id="23" dur="80"/>
                                        <p:tgtEl>
                                          <p:spTgt spid="20486"/>
                                        </p:tgtEl>
                                        <p:attrNameLst>
                                          <p:attrName>fill.type</p:attrName>
                                        </p:attrNameLst>
                                      </p:cBhvr>
                                      <p:to>
                                        <p:strVal val="solid"/>
                                      </p:to>
                                    </p:set>
                                  </p:childTnLst>
                                </p:cTn>
                              </p:par>
                            </p:childTnLst>
                          </p:cTn>
                        </p:par>
                        <p:par>
                          <p:cTn id="24" fill="hold">
                            <p:stCondLst>
                              <p:cond delay="5680"/>
                            </p:stCondLst>
                            <p:childTnLst>
                              <p:par>
                                <p:cTn id="25" presetID="2" presetClass="entr" presetSubtype="2" fill="hold" nodeType="afterEffect">
                                  <p:stCondLst>
                                    <p:cond delay="0"/>
                                  </p:stCondLst>
                                  <p:childTnLst>
                                    <p:set>
                                      <p:cBhvr>
                                        <p:cTn id="26" dur="1" fill="hold">
                                          <p:stCondLst>
                                            <p:cond delay="0"/>
                                          </p:stCondLst>
                                        </p:cTn>
                                        <p:tgtEl>
                                          <p:spTgt spid="20498"/>
                                        </p:tgtEl>
                                        <p:attrNameLst>
                                          <p:attrName>style.visibility</p:attrName>
                                        </p:attrNameLst>
                                      </p:cBhvr>
                                      <p:to>
                                        <p:strVal val="visible"/>
                                      </p:to>
                                    </p:set>
                                    <p:anim calcmode="lin" valueType="num">
                                      <p:cBhvr additive="base">
                                        <p:cTn id="27" dur="1000" fill="hold"/>
                                        <p:tgtEl>
                                          <p:spTgt spid="20498"/>
                                        </p:tgtEl>
                                        <p:attrNameLst>
                                          <p:attrName>ppt_x</p:attrName>
                                        </p:attrNameLst>
                                      </p:cBhvr>
                                      <p:tavLst>
                                        <p:tav tm="0">
                                          <p:val>
                                            <p:strVal val="1+#ppt_w/2"/>
                                          </p:val>
                                        </p:tav>
                                        <p:tav tm="100000">
                                          <p:val>
                                            <p:strVal val="#ppt_x"/>
                                          </p:val>
                                        </p:tav>
                                      </p:tavLst>
                                    </p:anim>
                                    <p:anim calcmode="lin" valueType="num">
                                      <p:cBhvr additive="base">
                                        <p:cTn id="28" dur="1000" fill="hold"/>
                                        <p:tgtEl>
                                          <p:spTgt spid="20498"/>
                                        </p:tgtEl>
                                        <p:attrNameLst>
                                          <p:attrName>ppt_y</p:attrName>
                                        </p:attrNameLst>
                                      </p:cBhvr>
                                      <p:tavLst>
                                        <p:tav tm="0">
                                          <p:val>
                                            <p:strVal val="#ppt_y"/>
                                          </p:val>
                                        </p:tav>
                                        <p:tav tm="100000">
                                          <p:val>
                                            <p:strVal val="#ppt_y"/>
                                          </p:val>
                                        </p:tav>
                                      </p:tavLst>
                                    </p:anim>
                                  </p:childTnLst>
                                </p:cTn>
                              </p:par>
                            </p:childTnLst>
                          </p:cTn>
                        </p:par>
                        <p:par>
                          <p:cTn id="29" fill="hold">
                            <p:stCondLst>
                              <p:cond delay="6680"/>
                            </p:stCondLst>
                            <p:childTnLst>
                              <p:par>
                                <p:cTn id="30" presetID="29" presetClass="entr" presetSubtype="0" fill="hold" grpId="0" nodeType="afterEffect">
                                  <p:stCondLst>
                                    <p:cond delay="0"/>
                                  </p:stCondLst>
                                  <p:childTnLst>
                                    <p:set>
                                      <p:cBhvr>
                                        <p:cTn id="31" dur="1" fill="hold">
                                          <p:stCondLst>
                                            <p:cond delay="0"/>
                                          </p:stCondLst>
                                        </p:cTn>
                                        <p:tgtEl>
                                          <p:spTgt spid="20487"/>
                                        </p:tgtEl>
                                        <p:attrNameLst>
                                          <p:attrName>style.visibility</p:attrName>
                                        </p:attrNameLst>
                                      </p:cBhvr>
                                      <p:to>
                                        <p:strVal val="visible"/>
                                      </p:to>
                                    </p:set>
                                    <p:anim calcmode="lin" valueType="num">
                                      <p:cBhvr>
                                        <p:cTn id="32" dur="1000" fill="hold"/>
                                        <p:tgtEl>
                                          <p:spTgt spid="20487"/>
                                        </p:tgtEl>
                                        <p:attrNameLst>
                                          <p:attrName>ppt_x</p:attrName>
                                        </p:attrNameLst>
                                      </p:cBhvr>
                                      <p:tavLst>
                                        <p:tav tm="0">
                                          <p:val>
                                            <p:strVal val="#ppt_x-.2"/>
                                          </p:val>
                                        </p:tav>
                                        <p:tav tm="100000">
                                          <p:val>
                                            <p:strVal val="#ppt_x"/>
                                          </p:val>
                                        </p:tav>
                                      </p:tavLst>
                                    </p:anim>
                                    <p:anim calcmode="lin" valueType="num">
                                      <p:cBhvr>
                                        <p:cTn id="33" dur="1000" fill="hold"/>
                                        <p:tgtEl>
                                          <p:spTgt spid="20487"/>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0487"/>
                                        </p:tgtEl>
                                      </p:cBhvr>
                                    </p:animEffect>
                                  </p:childTnLst>
                                </p:cTn>
                              </p:par>
                            </p:childTnLst>
                          </p:cTn>
                        </p:par>
                        <p:par>
                          <p:cTn id="35" fill="hold">
                            <p:stCondLst>
                              <p:cond delay="7680"/>
                            </p:stCondLst>
                            <p:childTnLst>
                              <p:par>
                                <p:cTn id="36" presetID="2" presetClass="entr" presetSubtype="4" fill="hold" nodeType="afterEffect">
                                  <p:stCondLst>
                                    <p:cond delay="0"/>
                                  </p:stCondLst>
                                  <p:childTnLst>
                                    <p:set>
                                      <p:cBhvr>
                                        <p:cTn id="37" dur="1" fill="hold">
                                          <p:stCondLst>
                                            <p:cond delay="0"/>
                                          </p:stCondLst>
                                        </p:cTn>
                                        <p:tgtEl>
                                          <p:spTgt spid="19466"/>
                                        </p:tgtEl>
                                        <p:attrNameLst>
                                          <p:attrName>style.visibility</p:attrName>
                                        </p:attrNameLst>
                                      </p:cBhvr>
                                      <p:to>
                                        <p:strVal val="visible"/>
                                      </p:to>
                                    </p:set>
                                    <p:anim calcmode="lin" valueType="num">
                                      <p:cBhvr additive="base">
                                        <p:cTn id="38" dur="2000" fill="hold"/>
                                        <p:tgtEl>
                                          <p:spTgt spid="19466"/>
                                        </p:tgtEl>
                                        <p:attrNameLst>
                                          <p:attrName>ppt_x</p:attrName>
                                        </p:attrNameLst>
                                      </p:cBhvr>
                                      <p:tavLst>
                                        <p:tav tm="0">
                                          <p:val>
                                            <p:strVal val="#ppt_x"/>
                                          </p:val>
                                        </p:tav>
                                        <p:tav tm="100000">
                                          <p:val>
                                            <p:strVal val="#ppt_x"/>
                                          </p:val>
                                        </p:tav>
                                      </p:tavLst>
                                    </p:anim>
                                    <p:anim calcmode="lin" valueType="num">
                                      <p:cBhvr additive="base">
                                        <p:cTn id="39" dur="2000" fill="hold"/>
                                        <p:tgtEl>
                                          <p:spTgt spid="19466"/>
                                        </p:tgtEl>
                                        <p:attrNameLst>
                                          <p:attrName>ppt_y</p:attrName>
                                        </p:attrNameLst>
                                      </p:cBhvr>
                                      <p:tavLst>
                                        <p:tav tm="0">
                                          <p:val>
                                            <p:strVal val="1+#ppt_h/2"/>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0495"/>
                                        </p:tgtEl>
                                        <p:attrNameLst>
                                          <p:attrName>style.visibility</p:attrName>
                                        </p:attrNameLst>
                                      </p:cBhvr>
                                      <p:to>
                                        <p:strVal val="visible"/>
                                      </p:to>
                                    </p:set>
                                    <p:animEffect transition="in" filter="fade">
                                      <p:cBhvr>
                                        <p:cTn id="42" dur="2000"/>
                                        <p:tgtEl>
                                          <p:spTgt spid="20495"/>
                                        </p:tgtEl>
                                      </p:cBhvr>
                                    </p:animEffect>
                                    <p:anim calcmode="lin" valueType="num">
                                      <p:cBhvr>
                                        <p:cTn id="43" dur="2000" fill="hold"/>
                                        <p:tgtEl>
                                          <p:spTgt spid="20495"/>
                                        </p:tgtEl>
                                        <p:attrNameLst>
                                          <p:attrName>ppt_x</p:attrName>
                                        </p:attrNameLst>
                                      </p:cBhvr>
                                      <p:tavLst>
                                        <p:tav tm="0">
                                          <p:val>
                                            <p:strVal val="#ppt_x"/>
                                          </p:val>
                                        </p:tav>
                                        <p:tav tm="100000">
                                          <p:val>
                                            <p:strVal val="#ppt_x"/>
                                          </p:val>
                                        </p:tav>
                                      </p:tavLst>
                                    </p:anim>
                                    <p:anim calcmode="lin" valueType="num">
                                      <p:cBhvr>
                                        <p:cTn id="44" dur="2000" fill="hold"/>
                                        <p:tgtEl>
                                          <p:spTgt spid="204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6" name="Picture 1"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24578" name="Rectangle 2"/>
          <p:cNvSpPr>
            <a:spLocks noGrp="1" noChangeArrowheads="1"/>
          </p:cNvSpPr>
          <p:nvPr>
            <p:ph type="title"/>
          </p:nvPr>
        </p:nvSpPr>
        <p:spPr/>
        <p:txBody>
          <a:bodyPr>
            <a:normAutofit fontScale="90000"/>
          </a:bodyPr>
          <a:lstStyle/>
          <a:p>
            <a:pPr fontAlgn="auto">
              <a:lnSpc>
                <a:spcPct val="80000"/>
              </a:lnSpc>
              <a:spcAft>
                <a:spcPts val="0"/>
              </a:spcAft>
              <a:defRPr/>
            </a:pPr>
            <a:r>
              <a:rPr lang="ru-RU" sz="5400" dirty="0" smtClean="0">
                <a:solidFill>
                  <a:schemeClr val="hlink"/>
                </a:solidFill>
                <a:latin typeface="Monotype Corsiva" pitchFamily="66" charset="0"/>
              </a:rPr>
              <a:t>Исаак    Ньютон</a:t>
            </a:r>
            <a:r>
              <a:rPr lang="ru-RU" sz="4000" dirty="0" smtClean="0">
                <a:solidFill>
                  <a:schemeClr val="hlink"/>
                </a:solidFill>
                <a:latin typeface="Comic Sans MS" pitchFamily="66" charset="0"/>
              </a:rPr>
              <a:t> </a:t>
            </a:r>
            <a:br>
              <a:rPr lang="ru-RU" sz="4000" dirty="0" smtClean="0">
                <a:solidFill>
                  <a:schemeClr val="hlink"/>
                </a:solidFill>
                <a:latin typeface="Comic Sans MS" pitchFamily="66" charset="0"/>
              </a:rPr>
            </a:br>
            <a:r>
              <a:rPr lang="ru-RU" sz="4000" dirty="0" smtClean="0">
                <a:solidFill>
                  <a:schemeClr val="hlink"/>
                </a:solidFill>
                <a:latin typeface="Comic Sans MS" pitchFamily="66" charset="0"/>
              </a:rPr>
              <a:t> </a:t>
            </a:r>
            <a:r>
              <a:rPr lang="ru-RU" sz="3200" dirty="0" smtClean="0">
                <a:solidFill>
                  <a:schemeClr val="hlink"/>
                </a:solidFill>
                <a:latin typeface="Comic Sans MS" pitchFamily="66" charset="0"/>
              </a:rPr>
              <a:t>(4.1.1643 - 31.3.1727)</a:t>
            </a:r>
            <a:br>
              <a:rPr lang="ru-RU" sz="3200" dirty="0" smtClean="0">
                <a:solidFill>
                  <a:schemeClr val="hlink"/>
                </a:solidFill>
                <a:latin typeface="Comic Sans MS" pitchFamily="66" charset="0"/>
              </a:rPr>
            </a:br>
            <a:r>
              <a:rPr lang="ru-RU" sz="3200" dirty="0" smtClean="0">
                <a:solidFill>
                  <a:schemeClr val="hlink"/>
                </a:solidFill>
                <a:latin typeface="Comic Sans MS" pitchFamily="66" charset="0"/>
              </a:rPr>
              <a:t> </a:t>
            </a:r>
            <a:r>
              <a:rPr lang="ru-RU" sz="2000" dirty="0" smtClean="0">
                <a:ln>
                  <a:solidFill>
                    <a:srgbClr val="FF0000"/>
                  </a:solidFill>
                </a:ln>
                <a:solidFill>
                  <a:srgbClr val="FFFF00"/>
                </a:solidFill>
                <a:latin typeface="Comic Sans MS" pitchFamily="66" charset="0"/>
              </a:rPr>
              <a:t>английский физик и математик</a:t>
            </a:r>
          </a:p>
        </p:txBody>
      </p:sp>
      <p:sp>
        <p:nvSpPr>
          <p:cNvPr id="24579" name="Rectangle 3"/>
          <p:cNvSpPr>
            <a:spLocks noGrp="1" noChangeArrowheads="1"/>
          </p:cNvSpPr>
          <p:nvPr>
            <p:ph type="body" sz="half" idx="1"/>
          </p:nvPr>
        </p:nvSpPr>
        <p:spPr>
          <a:xfrm>
            <a:off x="323850" y="2924175"/>
            <a:ext cx="6048375" cy="2592388"/>
          </a:xfrm>
        </p:spPr>
        <p:txBody>
          <a:bodyPr>
            <a:normAutofit fontScale="92500" lnSpcReduction="20000"/>
          </a:bodyPr>
          <a:lstStyle/>
          <a:p>
            <a:pPr marL="274320" indent="-274320" fontAlgn="auto">
              <a:lnSpc>
                <a:spcPct val="110000"/>
              </a:lnSpc>
              <a:spcAft>
                <a:spcPts val="0"/>
              </a:spcAft>
              <a:buClr>
                <a:schemeClr val="accent3"/>
              </a:buClr>
              <a:buFont typeface="Wingdings" pitchFamily="2" charset="2"/>
              <a:buNone/>
              <a:defRPr/>
            </a:pPr>
            <a:r>
              <a:rPr lang="ru-RU" sz="2400" b="1" dirty="0" smtClean="0">
                <a:solidFill>
                  <a:srgbClr val="D63C0C"/>
                </a:solidFill>
                <a:effectLst>
                  <a:glow rad="101600">
                    <a:schemeClr val="accent6">
                      <a:satMod val="175000"/>
                      <a:alpha val="40000"/>
                    </a:schemeClr>
                  </a:glow>
                </a:effectLst>
                <a:latin typeface="Comic Sans MS" pitchFamily="66" charset="0"/>
              </a:rPr>
              <a:t>Создатель теоретических основ механики и астрономии. </a:t>
            </a:r>
          </a:p>
          <a:p>
            <a:pPr marL="274320" indent="-274320" fontAlgn="auto">
              <a:lnSpc>
                <a:spcPct val="110000"/>
              </a:lnSpc>
              <a:spcAft>
                <a:spcPts val="0"/>
              </a:spcAft>
              <a:buClr>
                <a:schemeClr val="accent3"/>
              </a:buClr>
              <a:buFont typeface="Wingdings" pitchFamily="2" charset="2"/>
              <a:buNone/>
              <a:defRPr/>
            </a:pPr>
            <a:r>
              <a:rPr lang="ru-RU" sz="2400" b="1" dirty="0" smtClean="0">
                <a:solidFill>
                  <a:srgbClr val="D63C0C"/>
                </a:solidFill>
                <a:effectLst>
                  <a:glow rad="101600">
                    <a:schemeClr val="accent6">
                      <a:satMod val="175000"/>
                      <a:alpha val="40000"/>
                    </a:schemeClr>
                  </a:glow>
                </a:effectLst>
                <a:latin typeface="Comic Sans MS" pitchFamily="66" charset="0"/>
              </a:rPr>
              <a:t>Разработал  дифференциальное и интегральное исчисления.</a:t>
            </a:r>
          </a:p>
          <a:p>
            <a:pPr marL="274320" indent="-274320" fontAlgn="auto">
              <a:lnSpc>
                <a:spcPct val="120000"/>
              </a:lnSpc>
              <a:spcAft>
                <a:spcPts val="0"/>
              </a:spcAft>
              <a:buClr>
                <a:schemeClr val="accent3"/>
              </a:buClr>
              <a:buFont typeface="Wingdings" pitchFamily="2" charset="2"/>
              <a:buNone/>
              <a:defRPr/>
            </a:pPr>
            <a:r>
              <a:rPr lang="ru-RU" sz="2400" b="1" dirty="0" smtClean="0">
                <a:solidFill>
                  <a:srgbClr val="D63C0C"/>
                </a:solidFill>
                <a:effectLst>
                  <a:glow rad="101600">
                    <a:schemeClr val="accent6">
                      <a:satMod val="175000"/>
                      <a:alpha val="40000"/>
                    </a:schemeClr>
                  </a:glow>
                </a:effectLst>
                <a:latin typeface="Comic Sans MS" pitchFamily="66" charset="0"/>
              </a:rPr>
              <a:t>Изобрел зеркальный телескоп. </a:t>
            </a:r>
          </a:p>
          <a:p>
            <a:pPr marL="274320" indent="-274320" fontAlgn="auto">
              <a:spcAft>
                <a:spcPts val="0"/>
              </a:spcAft>
              <a:buClr>
                <a:schemeClr val="accent3"/>
              </a:buClr>
              <a:buFont typeface="Wingdings" pitchFamily="2" charset="2"/>
              <a:buNone/>
              <a:defRPr/>
            </a:pPr>
            <a:r>
              <a:rPr lang="ru-RU" sz="2400" b="1" dirty="0" smtClean="0">
                <a:solidFill>
                  <a:srgbClr val="D63C0C"/>
                </a:solidFill>
                <a:effectLst>
                  <a:glow rad="101600">
                    <a:schemeClr val="accent6">
                      <a:satMod val="175000"/>
                      <a:alpha val="40000"/>
                    </a:schemeClr>
                  </a:glow>
                </a:effectLst>
                <a:latin typeface="Comic Sans MS" pitchFamily="66" charset="0"/>
              </a:rPr>
              <a:t>Автор важнейших экспериментальных работ по оптике.</a:t>
            </a:r>
            <a:r>
              <a:rPr lang="ru-RU" sz="2400" dirty="0" smtClean="0">
                <a:effectLst>
                  <a:glow rad="101600">
                    <a:schemeClr val="accent6">
                      <a:satMod val="175000"/>
                      <a:alpha val="40000"/>
                    </a:schemeClr>
                  </a:glow>
                </a:effectLst>
                <a:latin typeface="Monotype Corsiva" pitchFamily="66" charset="0"/>
              </a:rPr>
              <a:t> </a:t>
            </a:r>
          </a:p>
          <a:p>
            <a:pPr marL="274320" indent="-274320" fontAlgn="auto">
              <a:lnSpc>
                <a:spcPct val="80000"/>
              </a:lnSpc>
              <a:spcAft>
                <a:spcPts val="0"/>
              </a:spcAft>
              <a:buClr>
                <a:schemeClr val="accent3"/>
              </a:buClr>
              <a:buFont typeface="Wingdings" pitchFamily="2" charset="2"/>
              <a:buNone/>
              <a:defRPr/>
            </a:pPr>
            <a:endParaRPr lang="ru-RU" sz="2400" b="1" dirty="0" smtClean="0">
              <a:solidFill>
                <a:srgbClr val="D63C0C"/>
              </a:solidFill>
              <a:latin typeface="Comic Sans MS" pitchFamily="66" charset="0"/>
            </a:endParaRPr>
          </a:p>
        </p:txBody>
      </p:sp>
      <p:pic>
        <p:nvPicPr>
          <p:cNvPr id="18435" name="Picture 7" descr="Картинка 20 из 183">
            <a:hlinkClick r:id="rId4"/>
          </p:cNvPr>
          <p:cNvPicPr>
            <a:picLocks noChangeAspect="1" noChangeArrowheads="1"/>
          </p:cNvPicPr>
          <p:nvPr/>
        </p:nvPicPr>
        <p:blipFill>
          <a:blip r:embed="rId5" cstate="print"/>
          <a:srcRect/>
          <a:stretch>
            <a:fillRect/>
          </a:stretch>
        </p:blipFill>
        <p:spPr bwMode="auto">
          <a:xfrm>
            <a:off x="6357938" y="2714625"/>
            <a:ext cx="2976562" cy="3384550"/>
          </a:xfrm>
          <a:prstGeom prst="rect">
            <a:avLst/>
          </a:prstGeom>
          <a:noFill/>
          <a:ln w="28575">
            <a:solidFill>
              <a:schemeClr val="hlink"/>
            </a:solidFill>
            <a:miter lim="800000"/>
            <a:headEnd/>
            <a:tailEnd/>
          </a:ln>
          <a:effectLst>
            <a:outerShdw dist="107763" dir="2700000" algn="ctr" rotWithShape="0">
              <a:srgbClr val="808080">
                <a:alpha val="50000"/>
              </a:srgbClr>
            </a:outerShdw>
          </a:effectLst>
        </p:spPr>
      </p:pic>
      <p:sp>
        <p:nvSpPr>
          <p:cNvPr id="23561" name="Text Box 9"/>
          <p:cNvSpPr txBox="1">
            <a:spLocks noChangeArrowheads="1"/>
          </p:cNvSpPr>
          <p:nvPr/>
        </p:nvSpPr>
        <p:spPr bwMode="auto">
          <a:xfrm>
            <a:off x="900113" y="1916113"/>
            <a:ext cx="7775575" cy="579437"/>
          </a:xfrm>
          <a:prstGeom prst="rect">
            <a:avLst/>
          </a:prstGeom>
          <a:noFill/>
          <a:ln w="9525">
            <a:noFill/>
            <a:miter lim="800000"/>
            <a:headEnd/>
            <a:tailEnd/>
          </a:ln>
          <a:effectLst>
            <a:outerShdw dist="107763" dir="13500000" algn="ctr" rotWithShape="0">
              <a:schemeClr val="bg2">
                <a:alpha val="50000"/>
              </a:schemeClr>
            </a:outerShdw>
          </a:effectLst>
        </p:spPr>
        <p:txBody>
          <a:bodyPr>
            <a:spAutoFit/>
          </a:bodyPr>
          <a:lstStyle/>
          <a:p>
            <a:pPr algn="ctr" fontAlgn="auto">
              <a:spcBef>
                <a:spcPct val="50000"/>
              </a:spcBef>
              <a:spcAft>
                <a:spcPts val="0"/>
              </a:spcAft>
              <a:defRPr/>
            </a:pPr>
            <a:r>
              <a:rPr lang="ru-RU" sz="3200" b="1" u="sng" dirty="0">
                <a:solidFill>
                  <a:srgbClr val="00B050"/>
                </a:solidFill>
                <a:effectLst>
                  <a:outerShdw blurRad="38100" dist="38100" dir="2700000" algn="tl">
                    <a:srgbClr val="000000"/>
                  </a:outerShdw>
                </a:effectLst>
                <a:latin typeface="Comic Sans MS" pitchFamily="66" charset="0"/>
              </a:rPr>
              <a:t>Открыл закон всемирного тяготения</a:t>
            </a:r>
            <a:r>
              <a:rPr lang="ru-RU" sz="3200" b="1" dirty="0">
                <a:solidFill>
                  <a:srgbClr val="00B050"/>
                </a:solidFill>
                <a:effectLst>
                  <a:outerShdw blurRad="38100" dist="38100" dir="2700000" algn="tl">
                    <a:srgbClr val="000000"/>
                  </a:outerShdw>
                </a:effectLst>
                <a:latin typeface="Comic Sans MS" pitchFamily="66" charset="0"/>
              </a:rPr>
              <a:t>.</a:t>
            </a:r>
          </a:p>
        </p:txBody>
      </p:sp>
      <p:pic>
        <p:nvPicPr>
          <p:cNvPr id="11271" name="Picture 6" descr="earth"/>
          <p:cNvPicPr>
            <a:picLocks noChangeAspect="1" noChangeArrowheads="1" noCrop="1"/>
          </p:cNvPicPr>
          <p:nvPr/>
        </p:nvPicPr>
        <p:blipFill>
          <a:blip r:embed="rId6" cstate="print"/>
          <a:srcRect/>
          <a:stretch>
            <a:fillRect/>
          </a:stretch>
        </p:blipFill>
        <p:spPr bwMode="auto">
          <a:xfrm>
            <a:off x="8064500" y="0"/>
            <a:ext cx="1079500" cy="10795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768" decel="100000"/>
                                        <p:tgtEl>
                                          <p:spTgt spid="24578"/>
                                        </p:tgtEl>
                                      </p:cBhvr>
                                    </p:animEffect>
                                    <p:animScale>
                                      <p:cBhvr>
                                        <p:cTn id="8" dur="768" decel="100000"/>
                                        <p:tgtEl>
                                          <p:spTgt spid="24578"/>
                                        </p:tgtEl>
                                      </p:cBhvr>
                                      <p:from x="10000" y="10000"/>
                                      <p:to x="200000" y="450000"/>
                                    </p:animScale>
                                    <p:animScale>
                                      <p:cBhvr>
                                        <p:cTn id="9" dur="1230" accel="100000" fill="hold">
                                          <p:stCondLst>
                                            <p:cond delay="768"/>
                                          </p:stCondLst>
                                        </p:cTn>
                                        <p:tgtEl>
                                          <p:spTgt spid="24578"/>
                                        </p:tgtEl>
                                      </p:cBhvr>
                                      <p:from x="200000" y="450000"/>
                                      <p:to x="100000" y="100000"/>
                                    </p:animScale>
                                    <p:set>
                                      <p:cBhvr>
                                        <p:cTn id="10" dur="768" fill="hold"/>
                                        <p:tgtEl>
                                          <p:spTgt spid="24578"/>
                                        </p:tgtEl>
                                        <p:attrNameLst>
                                          <p:attrName>ppt_x</p:attrName>
                                        </p:attrNameLst>
                                      </p:cBhvr>
                                      <p:to>
                                        <p:strVal val="(0.5)"/>
                                      </p:to>
                                    </p:set>
                                    <p:anim from="(0.5)" to="(#ppt_x)" calcmode="lin" valueType="num">
                                      <p:cBhvr>
                                        <p:cTn id="11" dur="1230" accel="100000" fill="hold">
                                          <p:stCondLst>
                                            <p:cond delay="768"/>
                                          </p:stCondLst>
                                        </p:cTn>
                                        <p:tgtEl>
                                          <p:spTgt spid="24578"/>
                                        </p:tgtEl>
                                        <p:attrNameLst>
                                          <p:attrName>ppt_x</p:attrName>
                                        </p:attrNameLst>
                                      </p:cBhvr>
                                    </p:anim>
                                    <p:set>
                                      <p:cBhvr>
                                        <p:cTn id="12" dur="768" fill="hold"/>
                                        <p:tgtEl>
                                          <p:spTgt spid="24578"/>
                                        </p:tgtEl>
                                        <p:attrNameLst>
                                          <p:attrName>ppt_y</p:attrName>
                                        </p:attrNameLst>
                                      </p:cBhvr>
                                      <p:to>
                                        <p:strVal val="(#ppt_y+0.4)"/>
                                      </p:to>
                                    </p:set>
                                    <p:anim from="(#ppt_y+0.4)" to="(#ppt_y)" calcmode="lin" valueType="num">
                                      <p:cBhvr>
                                        <p:cTn id="13" dur="1230" accel="100000" fill="hold">
                                          <p:stCondLst>
                                            <p:cond delay="768"/>
                                          </p:stCondLst>
                                        </p:cTn>
                                        <p:tgtEl>
                                          <p:spTgt spid="24578"/>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24579">
                                            <p:txEl>
                                              <p:pRg st="0" end="0"/>
                                            </p:txEl>
                                          </p:spTgt>
                                        </p:tgtEl>
                                        <p:attrNameLst>
                                          <p:attrName>style.visibility</p:attrName>
                                        </p:attrNameLst>
                                      </p:cBhvr>
                                      <p:to>
                                        <p:strVal val="visible"/>
                                      </p:to>
                                    </p:set>
                                    <p:anim calcmode="lin" valueType="num">
                                      <p:cBhvr>
                                        <p:cTn id="17" dur="5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24579">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24579">
                                            <p:txEl>
                                              <p:pRg st="0" end="0"/>
                                            </p:txEl>
                                          </p:spTgt>
                                        </p:tgtEl>
                                      </p:cBhvr>
                                    </p:animEffect>
                                  </p:childTnLst>
                                </p:cTn>
                              </p:par>
                            </p:childTnLst>
                          </p:cTn>
                        </p:par>
                        <p:par>
                          <p:cTn id="20" fill="hold">
                            <p:stCondLst>
                              <p:cond delay="2498"/>
                            </p:stCondLst>
                            <p:childTnLst>
                              <p:par>
                                <p:cTn id="21" presetID="53" presetClass="entr" presetSubtype="0" fill="hold" grpId="0" nodeType="afterEffect">
                                  <p:stCondLst>
                                    <p:cond delay="0"/>
                                  </p:stCondLst>
                                  <p:childTnLst>
                                    <p:set>
                                      <p:cBhvr>
                                        <p:cTn id="22" dur="1" fill="hold">
                                          <p:stCondLst>
                                            <p:cond delay="0"/>
                                          </p:stCondLst>
                                        </p:cTn>
                                        <p:tgtEl>
                                          <p:spTgt spid="24579">
                                            <p:txEl>
                                              <p:pRg st="1" end="1"/>
                                            </p:txEl>
                                          </p:spTgt>
                                        </p:tgtEl>
                                        <p:attrNameLst>
                                          <p:attrName>style.visibility</p:attrName>
                                        </p:attrNameLst>
                                      </p:cBhvr>
                                      <p:to>
                                        <p:strVal val="visible"/>
                                      </p:to>
                                    </p:set>
                                    <p:anim calcmode="lin" valueType="num">
                                      <p:cBhvr>
                                        <p:cTn id="23" dur="500" fill="hold"/>
                                        <p:tgtEl>
                                          <p:spTgt spid="24579">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24579">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24579">
                                            <p:txEl>
                                              <p:pRg st="1" end="1"/>
                                            </p:txEl>
                                          </p:spTgt>
                                        </p:tgtEl>
                                      </p:cBhvr>
                                    </p:animEffect>
                                  </p:childTnLst>
                                </p:cTn>
                              </p:par>
                            </p:childTnLst>
                          </p:cTn>
                        </p:par>
                        <p:par>
                          <p:cTn id="26" fill="hold">
                            <p:stCondLst>
                              <p:cond delay="2998"/>
                            </p:stCondLst>
                            <p:childTnLst>
                              <p:par>
                                <p:cTn id="27" presetID="53" presetClass="entr" presetSubtype="0" fill="hold" grpId="0" nodeType="afterEffect">
                                  <p:stCondLst>
                                    <p:cond delay="0"/>
                                  </p:stCondLst>
                                  <p:childTnLst>
                                    <p:set>
                                      <p:cBhvr>
                                        <p:cTn id="28" dur="1" fill="hold">
                                          <p:stCondLst>
                                            <p:cond delay="0"/>
                                          </p:stCondLst>
                                        </p:cTn>
                                        <p:tgtEl>
                                          <p:spTgt spid="24579">
                                            <p:txEl>
                                              <p:pRg st="2" end="2"/>
                                            </p:txEl>
                                          </p:spTgt>
                                        </p:tgtEl>
                                        <p:attrNameLst>
                                          <p:attrName>style.visibility</p:attrName>
                                        </p:attrNameLst>
                                      </p:cBhvr>
                                      <p:to>
                                        <p:strVal val="visible"/>
                                      </p:to>
                                    </p:set>
                                    <p:anim calcmode="lin" valueType="num">
                                      <p:cBhvr>
                                        <p:cTn id="29" dur="5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24579">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24579">
                                            <p:txEl>
                                              <p:pRg st="2" end="2"/>
                                            </p:txEl>
                                          </p:spTgt>
                                        </p:tgtEl>
                                      </p:cBhvr>
                                    </p:animEffect>
                                  </p:childTnLst>
                                </p:cTn>
                              </p:par>
                            </p:childTnLst>
                          </p:cTn>
                        </p:par>
                        <p:par>
                          <p:cTn id="32" fill="hold">
                            <p:stCondLst>
                              <p:cond delay="3498"/>
                            </p:stCondLst>
                            <p:childTnLst>
                              <p:par>
                                <p:cTn id="33" presetID="53" presetClass="entr" presetSubtype="0" fill="hold" grpId="0" nodeType="afterEffect">
                                  <p:stCondLst>
                                    <p:cond delay="0"/>
                                  </p:stCondLst>
                                  <p:childTnLst>
                                    <p:set>
                                      <p:cBhvr>
                                        <p:cTn id="34" dur="1" fill="hold">
                                          <p:stCondLst>
                                            <p:cond delay="0"/>
                                          </p:stCondLst>
                                        </p:cTn>
                                        <p:tgtEl>
                                          <p:spTgt spid="24579">
                                            <p:txEl>
                                              <p:pRg st="3" end="3"/>
                                            </p:txEl>
                                          </p:spTgt>
                                        </p:tgtEl>
                                        <p:attrNameLst>
                                          <p:attrName>style.visibility</p:attrName>
                                        </p:attrNameLst>
                                      </p:cBhvr>
                                      <p:to>
                                        <p:strVal val="visible"/>
                                      </p:to>
                                    </p:set>
                                    <p:anim calcmode="lin" valueType="num">
                                      <p:cBhvr>
                                        <p:cTn id="35" dur="500" fill="hold"/>
                                        <p:tgtEl>
                                          <p:spTgt spid="24579">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24579">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7" name="Picture 3" descr="D:\Проект\807.jpg"/>
          <p:cNvPicPr>
            <a:picLocks noChangeAspect="1" noChangeArrowheads="1"/>
          </p:cNvPicPr>
          <p:nvPr/>
        </p:nvPicPr>
        <p:blipFill>
          <a:blip r:embed="rId4" cstate="print"/>
          <a:srcRect/>
          <a:stretch>
            <a:fillRect/>
          </a:stretch>
        </p:blipFill>
        <p:spPr bwMode="auto">
          <a:xfrm>
            <a:off x="-304800" y="-228600"/>
            <a:ext cx="9753600" cy="7315200"/>
          </a:xfrm>
          <a:prstGeom prst="rect">
            <a:avLst/>
          </a:prstGeom>
          <a:noFill/>
          <a:ln w="9525">
            <a:noFill/>
            <a:miter lim="800000"/>
            <a:headEnd/>
            <a:tailEnd/>
          </a:ln>
        </p:spPr>
      </p:pic>
      <p:sp>
        <p:nvSpPr>
          <p:cNvPr id="5122" name="Rectangle 2"/>
          <p:cNvSpPr>
            <a:spLocks noGrp="1" noChangeArrowheads="1"/>
          </p:cNvSpPr>
          <p:nvPr>
            <p:ph type="title"/>
          </p:nvPr>
        </p:nvSpPr>
        <p:spPr/>
        <p:txBody>
          <a:bodyPr>
            <a:normAutofit fontScale="90000"/>
          </a:bodyPr>
          <a:lstStyle/>
          <a:p>
            <a:pPr fontAlgn="auto">
              <a:spcAft>
                <a:spcPts val="0"/>
              </a:spcAft>
              <a:defRPr/>
            </a:pPr>
            <a:r>
              <a:rPr lang="ru-RU" sz="4000" b="1" dirty="0" smtClean="0">
                <a:solidFill>
                  <a:srgbClr val="FFFF00"/>
                </a:solidFill>
                <a:latin typeface="Comic Sans MS" pitchFamily="66" charset="0"/>
              </a:rPr>
              <a:t>Формулировка</a:t>
            </a:r>
            <a:r>
              <a:rPr lang="ru-RU" sz="4000" b="1" dirty="0" smtClean="0">
                <a:solidFill>
                  <a:srgbClr val="FF3300"/>
                </a:solidFill>
                <a:latin typeface="Comic Sans MS" pitchFamily="66" charset="0"/>
              </a:rPr>
              <a:t> </a:t>
            </a:r>
            <a:br>
              <a:rPr lang="ru-RU" sz="4000" b="1" dirty="0" smtClean="0">
                <a:solidFill>
                  <a:srgbClr val="FF3300"/>
                </a:solidFill>
                <a:latin typeface="Comic Sans MS" pitchFamily="66" charset="0"/>
              </a:rPr>
            </a:br>
            <a:r>
              <a:rPr lang="ru-RU" sz="4000" b="1" dirty="0" smtClean="0">
                <a:solidFill>
                  <a:srgbClr val="FFFF00"/>
                </a:solidFill>
                <a:latin typeface="Comic Sans MS" pitchFamily="66" charset="0"/>
              </a:rPr>
              <a:t>Закона всемирного тяготения</a:t>
            </a:r>
            <a:r>
              <a:rPr lang="ru-RU" sz="4000" dirty="0" smtClean="0"/>
              <a:t> </a:t>
            </a:r>
          </a:p>
        </p:txBody>
      </p:sp>
      <p:graphicFrame>
        <p:nvGraphicFramePr>
          <p:cNvPr id="5283" name="Object 2"/>
          <p:cNvGraphicFramePr>
            <a:graphicFrameLocks noGrp="1" noChangeAspect="1"/>
          </p:cNvGraphicFramePr>
          <p:nvPr>
            <p:ph sz="half" idx="2"/>
          </p:nvPr>
        </p:nvGraphicFramePr>
        <p:xfrm>
          <a:off x="7708900" y="1000125"/>
          <a:ext cx="1435100" cy="890588"/>
        </p:xfrm>
        <a:graphic>
          <a:graphicData uri="http://schemas.openxmlformats.org/presentationml/2006/ole">
            <mc:AlternateContent xmlns:mc="http://schemas.openxmlformats.org/markup-compatibility/2006">
              <mc:Choice xmlns:v="urn:schemas-microsoft-com:vml" Requires="v">
                <p:oleObj spid="_x0000_s1028" name="Microsoft Equation 3.0" r:id="rId5" imgW="1104840" imgH="685800" progId="Equation.3">
                  <p:embed/>
                </p:oleObj>
              </mc:Choice>
              <mc:Fallback>
                <p:oleObj name="Microsoft Equation 3.0" r:id="rId5" imgW="1104840" imgH="685800" progId="Equation.3">
                  <p:embed/>
                  <p:pic>
                    <p:nvPicPr>
                      <p:cNvPr id="0" name="Object 2"/>
                      <p:cNvPicPr>
                        <a:picLocks noChangeAspect="1" noChangeArrowheads="1"/>
                      </p:cNvPicPr>
                      <p:nvPr/>
                    </p:nvPicPr>
                    <p:blipFill>
                      <a:blip r:embed="rId6">
                        <a:grayscl/>
                        <a:biLevel thresh="50000"/>
                        <a:extLst>
                          <a:ext uri="{28A0092B-C50C-407E-A947-70E740481C1C}">
                            <a14:useLocalDpi xmlns:a14="http://schemas.microsoft.com/office/drawing/2010/main" val="0"/>
                          </a:ext>
                        </a:extLst>
                      </a:blip>
                      <a:srcRect/>
                      <a:stretch>
                        <a:fillRect/>
                      </a:stretch>
                    </p:blipFill>
                    <p:spPr bwMode="auto">
                      <a:xfrm>
                        <a:off x="7708900" y="1000125"/>
                        <a:ext cx="1435100" cy="890588"/>
                      </a:xfrm>
                      <a:prstGeom prst="rect">
                        <a:avLst/>
                      </a:prstGeom>
                      <a:solidFill>
                        <a:srgbClr val="FF3300"/>
                      </a:solidFill>
                      <a:ln w="38100">
                        <a:solidFill>
                          <a:srgbClr val="FF3300"/>
                        </a:solidFill>
                        <a:miter lim="800000"/>
                        <a:headEnd/>
                        <a:tailEnd/>
                      </a:ln>
                    </p:spPr>
                  </p:pic>
                </p:oleObj>
              </mc:Fallback>
            </mc:AlternateContent>
          </a:graphicData>
        </a:graphic>
      </p:graphicFrame>
      <p:graphicFrame>
        <p:nvGraphicFramePr>
          <p:cNvPr id="5143" name="Group 23"/>
          <p:cNvGraphicFramePr>
            <a:graphicFrameLocks noGrp="1"/>
          </p:cNvGraphicFramePr>
          <p:nvPr/>
        </p:nvGraphicFramePr>
        <p:xfrm>
          <a:off x="3663950" y="3192463"/>
          <a:ext cx="1817688" cy="565150"/>
        </p:xfrm>
        <a:graphic>
          <a:graphicData uri="http://schemas.openxmlformats.org/drawingml/2006/table">
            <a:tbl>
              <a:tblPr/>
              <a:tblGrid>
                <a:gridCol w="1817688"/>
              </a:tblGrid>
              <a:tr h="56515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335" name="Group 215"/>
          <p:cNvGraphicFramePr>
            <a:graphicFrameLocks noGrp="1"/>
          </p:cNvGraphicFramePr>
          <p:nvPr/>
        </p:nvGraphicFramePr>
        <p:xfrm>
          <a:off x="3673475" y="3201988"/>
          <a:ext cx="1798638" cy="838200"/>
        </p:xfrm>
        <a:graphic>
          <a:graphicData uri="http://schemas.openxmlformats.org/drawingml/2006/table">
            <a:tbl>
              <a:tblPr/>
              <a:tblGrid>
                <a:gridCol w="1798638"/>
              </a:tblGrid>
              <a:tr h="546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  </a:t>
                      </a:r>
                      <a:r>
                        <a:rPr kumimoji="0" lang="ru-RU" sz="3100" b="0" i="0" u="none" strike="noStrike" cap="none" normalizeH="0" baseline="0" smtClean="0">
                          <a:ln>
                            <a:noFill/>
                          </a:ln>
                          <a:solidFill>
                            <a:schemeClr val="tx1"/>
                          </a:solidFill>
                          <a:effectLst/>
                          <a:latin typeface="Arial" charset="0"/>
                        </a:rPr>
                        <a:t> </a:t>
                      </a:r>
                      <a:r>
                        <a:rPr kumimoji="0" lang="ru-RU" sz="1800" b="0" i="0" u="none" strike="noStrike" cap="none" normalizeH="0" baseline="0" smtClean="0">
                          <a:ln>
                            <a:noFill/>
                          </a:ln>
                          <a:solidFill>
                            <a:schemeClr val="tx1"/>
                          </a:solidFill>
                          <a:effectLst/>
                          <a:latin typeface="Arial"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162" name="Group 42"/>
          <p:cNvGraphicFramePr>
            <a:graphicFrameLocks noGrp="1"/>
          </p:cNvGraphicFramePr>
          <p:nvPr/>
        </p:nvGraphicFramePr>
        <p:xfrm>
          <a:off x="3663950" y="3192463"/>
          <a:ext cx="1817688" cy="565150"/>
        </p:xfrm>
        <a:graphic>
          <a:graphicData uri="http://schemas.openxmlformats.org/drawingml/2006/table">
            <a:tbl>
              <a:tblPr/>
              <a:tblGrid>
                <a:gridCol w="1817688"/>
              </a:tblGrid>
              <a:tr h="56515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336" name="Group 216"/>
          <p:cNvGraphicFramePr>
            <a:graphicFrameLocks noGrp="1"/>
          </p:cNvGraphicFramePr>
          <p:nvPr/>
        </p:nvGraphicFramePr>
        <p:xfrm>
          <a:off x="3673475" y="3201988"/>
          <a:ext cx="1798638" cy="838200"/>
        </p:xfrm>
        <a:graphic>
          <a:graphicData uri="http://schemas.openxmlformats.org/drawingml/2006/table">
            <a:tbl>
              <a:tblPr/>
              <a:tblGrid>
                <a:gridCol w="1798638"/>
              </a:tblGrid>
              <a:tr h="546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  </a:t>
                      </a:r>
                      <a:r>
                        <a:rPr kumimoji="0" lang="ru-RU" sz="3100" b="0" i="0" u="none" strike="noStrike" cap="none" normalizeH="0" baseline="0" smtClean="0">
                          <a:ln>
                            <a:noFill/>
                          </a:ln>
                          <a:solidFill>
                            <a:schemeClr val="tx1"/>
                          </a:solidFill>
                          <a:effectLst/>
                          <a:latin typeface="Arial" charset="0"/>
                        </a:rPr>
                        <a:t> </a:t>
                      </a:r>
                      <a:r>
                        <a:rPr kumimoji="0" lang="ru-RU" sz="1800" b="0" i="0" u="none" strike="noStrike" cap="none" normalizeH="0" baseline="0" smtClean="0">
                          <a:ln>
                            <a:noFill/>
                          </a:ln>
                          <a:solidFill>
                            <a:schemeClr val="tx1"/>
                          </a:solidFill>
                          <a:effectLst/>
                          <a:latin typeface="Arial"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181" name="Group 61"/>
          <p:cNvGraphicFramePr>
            <a:graphicFrameLocks noGrp="1"/>
          </p:cNvGraphicFramePr>
          <p:nvPr/>
        </p:nvGraphicFramePr>
        <p:xfrm>
          <a:off x="3663950" y="3192463"/>
          <a:ext cx="1817688" cy="565150"/>
        </p:xfrm>
        <a:graphic>
          <a:graphicData uri="http://schemas.openxmlformats.org/drawingml/2006/table">
            <a:tbl>
              <a:tblPr/>
              <a:tblGrid>
                <a:gridCol w="1817688"/>
              </a:tblGrid>
              <a:tr h="56515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337" name="Group 217"/>
          <p:cNvGraphicFramePr>
            <a:graphicFrameLocks noGrp="1"/>
          </p:cNvGraphicFramePr>
          <p:nvPr/>
        </p:nvGraphicFramePr>
        <p:xfrm>
          <a:off x="3673475" y="3201988"/>
          <a:ext cx="1798638" cy="838200"/>
        </p:xfrm>
        <a:graphic>
          <a:graphicData uri="http://schemas.openxmlformats.org/drawingml/2006/table">
            <a:tbl>
              <a:tblPr/>
              <a:tblGrid>
                <a:gridCol w="1798638"/>
              </a:tblGrid>
              <a:tr h="546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  </a:t>
                      </a:r>
                      <a:r>
                        <a:rPr kumimoji="0" lang="ru-RU" sz="3100" b="0" i="0" u="none" strike="noStrike" cap="none" normalizeH="0" baseline="0" smtClean="0">
                          <a:ln>
                            <a:noFill/>
                          </a:ln>
                          <a:solidFill>
                            <a:schemeClr val="tx1"/>
                          </a:solidFill>
                          <a:effectLst/>
                          <a:latin typeface="Arial" charset="0"/>
                        </a:rPr>
                        <a:t> </a:t>
                      </a:r>
                      <a:r>
                        <a:rPr kumimoji="0" lang="ru-RU" sz="1800" b="0" i="0" u="none" strike="noStrike" cap="none" normalizeH="0" baseline="0" smtClean="0">
                          <a:ln>
                            <a:noFill/>
                          </a:ln>
                          <a:solidFill>
                            <a:schemeClr val="tx1"/>
                          </a:solidFill>
                          <a:effectLst/>
                          <a:latin typeface="Arial"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5200" name="Group 80"/>
          <p:cNvGraphicFramePr>
            <a:graphicFrameLocks noGrp="1"/>
          </p:cNvGraphicFramePr>
          <p:nvPr/>
        </p:nvGraphicFramePr>
        <p:xfrm>
          <a:off x="3663950" y="3192463"/>
          <a:ext cx="1817688" cy="565150"/>
        </p:xfrm>
        <a:graphic>
          <a:graphicData uri="http://schemas.openxmlformats.org/drawingml/2006/table">
            <a:tbl>
              <a:tblPr/>
              <a:tblGrid>
                <a:gridCol w="1817688"/>
              </a:tblGrid>
              <a:tr h="565150">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pic>
        <p:nvPicPr>
          <p:cNvPr id="1028" name="Рисунок 3" descr="иллюстрация закона всемирного тяготения"/>
          <p:cNvPicPr>
            <a:picLocks noChangeAspect="1" noChangeArrowheads="1"/>
          </p:cNvPicPr>
          <p:nvPr/>
        </p:nvPicPr>
        <p:blipFill>
          <a:blip r:embed="rId7" cstate="print"/>
          <a:srcRect l="11572" t="20520" r="15388" b="23064"/>
          <a:stretch>
            <a:fillRect/>
          </a:stretch>
        </p:blipFill>
        <p:spPr bwMode="auto">
          <a:xfrm>
            <a:off x="4643438" y="1989138"/>
            <a:ext cx="4500562" cy="3587750"/>
          </a:xfrm>
          <a:prstGeom prst="rect">
            <a:avLst/>
          </a:prstGeom>
          <a:noFill/>
          <a:ln w="19050">
            <a:solidFill>
              <a:srgbClr val="E46C0A"/>
            </a:solidFill>
            <a:miter lim="800000"/>
            <a:headEnd/>
            <a:tailEnd/>
          </a:ln>
          <a:effectLst>
            <a:outerShdw dist="107763" dir="2700000" algn="ctr" rotWithShape="0">
              <a:srgbClr val="808080">
                <a:alpha val="50000"/>
              </a:srgbClr>
            </a:outerShdw>
          </a:effectLst>
        </p:spPr>
      </p:pic>
      <p:sp>
        <p:nvSpPr>
          <p:cNvPr id="5312" name="Text Box 192"/>
          <p:cNvSpPr txBox="1">
            <a:spLocks noChangeArrowheads="1"/>
          </p:cNvSpPr>
          <p:nvPr/>
        </p:nvSpPr>
        <p:spPr bwMode="auto">
          <a:xfrm>
            <a:off x="611188" y="1700213"/>
            <a:ext cx="3743325" cy="34163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ru-RU" sz="2400" b="1" dirty="0">
                <a:solidFill>
                  <a:srgbClr val="FF3300"/>
                </a:solidFill>
                <a:effectLst>
                  <a:outerShdw blurRad="38100" dist="38100" dir="2700000" algn="tl">
                    <a:srgbClr val="000000"/>
                  </a:outerShdw>
                </a:effectLst>
                <a:latin typeface="Georgia" pitchFamily="18" charset="0"/>
              </a:rPr>
              <a:t>Сила взаимного притяжения двух тел прямо пропорциональна произведению масс этих тел и обратно пропорционально квадрату расстояния между ними.</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768" decel="100000"/>
                                        <p:tgtEl>
                                          <p:spTgt spid="5122"/>
                                        </p:tgtEl>
                                      </p:cBhvr>
                                    </p:animEffect>
                                    <p:animScale>
                                      <p:cBhvr>
                                        <p:cTn id="8" dur="768" decel="100000"/>
                                        <p:tgtEl>
                                          <p:spTgt spid="5122"/>
                                        </p:tgtEl>
                                      </p:cBhvr>
                                      <p:from x="10000" y="10000"/>
                                      <p:to x="200000" y="450000"/>
                                    </p:animScale>
                                    <p:animScale>
                                      <p:cBhvr>
                                        <p:cTn id="9" dur="1230" accel="100000" fill="hold">
                                          <p:stCondLst>
                                            <p:cond delay="768"/>
                                          </p:stCondLst>
                                        </p:cTn>
                                        <p:tgtEl>
                                          <p:spTgt spid="5122"/>
                                        </p:tgtEl>
                                      </p:cBhvr>
                                      <p:from x="200000" y="450000"/>
                                      <p:to x="100000" y="100000"/>
                                    </p:animScale>
                                    <p:set>
                                      <p:cBhvr>
                                        <p:cTn id="10" dur="768" fill="hold"/>
                                        <p:tgtEl>
                                          <p:spTgt spid="5122"/>
                                        </p:tgtEl>
                                        <p:attrNameLst>
                                          <p:attrName>ppt_x</p:attrName>
                                        </p:attrNameLst>
                                      </p:cBhvr>
                                      <p:to>
                                        <p:strVal val="(0.5)"/>
                                      </p:to>
                                    </p:set>
                                    <p:anim from="(0.5)" to="(#ppt_x)" calcmode="lin" valueType="num">
                                      <p:cBhvr>
                                        <p:cTn id="11" dur="1230" accel="100000" fill="hold">
                                          <p:stCondLst>
                                            <p:cond delay="768"/>
                                          </p:stCondLst>
                                        </p:cTn>
                                        <p:tgtEl>
                                          <p:spTgt spid="5122"/>
                                        </p:tgtEl>
                                        <p:attrNameLst>
                                          <p:attrName>ppt_x</p:attrName>
                                        </p:attrNameLst>
                                      </p:cBhvr>
                                    </p:anim>
                                    <p:set>
                                      <p:cBhvr>
                                        <p:cTn id="12" dur="768" fill="hold"/>
                                        <p:tgtEl>
                                          <p:spTgt spid="5122"/>
                                        </p:tgtEl>
                                        <p:attrNameLst>
                                          <p:attrName>ppt_y</p:attrName>
                                        </p:attrNameLst>
                                      </p:cBhvr>
                                      <p:to>
                                        <p:strVal val="(#ppt_y+0.4)"/>
                                      </p:to>
                                    </p:set>
                                    <p:anim from="(#ppt_y+0.4)" to="(#ppt_y)" calcmode="lin" valueType="num">
                                      <p:cBhvr>
                                        <p:cTn id="13" dur="1230" accel="100000" fill="hold">
                                          <p:stCondLst>
                                            <p:cond delay="768"/>
                                          </p:stCondLst>
                                        </p:cTn>
                                        <p:tgtEl>
                                          <p:spTgt spid="5122"/>
                                        </p:tgtEl>
                                        <p:attrNameLst>
                                          <p:attrName>ppt_y</p:attrName>
                                        </p:attrNameLst>
                                      </p:cBhvr>
                                    </p:anim>
                                  </p:childTnLst>
                                </p:cTn>
                              </p:par>
                            </p:childTnLst>
                          </p:cTn>
                        </p:par>
                        <p:par>
                          <p:cTn id="14" fill="hold">
                            <p:stCondLst>
                              <p:cond delay="1998"/>
                            </p:stCondLst>
                            <p:childTnLst>
                              <p:par>
                                <p:cTn id="15" presetID="53" presetClass="entr" presetSubtype="0" fill="hold" nodeType="afterEffect">
                                  <p:stCondLst>
                                    <p:cond delay="0"/>
                                  </p:stCondLst>
                                  <p:childTnLst>
                                    <p:set>
                                      <p:cBhvr>
                                        <p:cTn id="16" dur="1" fill="hold">
                                          <p:stCondLst>
                                            <p:cond delay="0"/>
                                          </p:stCondLst>
                                        </p:cTn>
                                        <p:tgtEl>
                                          <p:spTgt spid="5283"/>
                                        </p:tgtEl>
                                        <p:attrNameLst>
                                          <p:attrName>style.visibility</p:attrName>
                                        </p:attrNameLst>
                                      </p:cBhvr>
                                      <p:to>
                                        <p:strVal val="visible"/>
                                      </p:to>
                                    </p:set>
                                    <p:anim calcmode="lin" valueType="num">
                                      <p:cBhvr>
                                        <p:cTn id="17" dur="500" fill="hold"/>
                                        <p:tgtEl>
                                          <p:spTgt spid="5283"/>
                                        </p:tgtEl>
                                        <p:attrNameLst>
                                          <p:attrName>ppt_w</p:attrName>
                                        </p:attrNameLst>
                                      </p:cBhvr>
                                      <p:tavLst>
                                        <p:tav tm="0">
                                          <p:val>
                                            <p:fltVal val="0"/>
                                          </p:val>
                                        </p:tav>
                                        <p:tav tm="100000">
                                          <p:val>
                                            <p:strVal val="#ppt_w"/>
                                          </p:val>
                                        </p:tav>
                                      </p:tavLst>
                                    </p:anim>
                                    <p:anim calcmode="lin" valueType="num">
                                      <p:cBhvr>
                                        <p:cTn id="18" dur="500" fill="hold"/>
                                        <p:tgtEl>
                                          <p:spTgt spid="5283"/>
                                        </p:tgtEl>
                                        <p:attrNameLst>
                                          <p:attrName>ppt_h</p:attrName>
                                        </p:attrNameLst>
                                      </p:cBhvr>
                                      <p:tavLst>
                                        <p:tav tm="0">
                                          <p:val>
                                            <p:fltVal val="0"/>
                                          </p:val>
                                        </p:tav>
                                        <p:tav tm="100000">
                                          <p:val>
                                            <p:strVal val="#ppt_h"/>
                                          </p:val>
                                        </p:tav>
                                      </p:tavLst>
                                    </p:anim>
                                    <p:animEffect transition="in" filter="fade">
                                      <p:cBhvr>
                                        <p:cTn id="19" dur="500"/>
                                        <p:tgtEl>
                                          <p:spTgt spid="5283"/>
                                        </p:tgtEl>
                                      </p:cBhvr>
                                    </p:animEffect>
                                  </p:childTnLst>
                                </p:cTn>
                              </p:par>
                              <p:par>
                                <p:cTn id="20" presetID="2" presetClass="entr" presetSubtype="2" fill="hold" nodeType="with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additive="base">
                                        <p:cTn id="22" dur="5000" fill="hold"/>
                                        <p:tgtEl>
                                          <p:spTgt spid="1028"/>
                                        </p:tgtEl>
                                        <p:attrNameLst>
                                          <p:attrName>ppt_x</p:attrName>
                                        </p:attrNameLst>
                                      </p:cBhvr>
                                      <p:tavLst>
                                        <p:tav tm="0">
                                          <p:val>
                                            <p:strVal val="1+#ppt_w/2"/>
                                          </p:val>
                                        </p:tav>
                                        <p:tav tm="100000">
                                          <p:val>
                                            <p:strVal val="#ppt_x"/>
                                          </p:val>
                                        </p:tav>
                                      </p:tavLst>
                                    </p:anim>
                                    <p:anim calcmode="lin" valueType="num">
                                      <p:cBhvr additive="base">
                                        <p:cTn id="23" dur="5000" fill="hold"/>
                                        <p:tgtEl>
                                          <p:spTgt spid="1028"/>
                                        </p:tgtEl>
                                        <p:attrNameLst>
                                          <p:attrName>ppt_y</p:attrName>
                                        </p:attrNameLst>
                                      </p:cBhvr>
                                      <p:tavLst>
                                        <p:tav tm="0">
                                          <p:val>
                                            <p:strVal val="#ppt_y"/>
                                          </p:val>
                                        </p:tav>
                                        <p:tav tm="100000">
                                          <p:val>
                                            <p:strVal val="#ppt_y"/>
                                          </p:val>
                                        </p:tav>
                                      </p:tavLst>
                                    </p:anim>
                                  </p:childTnLst>
                                </p:cTn>
                              </p:par>
                              <p:par>
                                <p:cTn id="24" presetID="27" presetClass="entr" presetSubtype="0" fill="hold" grpId="0" nodeType="withEffect">
                                  <p:stCondLst>
                                    <p:cond delay="0"/>
                                  </p:stCondLst>
                                  <p:iterate type="lt">
                                    <p:tmPct val="50000"/>
                                  </p:iterate>
                                  <p:childTnLst>
                                    <p:set>
                                      <p:cBhvr>
                                        <p:cTn id="25" dur="1" fill="hold">
                                          <p:stCondLst>
                                            <p:cond delay="0"/>
                                          </p:stCondLst>
                                        </p:cTn>
                                        <p:tgtEl>
                                          <p:spTgt spid="5312"/>
                                        </p:tgtEl>
                                        <p:attrNameLst>
                                          <p:attrName>style.visibility</p:attrName>
                                        </p:attrNameLst>
                                      </p:cBhvr>
                                      <p:to>
                                        <p:strVal val="visible"/>
                                      </p:to>
                                    </p:set>
                                    <p:anim calcmode="discrete" valueType="clr">
                                      <p:cBhvr override="childStyle">
                                        <p:cTn id="26" dur="100"/>
                                        <p:tgtEl>
                                          <p:spTgt spid="5312"/>
                                        </p:tgtEl>
                                        <p:attrNameLst>
                                          <p:attrName>style.color</p:attrName>
                                        </p:attrNameLst>
                                      </p:cBhvr>
                                      <p:tavLst>
                                        <p:tav tm="0">
                                          <p:val>
                                            <p:clrVal>
                                              <a:schemeClr val="accent2"/>
                                            </p:clrVal>
                                          </p:val>
                                        </p:tav>
                                        <p:tav tm="50000">
                                          <p:val>
                                            <p:clrVal>
                                              <a:schemeClr val="hlink"/>
                                            </p:clrVal>
                                          </p:val>
                                        </p:tav>
                                      </p:tavLst>
                                    </p:anim>
                                    <p:anim calcmode="discrete" valueType="clr">
                                      <p:cBhvr>
                                        <p:cTn id="27" dur="100"/>
                                        <p:tgtEl>
                                          <p:spTgt spid="5312"/>
                                        </p:tgtEl>
                                        <p:attrNameLst>
                                          <p:attrName>fillcolor</p:attrName>
                                        </p:attrNameLst>
                                      </p:cBhvr>
                                      <p:tavLst>
                                        <p:tav tm="0">
                                          <p:val>
                                            <p:clrVal>
                                              <a:schemeClr val="accent2"/>
                                            </p:clrVal>
                                          </p:val>
                                        </p:tav>
                                        <p:tav tm="50000">
                                          <p:val>
                                            <p:clrVal>
                                              <a:schemeClr val="hlink"/>
                                            </p:clrVal>
                                          </p:val>
                                        </p:tav>
                                      </p:tavLst>
                                    </p:anim>
                                    <p:set>
                                      <p:cBhvr>
                                        <p:cTn id="28" dur="100"/>
                                        <p:tgtEl>
                                          <p:spTgt spid="5312"/>
                                        </p:tgtEl>
                                        <p:attrNameLst>
                                          <p:attrName>fill.type</p:attrName>
                                        </p:attrNameLst>
                                      </p:cBhvr>
                                      <p:to>
                                        <p:strVal val="solid"/>
                                      </p:to>
                                    </p:set>
                                  </p:childTnLst>
                                </p:cTn>
                              </p:par>
                            </p:childTnLst>
                          </p:cTn>
                        </p:par>
                        <p:par>
                          <p:cTn id="29" fill="hold">
                            <p:stCondLst>
                              <p:cond delay="8248"/>
                            </p:stCondLst>
                            <p:childTnLst>
                              <p:par>
                                <p:cTn id="30" presetID="23" presetClass="entr" presetSubtype="16" fill="hold" nodeType="afterEffect">
                                  <p:stCondLst>
                                    <p:cond delay="0"/>
                                  </p:stCondLst>
                                  <p:childTnLst>
                                    <p:set>
                                      <p:cBhvr>
                                        <p:cTn id="31" dur="1" fill="hold">
                                          <p:stCondLst>
                                            <p:cond delay="0"/>
                                          </p:stCondLst>
                                        </p:cTn>
                                        <p:tgtEl>
                                          <p:spTgt spid="5283"/>
                                        </p:tgtEl>
                                        <p:attrNameLst>
                                          <p:attrName>style.visibility</p:attrName>
                                        </p:attrNameLst>
                                      </p:cBhvr>
                                      <p:to>
                                        <p:strVal val="visible"/>
                                      </p:to>
                                    </p:set>
                                    <p:anim calcmode="lin" valueType="num">
                                      <p:cBhvr>
                                        <p:cTn id="32" dur="500" fill="hold"/>
                                        <p:tgtEl>
                                          <p:spTgt spid="5283"/>
                                        </p:tgtEl>
                                        <p:attrNameLst>
                                          <p:attrName>ppt_w</p:attrName>
                                        </p:attrNameLst>
                                      </p:cBhvr>
                                      <p:tavLst>
                                        <p:tav tm="0">
                                          <p:val>
                                            <p:fltVal val="0"/>
                                          </p:val>
                                        </p:tav>
                                        <p:tav tm="100000">
                                          <p:val>
                                            <p:strVal val="#ppt_w"/>
                                          </p:val>
                                        </p:tav>
                                      </p:tavLst>
                                    </p:anim>
                                    <p:anim calcmode="lin" valueType="num">
                                      <p:cBhvr>
                                        <p:cTn id="33" dur="500" fill="hold"/>
                                        <p:tgtEl>
                                          <p:spTgt spid="528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3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graphicFrame>
        <p:nvGraphicFramePr>
          <p:cNvPr id="2" name="Таблица 1"/>
          <p:cNvGraphicFramePr>
            <a:graphicFrameLocks noGrp="1"/>
          </p:cNvGraphicFramePr>
          <p:nvPr/>
        </p:nvGraphicFramePr>
        <p:xfrm>
          <a:off x="1785938" y="3714750"/>
          <a:ext cx="6096000" cy="274638"/>
        </p:xfrm>
        <a:graphic>
          <a:graphicData uri="http://schemas.openxmlformats.org/drawingml/2006/table">
            <a:tbl>
              <a:tblPr/>
              <a:tblGrid>
                <a:gridCol w="6096000"/>
              </a:tblGrid>
              <a:tr h="274638">
                <a:tc>
                  <a:txBody>
                    <a:bodyPr/>
                    <a:lstStyle/>
                    <a:p>
                      <a:pPr marL="0" marR="0" lvl="0" indent="0" algn="ctr" defTabSz="914400" rtl="0" eaLnBrk="1" fontAlgn="base" latinLnBrk="0" hangingPunct="1">
                        <a:lnSpc>
                          <a:spcPct val="100000"/>
                        </a:lnSpc>
                        <a:spcBef>
                          <a:spcPct val="0"/>
                        </a:spcBef>
                        <a:spcAft>
                          <a:spcPct val="0"/>
                        </a:spcAft>
                        <a:buClr>
                          <a:schemeClr val="tx2"/>
                        </a:buClr>
                        <a:buSzPct val="115000"/>
                        <a:buFontTx/>
                        <a:buNone/>
                        <a:tabLst/>
                      </a:pPr>
                      <a:r>
                        <a:rPr kumimoji="0" lang="ru-RU" sz="1800" b="0" i="0" u="none" strike="noStrike" cap="none" normalizeH="0" baseline="0" dirty="0" smtClean="0">
                          <a:ln>
                            <a:noFill/>
                          </a:ln>
                          <a:solidFill>
                            <a:schemeClr val="tx1"/>
                          </a:solidFill>
                          <a:effectLst/>
                          <a:latin typeface="Arial" charset="0"/>
                        </a:rPr>
                        <a:t>   </a:t>
                      </a:r>
                    </a:p>
                  </a:txBody>
                  <a:tcPr marL="0" marR="0" marT="0" marB="0" anchor="ctr" horzOverflow="overflow">
                    <a:lnL>
                      <a:noFill/>
                    </a:lnL>
                    <a:lnR>
                      <a:noFill/>
                    </a:lnR>
                    <a:lnT>
                      <a:noFill/>
                    </a:lnT>
                    <a:lnB>
                      <a:noFill/>
                    </a:lnB>
                    <a:lnTlToBr>
                      <a:noFill/>
                    </a:lnTlToBr>
                    <a:lnBlToTr>
                      <a:noFill/>
                    </a:lnBlToTr>
                    <a:noFill/>
                  </a:tcPr>
                </a:tc>
              </a:tr>
            </a:tbl>
          </a:graphicData>
        </a:graphic>
      </p:graphicFrame>
      <p:sp>
        <p:nvSpPr>
          <p:cNvPr id="13316" name="Rectangle 1"/>
          <p:cNvSpPr>
            <a:spLocks noChangeArrowheads="1"/>
          </p:cNvSpPr>
          <p:nvPr/>
        </p:nvSpPr>
        <p:spPr bwMode="auto">
          <a:xfrm>
            <a:off x="900113" y="4868863"/>
            <a:ext cx="4249737" cy="1262062"/>
          </a:xfrm>
          <a:prstGeom prst="rect">
            <a:avLst/>
          </a:prstGeom>
          <a:noFill/>
          <a:ln w="9525">
            <a:noFill/>
            <a:miter lim="800000"/>
            <a:headEnd/>
            <a:tailEnd/>
          </a:ln>
        </p:spPr>
        <p:txBody>
          <a:bodyPr anchor="ctr">
            <a:spAutoFit/>
          </a:bodyPr>
          <a:lstStyle/>
          <a:p>
            <a:pPr eaLnBrk="0" fontAlgn="auto" hangingPunct="0">
              <a:spcBef>
                <a:spcPts val="0"/>
              </a:spcBef>
              <a:spcAft>
                <a:spcPts val="0"/>
              </a:spcAft>
              <a:defRPr/>
            </a:pPr>
            <a:r>
              <a:rPr lang="ru-RU" sz="2400" b="1" dirty="0">
                <a:solidFill>
                  <a:srgbClr val="FFFF00"/>
                </a:solidFill>
                <a:effectLst>
                  <a:outerShdw blurRad="38100" dist="38100" dir="2700000" algn="tl">
                    <a:srgbClr val="000000"/>
                  </a:outerShdw>
                </a:effectLst>
                <a:latin typeface="Times New Roman" pitchFamily="18" charset="0"/>
                <a:cs typeface="Times New Roman" pitchFamily="18" charset="0"/>
              </a:rPr>
              <a:t>Сила </a:t>
            </a:r>
            <a:r>
              <a:rPr lang="ru-RU" sz="2400" b="1" i="1" dirty="0">
                <a:solidFill>
                  <a:srgbClr val="FFFF00"/>
                </a:solidFill>
                <a:effectLst>
                  <a:outerShdw blurRad="38100" dist="38100" dir="2700000" algn="tl">
                    <a:srgbClr val="000000"/>
                  </a:outerShdw>
                </a:effectLst>
                <a:latin typeface="Times New Roman" pitchFamily="18" charset="0"/>
                <a:cs typeface="Times New Roman" pitchFamily="18" charset="0"/>
              </a:rPr>
              <a:t>F</a:t>
            </a:r>
            <a:r>
              <a:rPr lang="ru-RU" sz="2400" b="1" dirty="0">
                <a:solidFill>
                  <a:srgbClr val="FFFF00"/>
                </a:solidFill>
                <a:effectLst>
                  <a:outerShdw blurRad="38100" dist="38100" dir="2700000" algn="tl">
                    <a:srgbClr val="000000"/>
                  </a:outerShdw>
                </a:effectLst>
                <a:latin typeface="Times New Roman" pitchFamily="18" charset="0"/>
                <a:cs typeface="Times New Roman" pitchFamily="18" charset="0"/>
              </a:rPr>
              <a:t> -  </a:t>
            </a:r>
            <a:r>
              <a:rPr lang="ru-RU" sz="2800" b="1" dirty="0">
                <a:solidFill>
                  <a:srgbClr val="FFFF00"/>
                </a:solidFill>
                <a:effectLst>
                  <a:outerShdw blurRad="38100" dist="38100" dir="2700000" algn="tl">
                    <a:srgbClr val="000000"/>
                  </a:outerShdw>
                </a:effectLst>
                <a:latin typeface="Times New Roman" pitchFamily="18" charset="0"/>
                <a:cs typeface="Times New Roman" pitchFamily="18" charset="0"/>
              </a:rPr>
              <a:t>сила тяжести</a:t>
            </a:r>
            <a:r>
              <a:rPr lang="ru-RU" sz="2400" b="1" dirty="0">
                <a:solidFill>
                  <a:srgbClr val="FFFF00"/>
                </a:solidFill>
                <a:effectLst>
                  <a:outerShdw blurRad="38100" dist="38100" dir="2700000" algn="tl">
                    <a:srgbClr val="000000"/>
                  </a:outerShdw>
                </a:effectLst>
                <a:latin typeface="Times New Roman" pitchFamily="18" charset="0"/>
                <a:cs typeface="Times New Roman" pitchFamily="18" charset="0"/>
              </a:rPr>
              <a:t> </a:t>
            </a:r>
          </a:p>
          <a:p>
            <a:pPr algn="just" eaLnBrk="0" fontAlgn="auto" hangingPunct="0">
              <a:spcBef>
                <a:spcPts val="0"/>
              </a:spcBef>
              <a:spcAft>
                <a:spcPts val="0"/>
              </a:spcAft>
              <a:defRPr/>
            </a:pPr>
            <a:r>
              <a:rPr lang="ru-RU" sz="2400" b="1" dirty="0">
                <a:solidFill>
                  <a:srgbClr val="FFFF00"/>
                </a:solidFill>
                <a:effectLst>
                  <a:outerShdw blurRad="38100" dist="38100" dir="2700000" algn="tl">
                    <a:srgbClr val="000000"/>
                  </a:outerShdw>
                </a:effectLst>
                <a:latin typeface="Times New Roman" pitchFamily="18" charset="0"/>
                <a:cs typeface="Times New Roman" pitchFamily="18" charset="0"/>
              </a:rPr>
              <a:t>которая  всегда направлена к центру Земли</a:t>
            </a:r>
            <a:r>
              <a:rPr lang="ru-RU" sz="2400" b="1" dirty="0">
                <a:solidFill>
                  <a:srgbClr val="FFFF00"/>
                </a:solidFill>
                <a:latin typeface="Times New Roman" pitchFamily="18" charset="0"/>
                <a:cs typeface="Times New Roman" pitchFamily="18" charset="0"/>
              </a:rPr>
              <a:t> </a:t>
            </a:r>
            <a:endParaRPr lang="ru-RU" sz="2400" b="1" i="1" baseline="30000" dirty="0">
              <a:solidFill>
                <a:srgbClr val="FFFF00"/>
              </a:solidFill>
              <a:latin typeface="Times New Roman" pitchFamily="18" charset="0"/>
              <a:cs typeface="Times New Roman" pitchFamily="18" charset="0"/>
            </a:endParaRPr>
          </a:p>
        </p:txBody>
      </p:sp>
      <p:sp>
        <p:nvSpPr>
          <p:cNvPr id="27661" name="Text Box 13"/>
          <p:cNvSpPr txBox="1">
            <a:spLocks noChangeArrowheads="1"/>
          </p:cNvSpPr>
          <p:nvPr/>
        </p:nvSpPr>
        <p:spPr bwMode="auto">
          <a:xfrm>
            <a:off x="0" y="260350"/>
            <a:ext cx="9144000" cy="1938992"/>
          </a:xfrm>
          <a:prstGeom prst="rect">
            <a:avLst/>
          </a:prstGeom>
          <a:noFill/>
          <a:ln w="9525">
            <a:noFill/>
            <a:miter lim="800000"/>
            <a:headEnd/>
            <a:tailEnd/>
          </a:ln>
          <a:effectLst>
            <a:prstShdw prst="shdw13" dist="53882" dir="13500000">
              <a:schemeClr val="bg2">
                <a:alpha val="50000"/>
              </a:schemeClr>
            </a:prstShdw>
          </a:effectLst>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Проявлением закона всемирного тяготения является </a:t>
            </a:r>
          </a:p>
          <a:p>
            <a:pPr algn="ctr" fontAlgn="auto">
              <a:spcBef>
                <a:spcPts val="0"/>
              </a:spcBef>
              <a:spcAft>
                <a:spcPts val="0"/>
              </a:spcAft>
              <a:defRPr/>
            </a:pP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сила тяжести. </a:t>
            </a:r>
            <a:endPar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endParaRPr>
          </a:p>
          <a:p>
            <a:pPr algn="ctr" fontAlgn="auto">
              <a:spcBef>
                <a:spcPts val="0"/>
              </a:spcBef>
              <a:spcAft>
                <a:spcPts val="0"/>
              </a:spcAft>
              <a:defRPr/>
            </a:pPr>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На поверхности Земли </a:t>
            </a:r>
          </a:p>
          <a:p>
            <a:pPr algn="ctr" fontAlgn="auto">
              <a:spcBef>
                <a:spcPts val="0"/>
              </a:spcBef>
              <a:spcAft>
                <a:spcPts val="0"/>
              </a:spcAft>
              <a:defRPr/>
            </a:pP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сила всемирного тяготения, </a:t>
            </a:r>
          </a:p>
          <a:p>
            <a:pPr algn="ctr" fontAlgn="auto">
              <a:spcBef>
                <a:spcPts val="0"/>
              </a:spcBef>
              <a:spcAft>
                <a:spcPts val="0"/>
              </a:spcAft>
              <a:defRPr/>
            </a:pP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действующая на тело массой</a:t>
            </a:r>
            <a:r>
              <a:rPr lang="ru-RU" sz="24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en-US" sz="24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a:t>
            </a:r>
            <a:r>
              <a:rPr lang="ru-RU" sz="24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m</a:t>
            </a:r>
            <a:r>
              <a:rPr lang="ru-RU"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  равна</a:t>
            </a:r>
          </a:p>
        </p:txBody>
      </p:sp>
      <p:pic>
        <p:nvPicPr>
          <p:cNvPr id="6158" name="Picture 14" descr="http://www.astron-nomos.nm.ru/planets/images/allearth.jpg"/>
          <p:cNvPicPr>
            <a:picLocks noChangeAspect="1" noChangeArrowheads="1"/>
          </p:cNvPicPr>
          <p:nvPr/>
        </p:nvPicPr>
        <p:blipFill>
          <a:blip r:embed="rId4" cstate="print"/>
          <a:srcRect/>
          <a:stretch>
            <a:fillRect/>
          </a:stretch>
        </p:blipFill>
        <p:spPr bwMode="auto">
          <a:xfrm>
            <a:off x="250825" y="2205038"/>
            <a:ext cx="2808288" cy="2449512"/>
          </a:xfrm>
          <a:prstGeom prst="rect">
            <a:avLst/>
          </a:prstGeom>
          <a:noFill/>
          <a:effectLst>
            <a:outerShdw blurRad="50800" dist="38100" dir="13500000" sx="101000" sy="101000" algn="br" rotWithShape="0">
              <a:prstClr val="black">
                <a:alpha val="40000"/>
              </a:prstClr>
            </a:outerShdw>
          </a:effectLst>
        </p:spPr>
      </p:pic>
      <p:pic>
        <p:nvPicPr>
          <p:cNvPr id="5124" name="Picture 4">
            <a:hlinkClick r:id="rId5" action="ppaction://hlinksldjump"/>
          </p:cNvPr>
          <p:cNvPicPr>
            <a:picLocks noChangeAspect="1" noChangeArrowheads="1"/>
          </p:cNvPicPr>
          <p:nvPr/>
        </p:nvPicPr>
        <p:blipFill>
          <a:blip r:embed="rId6" cstate="print"/>
          <a:srcRect/>
          <a:stretch>
            <a:fillRect/>
          </a:stretch>
        </p:blipFill>
        <p:spPr bwMode="auto">
          <a:xfrm>
            <a:off x="5508625" y="2781300"/>
            <a:ext cx="3635375" cy="3313113"/>
          </a:xfrm>
          <a:prstGeom prst="rect">
            <a:avLst/>
          </a:prstGeom>
          <a:noFill/>
          <a:ln w="9525">
            <a:solidFill>
              <a:srgbClr val="D63C0C"/>
            </a:solidFill>
            <a:miter lim="800000"/>
            <a:headEnd/>
            <a:tailEnd/>
          </a:ln>
          <a:effectLst>
            <a:outerShdw dist="35921" dir="2700000" algn="ctr" rotWithShape="0">
              <a:srgbClr val="808080">
                <a:alpha val="50000"/>
              </a:srgbClr>
            </a:outerShdw>
          </a:effectLst>
        </p:spPr>
      </p:pic>
      <p:pic>
        <p:nvPicPr>
          <p:cNvPr id="12297" name="Picture 3" descr="D:\Program Files\Physicon\Physics_7-11\content\javagifs\63230059121936-3.gif"/>
          <p:cNvPicPr>
            <a:picLocks noChangeAspect="1" noChangeArrowheads="1"/>
          </p:cNvPicPr>
          <p:nvPr/>
        </p:nvPicPr>
        <p:blipFill>
          <a:blip r:embed="rId7" cstate="print">
            <a:lum bright="12000" contrast="72000"/>
          </a:blip>
          <a:srcRect t="4727" b="4727"/>
          <a:stretch>
            <a:fillRect/>
          </a:stretch>
        </p:blipFill>
        <p:spPr bwMode="auto">
          <a:xfrm>
            <a:off x="3059113" y="2133600"/>
            <a:ext cx="3313112" cy="1620838"/>
          </a:xfrm>
          <a:prstGeom prst="rect">
            <a:avLst/>
          </a:prstGeom>
          <a:noFill/>
          <a:ln w="9525">
            <a:noFill/>
            <a:miter lim="800000"/>
            <a:headEnd/>
            <a:tailEnd/>
          </a:ln>
        </p:spPr>
      </p:pic>
      <p:sp>
        <p:nvSpPr>
          <p:cNvPr id="33802" name="Oval 10"/>
          <p:cNvSpPr>
            <a:spLocks noChangeArrowheads="1"/>
          </p:cNvSpPr>
          <p:nvPr/>
        </p:nvSpPr>
        <p:spPr bwMode="auto">
          <a:xfrm>
            <a:off x="8243888" y="2636838"/>
            <a:ext cx="215900" cy="260350"/>
          </a:xfrm>
          <a:prstGeom prst="ellipse">
            <a:avLst/>
          </a:prstGeom>
          <a:solidFill>
            <a:srgbClr val="FF3300"/>
          </a:solidFill>
          <a:ln w="9525">
            <a:solidFill>
              <a:schemeClr val="tx1"/>
            </a:solidFill>
            <a:round/>
            <a:headEnd/>
            <a:tailEnd/>
          </a:ln>
        </p:spPr>
        <p:txBody>
          <a:bodyPr wrap="none" anchor="ctr"/>
          <a:lstStyle/>
          <a:p>
            <a:endParaRPr lang="ru-RU">
              <a:latin typeface="Constantia" pitchFamily="18" charset="0"/>
            </a:endParaRPr>
          </a:p>
        </p:txBody>
      </p:sp>
      <p:sp>
        <p:nvSpPr>
          <p:cNvPr id="3" name="Місце для нижнього колонтитула 2"/>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ppt_w</p:attrName>
                                        </p:attrNameLst>
                                      </p:cBhvr>
                                      <p:tavLst>
                                        <p:tav tm="0">
                                          <p:val>
                                            <p:fltVal val="0"/>
                                          </p:val>
                                        </p:tav>
                                        <p:tav tm="100000">
                                          <p:val>
                                            <p:strVal val="#ppt_w"/>
                                          </p:val>
                                        </p:tav>
                                      </p:tavLst>
                                    </p:anim>
                                    <p:anim calcmode="lin" valueType="num">
                                      <p:cBhvr>
                                        <p:cTn id="8" dur="500" fill="hold"/>
                                        <p:tgtEl>
                                          <p:spTgt spid="5124"/>
                                        </p:tgtEl>
                                        <p:attrNameLst>
                                          <p:attrName>ppt_h</p:attrName>
                                        </p:attrNameLst>
                                      </p:cBhvr>
                                      <p:tavLst>
                                        <p:tav tm="0">
                                          <p:val>
                                            <p:fltVal val="0"/>
                                          </p:val>
                                        </p:tav>
                                        <p:tav tm="100000">
                                          <p:val>
                                            <p:strVal val="#ppt_h"/>
                                          </p:val>
                                        </p:tav>
                                      </p:tavLst>
                                    </p:anim>
                                  </p:childTnLst>
                                </p:cTn>
                              </p:par>
                              <p:par>
                                <p:cTn id="9" presetID="42" presetClass="path" presetSubtype="0" accel="50000" decel="50000" fill="hold" grpId="0" nodeType="withEffect">
                                  <p:stCondLst>
                                    <p:cond delay="0"/>
                                  </p:stCondLst>
                                  <p:childTnLst>
                                    <p:animMotion origin="layout" path="M 1.94444E-6 -2.22222E-6 L -0.00382 0.32755 " pathEditMode="relative" rAng="0" ptsTypes="AA">
                                      <p:cBhvr>
                                        <p:cTn id="10" dur="2000" fill="hold"/>
                                        <p:tgtEl>
                                          <p:spTgt spid="33802"/>
                                        </p:tgtEl>
                                        <p:attrNameLst>
                                          <p:attrName>ppt_x</p:attrName>
                                          <p:attrName>ppt_y</p:attrName>
                                        </p:attrNameLst>
                                      </p:cBhvr>
                                      <p:rCtr x="-200" y="16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16386" name="Rectangle 1"/>
          <p:cNvSpPr>
            <a:spLocks noChangeArrowheads="1"/>
          </p:cNvSpPr>
          <p:nvPr/>
        </p:nvSpPr>
        <p:spPr bwMode="auto">
          <a:xfrm>
            <a:off x="179388" y="333375"/>
            <a:ext cx="9144000" cy="1157288"/>
          </a:xfrm>
          <a:prstGeom prst="rect">
            <a:avLst/>
          </a:prstGeom>
          <a:noFill/>
          <a:ln w="9525">
            <a:noFill/>
            <a:miter lim="800000"/>
            <a:headEnd/>
            <a:tailEnd/>
          </a:ln>
        </p:spPr>
        <p:txBody>
          <a:bodyPr lIns="0" tIns="0" rIns="0" bIns="0" anchor="ctr">
            <a:spAutoFit/>
          </a:bodyPr>
          <a:lstStyle/>
          <a:p>
            <a:pPr eaLnBrk="0" fontAlgn="auto" hangingPunct="0">
              <a:spcBef>
                <a:spcPts val="0"/>
              </a:spcBef>
              <a:spcAft>
                <a:spcPts val="0"/>
              </a:spcAft>
              <a:defRPr/>
            </a:pPr>
            <a:r>
              <a:rPr lang="ru-RU" sz="4400" b="1" dirty="0">
                <a:solidFill>
                  <a:srgbClr val="FF0000"/>
                </a:solidFill>
                <a:effectLst>
                  <a:outerShdw blurRad="38100" dist="38100" dir="2700000" algn="tl">
                    <a:srgbClr val="000000"/>
                  </a:outerShdw>
                </a:effectLst>
                <a:latin typeface="Comic Sans MS" pitchFamily="66" charset="0"/>
              </a:rPr>
              <a:t>Границы применимости закона</a:t>
            </a:r>
          </a:p>
          <a:p>
            <a:pPr eaLnBrk="0" fontAlgn="auto" hangingPunct="0">
              <a:spcBef>
                <a:spcPts val="0"/>
              </a:spcBef>
              <a:spcAft>
                <a:spcPts val="0"/>
              </a:spcAft>
              <a:defRPr/>
            </a:pPr>
            <a:r>
              <a:rPr lang="ru-RU" sz="3200" dirty="0">
                <a:solidFill>
                  <a:srgbClr val="FF0000"/>
                </a:solidFill>
                <a:effectLst>
                  <a:outerShdw blurRad="38100" dist="38100" dir="2700000" algn="tl">
                    <a:srgbClr val="000000"/>
                  </a:outerShdw>
                </a:effectLst>
                <a:latin typeface="+mn-lt"/>
                <a:cs typeface="Arial" charset="0"/>
              </a:rPr>
              <a:t> </a:t>
            </a:r>
            <a:endParaRPr lang="ru-RU" sz="3200" dirty="0">
              <a:solidFill>
                <a:srgbClr val="FF0000"/>
              </a:solidFill>
              <a:effectLst>
                <a:outerShdw blurRad="38100" dist="38100" dir="2700000" algn="tl">
                  <a:srgbClr val="000000"/>
                </a:outerShdw>
              </a:effectLst>
              <a:latin typeface="+mn-lt"/>
            </a:endParaRPr>
          </a:p>
        </p:txBody>
      </p:sp>
      <p:sp>
        <p:nvSpPr>
          <p:cNvPr id="52227" name="Rectangle 2"/>
          <p:cNvSpPr>
            <a:spLocks noChangeArrowheads="1"/>
          </p:cNvSpPr>
          <p:nvPr/>
        </p:nvSpPr>
        <p:spPr bwMode="auto">
          <a:xfrm>
            <a:off x="179388" y="2708275"/>
            <a:ext cx="8569325" cy="1898650"/>
          </a:xfrm>
          <a:prstGeom prst="rect">
            <a:avLst/>
          </a:prstGeom>
          <a:noFill/>
          <a:ln w="9525">
            <a:noFill/>
            <a:miter lim="800000"/>
            <a:headEnd/>
            <a:tailEnd/>
          </a:ln>
        </p:spPr>
        <p:txBody>
          <a:bodyPr lIns="0" tIns="0" rIns="0" bIns="0" anchor="ctr">
            <a:spAutoFit/>
          </a:bodyPr>
          <a:lstStyle/>
          <a:p>
            <a:pPr algn="ctr" eaLnBrk="0" fontAlgn="auto" hangingPunct="0">
              <a:lnSpc>
                <a:spcPct val="120000"/>
              </a:lnSpc>
              <a:spcBef>
                <a:spcPts val="0"/>
              </a:spcBef>
              <a:spcAft>
                <a:spcPts val="0"/>
              </a:spcAft>
              <a:defRPr/>
            </a:pPr>
            <a:r>
              <a:rPr lang="ru-RU" sz="2400" dirty="0">
                <a:latin typeface="Times New Roman" pitchFamily="18" charset="0"/>
              </a:rPr>
              <a:t> </a:t>
            </a:r>
            <a:endParaRPr lang="ru-RU" sz="2400" dirty="0">
              <a:latin typeface="+mn-lt"/>
            </a:endParaRPr>
          </a:p>
          <a:p>
            <a:pPr lvl="1" eaLnBrk="0" fontAlgn="auto" hangingPunct="0">
              <a:spcBef>
                <a:spcPts val="0"/>
              </a:spcBef>
              <a:spcAft>
                <a:spcPts val="0"/>
              </a:spcAft>
              <a:defRPr/>
            </a:pPr>
            <a:r>
              <a:rPr lang="en-US" sz="2400" b="1" dirty="0">
                <a:solidFill>
                  <a:srgbClr val="FFFF00"/>
                </a:solidFill>
                <a:effectLst>
                  <a:outerShdw blurRad="38100" dist="38100" dir="2700000" algn="tl">
                    <a:srgbClr val="000000"/>
                  </a:outerShdw>
                </a:effectLst>
                <a:latin typeface="Times New Roman" pitchFamily="18" charset="0"/>
              </a:rPr>
              <a:t>1) </a:t>
            </a:r>
            <a:r>
              <a:rPr lang="ru-RU" sz="2400" b="1" dirty="0">
                <a:solidFill>
                  <a:srgbClr val="FFFF00"/>
                </a:solidFill>
                <a:effectLst>
                  <a:outerShdw blurRad="38100" dist="38100" dir="2700000" algn="tl">
                    <a:srgbClr val="000000"/>
                  </a:outerShdw>
                </a:effectLst>
                <a:latin typeface="Times New Roman" pitchFamily="18" charset="0"/>
              </a:rPr>
              <a:t>материальных точек;</a:t>
            </a:r>
            <a:endParaRPr lang="ru-RU" sz="2400" b="1" dirty="0">
              <a:solidFill>
                <a:srgbClr val="FFFF00"/>
              </a:solidFill>
              <a:effectLst>
                <a:outerShdw blurRad="38100" dist="38100" dir="2700000" algn="tl">
                  <a:srgbClr val="000000"/>
                </a:outerShdw>
              </a:effectLst>
              <a:latin typeface="+mn-lt"/>
            </a:endParaRPr>
          </a:p>
          <a:p>
            <a:pPr lvl="1" eaLnBrk="0" fontAlgn="auto" hangingPunct="0">
              <a:spcBef>
                <a:spcPts val="0"/>
              </a:spcBef>
              <a:spcAft>
                <a:spcPts val="0"/>
              </a:spcAft>
              <a:defRPr/>
            </a:pPr>
            <a:r>
              <a:rPr lang="en-US" sz="2400" b="1" dirty="0">
                <a:solidFill>
                  <a:srgbClr val="FFFF00"/>
                </a:solidFill>
                <a:effectLst>
                  <a:outerShdw blurRad="38100" dist="38100" dir="2700000" algn="tl">
                    <a:srgbClr val="000000"/>
                  </a:outerShdw>
                </a:effectLst>
                <a:latin typeface="Times New Roman" pitchFamily="18" charset="0"/>
              </a:rPr>
              <a:t>2) </a:t>
            </a:r>
            <a:r>
              <a:rPr lang="ru-RU" sz="2400" b="1" dirty="0">
                <a:solidFill>
                  <a:srgbClr val="FFFF00"/>
                </a:solidFill>
                <a:effectLst>
                  <a:outerShdw blurRad="38100" dist="38100" dir="2700000" algn="tl">
                    <a:srgbClr val="000000"/>
                  </a:outerShdw>
                </a:effectLst>
                <a:latin typeface="Times New Roman" pitchFamily="18" charset="0"/>
              </a:rPr>
              <a:t>тел, имеющих форму шара;</a:t>
            </a:r>
            <a:endParaRPr lang="ru-RU" sz="2400" b="1" dirty="0">
              <a:solidFill>
                <a:srgbClr val="FFFF00"/>
              </a:solidFill>
              <a:effectLst>
                <a:outerShdw blurRad="38100" dist="38100" dir="2700000" algn="tl">
                  <a:srgbClr val="000000"/>
                </a:outerShdw>
              </a:effectLst>
              <a:latin typeface="+mn-lt"/>
            </a:endParaRPr>
          </a:p>
          <a:p>
            <a:pPr lvl="1" eaLnBrk="0" fontAlgn="auto" hangingPunct="0">
              <a:spcBef>
                <a:spcPts val="0"/>
              </a:spcBef>
              <a:spcAft>
                <a:spcPts val="0"/>
              </a:spcAft>
              <a:defRPr/>
            </a:pPr>
            <a:r>
              <a:rPr lang="en-US" sz="2400" b="1" dirty="0">
                <a:solidFill>
                  <a:srgbClr val="FFFF00"/>
                </a:solidFill>
                <a:effectLst>
                  <a:outerShdw blurRad="38100" dist="38100" dir="2700000" algn="tl">
                    <a:srgbClr val="000000"/>
                  </a:outerShdw>
                </a:effectLst>
                <a:latin typeface="Times New Roman" pitchFamily="18" charset="0"/>
              </a:rPr>
              <a:t>3) </a:t>
            </a:r>
            <a:r>
              <a:rPr lang="ru-RU" sz="2400" b="1" dirty="0">
                <a:solidFill>
                  <a:srgbClr val="FFFF00"/>
                </a:solidFill>
                <a:effectLst>
                  <a:outerShdw blurRad="38100" dist="38100" dir="2700000" algn="tl">
                    <a:srgbClr val="000000"/>
                  </a:outerShdw>
                </a:effectLst>
                <a:latin typeface="Times New Roman" pitchFamily="18" charset="0"/>
              </a:rPr>
              <a:t>шара большого радиуса, взаимодействующего с телами, размеры которых много меньше размеров шара</a:t>
            </a:r>
          </a:p>
        </p:txBody>
      </p:sp>
      <p:sp>
        <p:nvSpPr>
          <p:cNvPr id="13317" name="Rectangle 3"/>
          <p:cNvSpPr>
            <a:spLocks noChangeArrowheads="1"/>
          </p:cNvSpPr>
          <p:nvPr/>
        </p:nvSpPr>
        <p:spPr bwMode="auto">
          <a:xfrm>
            <a:off x="0" y="0"/>
            <a:ext cx="31750" cy="138113"/>
          </a:xfrm>
          <a:prstGeom prst="rect">
            <a:avLst/>
          </a:prstGeom>
          <a:noFill/>
          <a:ln w="9525">
            <a:noFill/>
            <a:miter lim="800000"/>
            <a:headEnd/>
            <a:tailEnd/>
          </a:ln>
        </p:spPr>
        <p:txBody>
          <a:bodyPr wrap="none" lIns="0" tIns="0" rIns="0" bIns="0" anchor="ctr">
            <a:spAutoFit/>
          </a:bodyPr>
          <a:lstStyle/>
          <a:p>
            <a:pPr eaLnBrk="0" hangingPunct="0"/>
            <a:r>
              <a:rPr lang="ru-RU" sz="900">
                <a:solidFill>
                  <a:srgbClr val="000000"/>
                </a:solidFill>
                <a:latin typeface="Constantia" pitchFamily="18" charset="0"/>
                <a:cs typeface="Arial" charset="0"/>
              </a:rPr>
              <a:t> </a:t>
            </a:r>
            <a:endParaRPr lang="ru-RU">
              <a:latin typeface="Constantia" pitchFamily="18" charset="0"/>
            </a:endParaRPr>
          </a:p>
        </p:txBody>
      </p:sp>
      <p:sp>
        <p:nvSpPr>
          <p:cNvPr id="52229" name="Прямоугольник 4"/>
          <p:cNvSpPr>
            <a:spLocks noChangeArrowheads="1"/>
          </p:cNvSpPr>
          <p:nvPr/>
        </p:nvSpPr>
        <p:spPr bwMode="auto">
          <a:xfrm>
            <a:off x="611188" y="4941888"/>
            <a:ext cx="8208962" cy="1187450"/>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r>
              <a:rPr lang="ru-RU" sz="2400" b="1" dirty="0">
                <a:solidFill>
                  <a:schemeClr val="bg2"/>
                </a:solidFill>
                <a:effectLst>
                  <a:outerShdw blurRad="38100" dist="38100" dir="2700000" algn="tl">
                    <a:srgbClr val="000000"/>
                  </a:outerShdw>
                </a:effectLst>
                <a:latin typeface="Times New Roman" pitchFamily="18" charset="0"/>
              </a:rPr>
              <a:t>Сила тяготения очень мала и становится заметной только тогда, когда хотя бы одно из взаимодействующих тел имеет очень большую массу (планета, звезда).</a:t>
            </a:r>
            <a:endParaRPr lang="ru-RU" sz="2400" b="1" dirty="0">
              <a:solidFill>
                <a:schemeClr val="bg2"/>
              </a:solidFill>
              <a:effectLst>
                <a:outerShdw blurRad="38100" dist="38100" dir="2700000" algn="tl">
                  <a:srgbClr val="000000"/>
                </a:outerShdw>
              </a:effectLst>
              <a:latin typeface="+mn-lt"/>
            </a:endParaRPr>
          </a:p>
        </p:txBody>
      </p:sp>
      <p:sp>
        <p:nvSpPr>
          <p:cNvPr id="34822" name="Text Box 8"/>
          <p:cNvSpPr txBox="1">
            <a:spLocks noChangeArrowheads="1"/>
          </p:cNvSpPr>
          <p:nvPr/>
        </p:nvSpPr>
        <p:spPr bwMode="auto">
          <a:xfrm>
            <a:off x="900113" y="1125538"/>
            <a:ext cx="8064500" cy="1373187"/>
          </a:xfrm>
          <a:prstGeom prst="rect">
            <a:avLst/>
          </a:prstGeom>
          <a:noFill/>
          <a:ln w="9525">
            <a:noFill/>
            <a:miter lim="800000"/>
            <a:headEnd/>
            <a:tailEnd/>
          </a:ln>
        </p:spPr>
        <p:txBody>
          <a:bodyPr>
            <a:spAutoFit/>
          </a:bodyPr>
          <a:lstStyle/>
          <a:p>
            <a:pPr algn="ctr" fontAlgn="auto">
              <a:spcBef>
                <a:spcPts val="0"/>
              </a:spcBef>
              <a:spcAft>
                <a:spcPts val="0"/>
              </a:spcAft>
              <a:defRPr/>
            </a:pPr>
            <a:r>
              <a:rPr lang="ru-RU" sz="2800" b="1" dirty="0">
                <a:solidFill>
                  <a:srgbClr val="FFFF00"/>
                </a:solidFill>
                <a:latin typeface="Bookman Old Style" pitchFamily="18" charset="0"/>
              </a:rPr>
              <a:t>Закон всемирного тяготения</a:t>
            </a:r>
            <a:r>
              <a:rPr lang="ru-RU" sz="2800" b="1" dirty="0">
                <a:latin typeface="Bookman Old Style" pitchFamily="18" charset="0"/>
              </a:rPr>
              <a:t> </a:t>
            </a:r>
          </a:p>
          <a:p>
            <a:pPr algn="ctr" fontAlgn="auto">
              <a:spcBef>
                <a:spcPts val="0"/>
              </a:spcBef>
              <a:spcAft>
                <a:spcPts val="0"/>
              </a:spcAft>
              <a:defRPr/>
            </a:pPr>
            <a:r>
              <a:rPr lang="ru-RU"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Bookman Old Style" pitchFamily="18" charset="0"/>
              </a:rPr>
              <a:t>имеет определенные границы применимости:</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822"/>
                                        </p:tgtEl>
                                        <p:attrNameLst>
                                          <p:attrName>style.visibility</p:attrName>
                                        </p:attrNameLst>
                                      </p:cBhvr>
                                      <p:to>
                                        <p:strVal val="visible"/>
                                      </p:to>
                                    </p:set>
                                    <p:animEffect transition="in" filter="fade">
                                      <p:cBhvr>
                                        <p:cTn id="7" dur="2000"/>
                                        <p:tgtEl>
                                          <p:spTgt spid="34822"/>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2227"/>
                                        </p:tgtEl>
                                        <p:attrNameLst>
                                          <p:attrName>style.visibility</p:attrName>
                                        </p:attrNameLst>
                                      </p:cBhvr>
                                      <p:to>
                                        <p:strVal val="visible"/>
                                      </p:to>
                                    </p:set>
                                    <p:anim calcmode="lin" valueType="num">
                                      <p:cBhvr>
                                        <p:cTn id="11" dur="500" fill="hold"/>
                                        <p:tgtEl>
                                          <p:spTgt spid="5222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2227"/>
                                        </p:tgtEl>
                                        <p:attrNameLst>
                                          <p:attrName>ppt_y</p:attrName>
                                        </p:attrNameLst>
                                      </p:cBhvr>
                                      <p:tavLst>
                                        <p:tav tm="0">
                                          <p:val>
                                            <p:strVal val="#ppt_y"/>
                                          </p:val>
                                        </p:tav>
                                        <p:tav tm="100000">
                                          <p:val>
                                            <p:strVal val="#ppt_y"/>
                                          </p:val>
                                        </p:tav>
                                      </p:tavLst>
                                    </p:anim>
                                    <p:anim calcmode="lin" valueType="num">
                                      <p:cBhvr>
                                        <p:cTn id="13" dur="500" fill="hold"/>
                                        <p:tgtEl>
                                          <p:spTgt spid="5222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222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8"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57346" name="Rectangle 2"/>
          <p:cNvSpPr>
            <a:spLocks noGrp="1" noChangeArrowheads="1"/>
          </p:cNvSpPr>
          <p:nvPr>
            <p:ph type="title"/>
          </p:nvPr>
        </p:nvSpPr>
        <p:spPr>
          <a:xfrm>
            <a:off x="428625" y="357188"/>
            <a:ext cx="8229600" cy="1143000"/>
          </a:xfrm>
        </p:spPr>
        <p:txBody>
          <a:bodyPr/>
          <a:lstStyle/>
          <a:p>
            <a:r>
              <a:rPr lang="ru-RU" sz="4800" dirty="0" smtClean="0">
                <a:solidFill>
                  <a:schemeClr val="hlink"/>
                </a:solidFill>
                <a:latin typeface="Comic Sans MS" pitchFamily="66" charset="0"/>
              </a:rPr>
              <a:t>Значение</a:t>
            </a:r>
          </a:p>
        </p:txBody>
      </p:sp>
      <p:sp>
        <p:nvSpPr>
          <p:cNvPr id="57347" name="Rectangle 3"/>
          <p:cNvSpPr>
            <a:spLocks noGrp="1" noChangeArrowheads="1"/>
          </p:cNvSpPr>
          <p:nvPr>
            <p:ph idx="1"/>
          </p:nvPr>
        </p:nvSpPr>
        <p:spPr>
          <a:xfrm>
            <a:off x="468313" y="1557338"/>
            <a:ext cx="8675687" cy="2303462"/>
          </a:xfrm>
        </p:spPr>
        <p:txBody>
          <a:bodyPr>
            <a:normAutofit/>
          </a:bodyPr>
          <a:lstStyle/>
          <a:p>
            <a:pPr marL="274320" indent="-274320" fontAlgn="auto">
              <a:spcAft>
                <a:spcPts val="0"/>
              </a:spcAft>
              <a:buClr>
                <a:schemeClr val="accent3"/>
              </a:buClr>
              <a:buFont typeface="Wingdings" pitchFamily="2" charset="2"/>
              <a:buNone/>
              <a:defRPr/>
            </a:pP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Наличие всемирного тяготения:</a:t>
            </a:r>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a:p>
            <a:pPr marL="274320" indent="-274320" fontAlgn="auto">
              <a:spcAft>
                <a:spcPts val="0"/>
              </a:spcAft>
              <a:buClr>
                <a:schemeClr val="accent3"/>
              </a:buClr>
              <a:buFont typeface="Wingdings 2"/>
              <a:buChar char=""/>
              <a:defRPr/>
            </a:pPr>
            <a:r>
              <a:rPr lang="ru-RU"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rPr>
              <a:t>объясняет устойчивость солнечной системы;</a:t>
            </a:r>
            <a:endPar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endParaRPr>
          </a:p>
          <a:p>
            <a:pPr marL="274320" indent="-274320" fontAlgn="auto">
              <a:spcAft>
                <a:spcPts val="0"/>
              </a:spcAft>
              <a:buClr>
                <a:schemeClr val="accent3"/>
              </a:buClr>
              <a:buFont typeface="Wingdings 2"/>
              <a:buChar char=""/>
              <a:defRPr/>
            </a:pPr>
            <a:r>
              <a:rPr lang="ru-RU"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rPr>
              <a:t>движение планет и других небесных тел. </a:t>
            </a:r>
            <a:endPar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onotype Corsiva" pitchFamily="66" charset="0"/>
            </a:endParaRPr>
          </a:p>
          <a:p>
            <a:pPr marL="274320" indent="-274320" algn="ctr" fontAlgn="auto">
              <a:spcAft>
                <a:spcPts val="0"/>
              </a:spcAft>
              <a:buClr>
                <a:schemeClr val="accent3"/>
              </a:buClr>
              <a:buFont typeface="Wingdings" pitchFamily="2" charset="2"/>
              <a:buNone/>
              <a:defRPr/>
            </a:pPr>
            <a:endParaRPr lang="ru-RU" dirty="0" smtClean="0">
              <a:latin typeface="Comic Sans MS" pitchFamily="66" charset="0"/>
            </a:endParaRPr>
          </a:p>
        </p:txBody>
      </p:sp>
      <p:sp>
        <p:nvSpPr>
          <p:cNvPr id="31749" name="Text Box 5"/>
          <p:cNvSpPr txBox="1">
            <a:spLocks noChangeArrowheads="1"/>
          </p:cNvSpPr>
          <p:nvPr/>
        </p:nvSpPr>
        <p:spPr bwMode="auto">
          <a:xfrm>
            <a:off x="323850" y="3716338"/>
            <a:ext cx="8820150" cy="2041525"/>
          </a:xfrm>
          <a:prstGeom prst="rect">
            <a:avLst/>
          </a:prstGeom>
          <a:noFill/>
          <a:ln w="9525">
            <a:noFill/>
            <a:miter lim="800000"/>
            <a:headEnd/>
            <a:tailEnd/>
          </a:ln>
          <a:effectLst>
            <a:outerShdw dist="107763" dir="2700000" algn="ctr" rotWithShape="0">
              <a:schemeClr val="bg2">
                <a:alpha val="50000"/>
              </a:schemeClr>
            </a:outerShdw>
          </a:effectLst>
        </p:spPr>
        <p:txBody>
          <a:bodyPr>
            <a:spAutoFit/>
          </a:bodyPr>
          <a:lstStyle/>
          <a:p>
            <a:pPr algn="ctr" fontAlgn="auto">
              <a:spcBef>
                <a:spcPct val="50000"/>
              </a:spcBef>
              <a:spcAft>
                <a:spcPts val="0"/>
              </a:spcAft>
              <a:defRPr/>
            </a:pPr>
            <a:r>
              <a:rPr lang="ru-RU" sz="3200" b="1" dirty="0">
                <a:solidFill>
                  <a:srgbClr val="FF3300"/>
                </a:solidFill>
                <a:effectLst>
                  <a:outerShdw blurRad="38100" dist="38100" dir="2700000" algn="tl">
                    <a:srgbClr val="000000"/>
                  </a:outerShdw>
                </a:effectLst>
                <a:latin typeface="Comic Sans MS" pitchFamily="66" charset="0"/>
              </a:rPr>
              <a:t>С открытием                             закона всемирного тяготения,                к людям пришло понимание            принципа строения вселенной</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768" decel="100000"/>
                                        <p:tgtEl>
                                          <p:spTgt spid="57346"/>
                                        </p:tgtEl>
                                      </p:cBhvr>
                                    </p:animEffect>
                                    <p:animScale>
                                      <p:cBhvr>
                                        <p:cTn id="8" dur="768" decel="100000"/>
                                        <p:tgtEl>
                                          <p:spTgt spid="57346"/>
                                        </p:tgtEl>
                                      </p:cBhvr>
                                      <p:from x="10000" y="10000"/>
                                      <p:to x="200000" y="450000"/>
                                    </p:animScale>
                                    <p:animScale>
                                      <p:cBhvr>
                                        <p:cTn id="9" dur="1230" accel="100000" fill="hold">
                                          <p:stCondLst>
                                            <p:cond delay="768"/>
                                          </p:stCondLst>
                                        </p:cTn>
                                        <p:tgtEl>
                                          <p:spTgt spid="57346"/>
                                        </p:tgtEl>
                                      </p:cBhvr>
                                      <p:from x="200000" y="450000"/>
                                      <p:to x="100000" y="100000"/>
                                    </p:animScale>
                                    <p:set>
                                      <p:cBhvr>
                                        <p:cTn id="10" dur="768" fill="hold"/>
                                        <p:tgtEl>
                                          <p:spTgt spid="57346"/>
                                        </p:tgtEl>
                                        <p:attrNameLst>
                                          <p:attrName>ppt_x</p:attrName>
                                        </p:attrNameLst>
                                      </p:cBhvr>
                                      <p:to>
                                        <p:strVal val="(0.5)"/>
                                      </p:to>
                                    </p:set>
                                    <p:anim from="(0.5)" to="(#ppt_x)" calcmode="lin" valueType="num">
                                      <p:cBhvr>
                                        <p:cTn id="11" dur="1230" accel="100000" fill="hold">
                                          <p:stCondLst>
                                            <p:cond delay="768"/>
                                          </p:stCondLst>
                                        </p:cTn>
                                        <p:tgtEl>
                                          <p:spTgt spid="57346"/>
                                        </p:tgtEl>
                                        <p:attrNameLst>
                                          <p:attrName>ppt_x</p:attrName>
                                        </p:attrNameLst>
                                      </p:cBhvr>
                                    </p:anim>
                                    <p:set>
                                      <p:cBhvr>
                                        <p:cTn id="12" dur="768" fill="hold"/>
                                        <p:tgtEl>
                                          <p:spTgt spid="57346"/>
                                        </p:tgtEl>
                                        <p:attrNameLst>
                                          <p:attrName>ppt_y</p:attrName>
                                        </p:attrNameLst>
                                      </p:cBhvr>
                                      <p:to>
                                        <p:strVal val="(#ppt_y+0.4)"/>
                                      </p:to>
                                    </p:set>
                                    <p:anim from="(#ppt_y+0.4)" to="(#ppt_y)" calcmode="lin" valueType="num">
                                      <p:cBhvr>
                                        <p:cTn id="13" dur="1230" accel="100000" fill="hold">
                                          <p:stCondLst>
                                            <p:cond delay="768"/>
                                          </p:stCondLst>
                                        </p:cTn>
                                        <p:tgtEl>
                                          <p:spTgt spid="57346"/>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57347">
                                            <p:txEl>
                                              <p:pRg st="0" end="0"/>
                                            </p:txEl>
                                          </p:spTgt>
                                        </p:tgtEl>
                                        <p:attrNameLst>
                                          <p:attrName>style.visibility</p:attrName>
                                        </p:attrNameLst>
                                      </p:cBhvr>
                                      <p:to>
                                        <p:strVal val="visible"/>
                                      </p:to>
                                    </p:set>
                                    <p:anim calcmode="lin" valueType="num">
                                      <p:cBhvr>
                                        <p:cTn id="17" dur="500" fill="hold"/>
                                        <p:tgtEl>
                                          <p:spTgt spid="57347">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57347">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57347">
                                            <p:txEl>
                                              <p:pRg st="0" end="0"/>
                                            </p:txEl>
                                          </p:spTgt>
                                        </p:tgtEl>
                                      </p:cBhvr>
                                    </p:animEffect>
                                  </p:childTnLst>
                                </p:cTn>
                              </p:par>
                            </p:childTnLst>
                          </p:cTn>
                        </p:par>
                        <p:par>
                          <p:cTn id="20" fill="hold">
                            <p:stCondLst>
                              <p:cond delay="2498"/>
                            </p:stCondLst>
                            <p:childTnLst>
                              <p:par>
                                <p:cTn id="21" presetID="53" presetClass="entr" presetSubtype="0" fill="hold" grpId="0" nodeType="afterEffect">
                                  <p:stCondLst>
                                    <p:cond delay="0"/>
                                  </p:stCondLst>
                                  <p:childTnLst>
                                    <p:set>
                                      <p:cBhvr>
                                        <p:cTn id="22" dur="1" fill="hold">
                                          <p:stCondLst>
                                            <p:cond delay="0"/>
                                          </p:stCondLst>
                                        </p:cTn>
                                        <p:tgtEl>
                                          <p:spTgt spid="57347">
                                            <p:txEl>
                                              <p:pRg st="1" end="1"/>
                                            </p:txEl>
                                          </p:spTgt>
                                        </p:tgtEl>
                                        <p:attrNameLst>
                                          <p:attrName>style.visibility</p:attrName>
                                        </p:attrNameLst>
                                      </p:cBhvr>
                                      <p:to>
                                        <p:strVal val="visible"/>
                                      </p:to>
                                    </p:set>
                                    <p:anim calcmode="lin" valueType="num">
                                      <p:cBhvr>
                                        <p:cTn id="23" dur="500" fill="hold"/>
                                        <p:tgtEl>
                                          <p:spTgt spid="5734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7347">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57347">
                                            <p:txEl>
                                              <p:pRg st="1" end="1"/>
                                            </p:txEl>
                                          </p:spTgt>
                                        </p:tgtEl>
                                      </p:cBhvr>
                                    </p:animEffect>
                                  </p:childTnLst>
                                </p:cTn>
                              </p:par>
                            </p:childTnLst>
                          </p:cTn>
                        </p:par>
                        <p:par>
                          <p:cTn id="26" fill="hold">
                            <p:stCondLst>
                              <p:cond delay="2998"/>
                            </p:stCondLst>
                            <p:childTnLst>
                              <p:par>
                                <p:cTn id="27" presetID="53" presetClass="entr" presetSubtype="0" fill="hold" grpId="0" nodeType="afterEffect">
                                  <p:stCondLst>
                                    <p:cond delay="0"/>
                                  </p:stCondLst>
                                  <p:childTnLst>
                                    <p:set>
                                      <p:cBhvr>
                                        <p:cTn id="28" dur="1" fill="hold">
                                          <p:stCondLst>
                                            <p:cond delay="0"/>
                                          </p:stCondLst>
                                        </p:cTn>
                                        <p:tgtEl>
                                          <p:spTgt spid="57347">
                                            <p:txEl>
                                              <p:pRg st="2" end="2"/>
                                            </p:txEl>
                                          </p:spTgt>
                                        </p:tgtEl>
                                        <p:attrNameLst>
                                          <p:attrName>style.visibility</p:attrName>
                                        </p:attrNameLst>
                                      </p:cBhvr>
                                      <p:to>
                                        <p:strVal val="visible"/>
                                      </p:to>
                                    </p:set>
                                    <p:anim calcmode="lin" valueType="num">
                                      <p:cBhvr>
                                        <p:cTn id="29" dur="500" fill="hold"/>
                                        <p:tgtEl>
                                          <p:spTgt spid="57347">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57347">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57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2" name="Picture 2" descr="D:\Проект\807.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noFill/>
            <a:miter lim="800000"/>
            <a:headEnd/>
            <a:tailEnd/>
          </a:ln>
        </p:spPr>
      </p:pic>
      <p:sp>
        <p:nvSpPr>
          <p:cNvPr id="66562" name="Rectangle 2"/>
          <p:cNvSpPr>
            <a:spLocks noGrp="1" noChangeArrowheads="1"/>
          </p:cNvSpPr>
          <p:nvPr>
            <p:ph type="title"/>
          </p:nvPr>
        </p:nvSpPr>
        <p:spPr>
          <a:xfrm>
            <a:off x="457200" y="704088"/>
            <a:ext cx="8229600" cy="1143000"/>
          </a:xfrm>
        </p:spPr>
        <p:txBody>
          <a:bodyPr>
            <a:normAutofit/>
          </a:bodyPr>
          <a:lstStyle/>
          <a:p>
            <a:pPr fontAlgn="auto">
              <a:spcAft>
                <a:spcPts val="0"/>
              </a:spcAft>
              <a:defRPr/>
            </a:pPr>
            <a:r>
              <a:rPr lang="ru-RU"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Вращение планет вокруг Солнца по законам всемирного тяготения</a:t>
            </a:r>
            <a:endPar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pic>
        <p:nvPicPr>
          <p:cNvPr id="36867" name="Picture 4" descr="Безымянный">
            <a:hlinkClick r:id="rId4" action="ppaction://hlinksldjump"/>
          </p:cNvPr>
          <p:cNvPicPr>
            <a:picLocks noGrp="1" noChangeAspect="1" noChangeArrowheads="1"/>
          </p:cNvPicPr>
          <p:nvPr>
            <p:ph idx="1"/>
          </p:nvPr>
        </p:nvPicPr>
        <p:blipFill>
          <a:blip r:embed="rId5" cstate="print"/>
          <a:srcRect/>
          <a:stretch>
            <a:fillRect/>
          </a:stretch>
        </p:blipFill>
        <p:spPr>
          <a:xfrm>
            <a:off x="2214563" y="2143125"/>
            <a:ext cx="4552950" cy="2695575"/>
          </a:xfrm>
        </p:spPr>
      </p:pic>
      <p:sp>
        <p:nvSpPr>
          <p:cNvPr id="32776" name="Text Box 7"/>
          <p:cNvSpPr txBox="1">
            <a:spLocks noChangeArrowheads="1"/>
          </p:cNvSpPr>
          <p:nvPr/>
        </p:nvSpPr>
        <p:spPr bwMode="auto">
          <a:xfrm>
            <a:off x="714375" y="4643438"/>
            <a:ext cx="5184775" cy="1917700"/>
          </a:xfrm>
          <a:prstGeom prst="rect">
            <a:avLst/>
          </a:prstGeom>
          <a:noFill/>
          <a:ln w="12700">
            <a:noFill/>
            <a:miter lim="800000"/>
            <a:headEnd type="none" w="sm" len="sm"/>
            <a:tailEnd type="none" w="sm" len="sm"/>
          </a:ln>
        </p:spPr>
        <p:txBody>
          <a:bodyPr>
            <a:spAutoFit/>
          </a:bodyPr>
          <a:lstStyle/>
          <a:p>
            <a:pPr fontAlgn="auto">
              <a:spcBef>
                <a:spcPct val="50000"/>
              </a:spcBef>
              <a:spcAft>
                <a:spcPts val="0"/>
              </a:spcAft>
              <a:defRPr/>
            </a:pPr>
            <a:r>
              <a:rPr lang="ru-RU" sz="2400" b="1" dirty="0">
                <a:solidFill>
                  <a:srgbClr val="FF0000"/>
                </a:solidFill>
                <a:effectLst>
                  <a:outerShdw blurRad="38100" dist="38100" dir="2700000" algn="tl">
                    <a:srgbClr val="000000"/>
                  </a:outerShdw>
                </a:effectLst>
                <a:latin typeface="Times New Roman" pitchFamily="18" charset="0"/>
                <a:cs typeface="Times New Roman" pitchFamily="18" charset="0"/>
              </a:rPr>
              <a:t>Гравитационное взаимодействие</a:t>
            </a:r>
            <a:r>
              <a:rPr lang="ru-RU" sz="2400" dirty="0">
                <a:solidFill>
                  <a:srgbClr val="FF0000"/>
                </a:solidFill>
                <a:latin typeface="Times New Roman" pitchFamily="18" charset="0"/>
                <a:cs typeface="Times New Roman" pitchFamily="18" charset="0"/>
              </a:rPr>
              <a:t> </a:t>
            </a:r>
            <a:r>
              <a:rPr lang="ru-RU" sz="2400" dirty="0">
                <a:solidFill>
                  <a:srgbClr val="FCD6B6"/>
                </a:solidFill>
                <a:latin typeface="Times New Roman" pitchFamily="18" charset="0"/>
                <a:cs typeface="Times New Roman" pitchFamily="18" charset="0"/>
              </a:rPr>
              <a:t>– это взаимодействие ,свойственное всем телам Вселенной и проявляющееся в их взаимном притяжении друг к другу</a:t>
            </a:r>
            <a:r>
              <a:rPr lang="ru-RU" sz="2400" dirty="0">
                <a:solidFill>
                  <a:srgbClr val="FF0000"/>
                </a:solidFill>
                <a:latin typeface="Times New Roman" pitchFamily="18" charset="0"/>
                <a:cs typeface="Times New Roman" pitchFamily="18" charset="0"/>
              </a:rPr>
              <a:t>   </a:t>
            </a:r>
            <a:endParaRPr lang="ru-RU" sz="2400" dirty="0">
              <a:solidFill>
                <a:schemeClr val="bg1"/>
              </a:solidFill>
              <a:latin typeface="Times New Roman" pitchFamily="18" charset="0"/>
              <a:cs typeface="Times New Roman" pitchFamily="18" charset="0"/>
            </a:endParaRPr>
          </a:p>
        </p:txBody>
      </p:sp>
      <p:sp>
        <p:nvSpPr>
          <p:cNvPr id="15366" name="Oval 18"/>
          <p:cNvSpPr>
            <a:spLocks noChangeArrowheads="1"/>
          </p:cNvSpPr>
          <p:nvPr/>
        </p:nvSpPr>
        <p:spPr bwMode="auto">
          <a:xfrm>
            <a:off x="1619250" y="3644900"/>
            <a:ext cx="71438" cy="71438"/>
          </a:xfrm>
          <a:prstGeom prst="ellipse">
            <a:avLst/>
          </a:prstGeom>
          <a:noFill/>
          <a:ln w="9525">
            <a:solidFill>
              <a:schemeClr val="tx1"/>
            </a:solidFill>
            <a:round/>
            <a:headEnd/>
            <a:tailEnd/>
          </a:ln>
        </p:spPr>
        <p:txBody>
          <a:bodyPr wrap="none" anchor="ctr"/>
          <a:lstStyle/>
          <a:p>
            <a:endParaRPr lang="ru-RU">
              <a:latin typeface="Constantia" pitchFamily="18" charset="0"/>
            </a:endParaRPr>
          </a:p>
        </p:txBody>
      </p:sp>
      <p:sp>
        <p:nvSpPr>
          <p:cNvPr id="15367" name="Oval 20"/>
          <p:cNvSpPr>
            <a:spLocks noChangeArrowheads="1"/>
          </p:cNvSpPr>
          <p:nvPr/>
        </p:nvSpPr>
        <p:spPr bwMode="auto">
          <a:xfrm>
            <a:off x="2051050" y="3644900"/>
            <a:ext cx="71438" cy="71438"/>
          </a:xfrm>
          <a:prstGeom prst="ellipse">
            <a:avLst/>
          </a:prstGeom>
          <a:noFill/>
          <a:ln w="9525">
            <a:solidFill>
              <a:schemeClr val="tx1"/>
            </a:solidFill>
            <a:round/>
            <a:headEnd/>
            <a:tailEnd/>
          </a:ln>
        </p:spPr>
        <p:txBody>
          <a:bodyPr wrap="none" anchor="ctr"/>
          <a:lstStyle/>
          <a:p>
            <a:endParaRPr lang="ru-RU">
              <a:latin typeface="Constantia" pitchFamily="18" charset="0"/>
            </a:endParaRPr>
          </a:p>
        </p:txBody>
      </p:sp>
      <p:sp>
        <p:nvSpPr>
          <p:cNvPr id="15368" name="AutoShape 24"/>
          <p:cNvSpPr>
            <a:spLocks noChangeArrowheads="1"/>
          </p:cNvSpPr>
          <p:nvPr/>
        </p:nvSpPr>
        <p:spPr bwMode="auto">
          <a:xfrm rot="21581093" flipH="1">
            <a:off x="0" y="1555750"/>
            <a:ext cx="684213" cy="5275263"/>
          </a:xfrm>
          <a:prstGeom prst="moon">
            <a:avLst>
              <a:gd name="adj" fmla="val 87500"/>
            </a:avLst>
          </a:prstGeom>
          <a:noFill/>
          <a:ln w="9525">
            <a:noFill/>
            <a:miter lim="800000"/>
            <a:headEnd/>
            <a:tailEnd/>
          </a:ln>
          <a:effectLst>
            <a:prstShdw prst="shdw13" dist="53882" dir="13500000">
              <a:schemeClr val="bg2">
                <a:alpha val="50000"/>
              </a:schemeClr>
            </a:prstShdw>
          </a:effectLst>
        </p:spPr>
        <p:txBody>
          <a:bodyPr wrap="none" anchor="ctr"/>
          <a:lstStyle/>
          <a:p>
            <a:endParaRPr lang="ru-RU">
              <a:latin typeface="Constantia" pitchFamily="18" charset="0"/>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fade">
                                      <p:cBhvr>
                                        <p:cTn id="7" dur="768" decel="100000"/>
                                        <p:tgtEl>
                                          <p:spTgt spid="66562"/>
                                        </p:tgtEl>
                                      </p:cBhvr>
                                    </p:animEffect>
                                    <p:animScale>
                                      <p:cBhvr>
                                        <p:cTn id="8" dur="768" decel="100000"/>
                                        <p:tgtEl>
                                          <p:spTgt spid="66562"/>
                                        </p:tgtEl>
                                      </p:cBhvr>
                                      <p:from x="10000" y="10000"/>
                                      <p:to x="200000" y="450000"/>
                                    </p:animScale>
                                    <p:animScale>
                                      <p:cBhvr>
                                        <p:cTn id="9" dur="1230" accel="100000" fill="hold">
                                          <p:stCondLst>
                                            <p:cond delay="768"/>
                                          </p:stCondLst>
                                        </p:cTn>
                                        <p:tgtEl>
                                          <p:spTgt spid="66562"/>
                                        </p:tgtEl>
                                      </p:cBhvr>
                                      <p:from x="200000" y="450000"/>
                                      <p:to x="100000" y="100000"/>
                                    </p:animScale>
                                    <p:set>
                                      <p:cBhvr>
                                        <p:cTn id="10" dur="768" fill="hold"/>
                                        <p:tgtEl>
                                          <p:spTgt spid="66562"/>
                                        </p:tgtEl>
                                        <p:attrNameLst>
                                          <p:attrName>ppt_x</p:attrName>
                                        </p:attrNameLst>
                                      </p:cBhvr>
                                      <p:to>
                                        <p:strVal val="(0.5)"/>
                                      </p:to>
                                    </p:set>
                                    <p:anim from="(0.5)" to="(#ppt_x)" calcmode="lin" valueType="num">
                                      <p:cBhvr>
                                        <p:cTn id="11" dur="1230" accel="100000" fill="hold">
                                          <p:stCondLst>
                                            <p:cond delay="768"/>
                                          </p:stCondLst>
                                        </p:cTn>
                                        <p:tgtEl>
                                          <p:spTgt spid="66562"/>
                                        </p:tgtEl>
                                        <p:attrNameLst>
                                          <p:attrName>ppt_x</p:attrName>
                                        </p:attrNameLst>
                                      </p:cBhvr>
                                    </p:anim>
                                    <p:set>
                                      <p:cBhvr>
                                        <p:cTn id="12" dur="768" fill="hold"/>
                                        <p:tgtEl>
                                          <p:spTgt spid="66562"/>
                                        </p:tgtEl>
                                        <p:attrNameLst>
                                          <p:attrName>ppt_y</p:attrName>
                                        </p:attrNameLst>
                                      </p:cBhvr>
                                      <p:to>
                                        <p:strVal val="(#ppt_y+0.4)"/>
                                      </p:to>
                                    </p:set>
                                    <p:anim from="(#ppt_y+0.4)" to="(#ppt_y)" calcmode="lin" valueType="num">
                                      <p:cBhvr>
                                        <p:cTn id="13" dur="1230" accel="100000" fill="hold">
                                          <p:stCondLst>
                                            <p:cond delay="768"/>
                                          </p:stCondLst>
                                        </p:cTn>
                                        <p:tgtEl>
                                          <p:spTgt spid="66562"/>
                                        </p:tgtEl>
                                        <p:attrNameLst>
                                          <p:attrName>ppt_y</p:attrName>
                                        </p:attrNameLst>
                                      </p:cBhvr>
                                    </p:anim>
                                  </p:childTnLst>
                                </p:cTn>
                              </p:par>
                            </p:childTnLst>
                          </p:cTn>
                        </p:par>
                        <p:par>
                          <p:cTn id="14" fill="hold">
                            <p:stCondLst>
                              <p:cond delay="1998"/>
                            </p:stCondLst>
                            <p:childTnLst>
                              <p:par>
                                <p:cTn id="15" presetID="53" presetClass="entr" presetSubtype="0" fill="hold" grpId="0" nodeType="afterEffect">
                                  <p:stCondLst>
                                    <p:cond delay="0"/>
                                  </p:stCondLst>
                                  <p:childTnLst>
                                    <p:set>
                                      <p:cBhvr>
                                        <p:cTn id="16" dur="1" fill="hold">
                                          <p:stCondLst>
                                            <p:cond delay="0"/>
                                          </p:stCondLst>
                                        </p:cTn>
                                        <p:tgtEl>
                                          <p:spTgt spid="36867">
                                            <p:bg/>
                                          </p:spTgt>
                                        </p:tgtEl>
                                        <p:attrNameLst>
                                          <p:attrName>style.visibility</p:attrName>
                                        </p:attrNameLst>
                                      </p:cBhvr>
                                      <p:to>
                                        <p:strVal val="visible"/>
                                      </p:to>
                                    </p:set>
                                    <p:anim calcmode="lin" valueType="num">
                                      <p:cBhvr>
                                        <p:cTn id="17" dur="500" fill="hold"/>
                                        <p:tgtEl>
                                          <p:spTgt spid="36867">
                                            <p:bg/>
                                          </p:spTgt>
                                        </p:tgtEl>
                                        <p:attrNameLst>
                                          <p:attrName>ppt_w</p:attrName>
                                        </p:attrNameLst>
                                      </p:cBhvr>
                                      <p:tavLst>
                                        <p:tav tm="0">
                                          <p:val>
                                            <p:fltVal val="0"/>
                                          </p:val>
                                        </p:tav>
                                        <p:tav tm="100000">
                                          <p:val>
                                            <p:strVal val="#ppt_w"/>
                                          </p:val>
                                        </p:tav>
                                      </p:tavLst>
                                    </p:anim>
                                    <p:anim calcmode="lin" valueType="num">
                                      <p:cBhvr>
                                        <p:cTn id="18" dur="500" fill="hold"/>
                                        <p:tgtEl>
                                          <p:spTgt spid="36867">
                                            <p:bg/>
                                          </p:spTgt>
                                        </p:tgtEl>
                                        <p:attrNameLst>
                                          <p:attrName>ppt_h</p:attrName>
                                        </p:attrNameLst>
                                      </p:cBhvr>
                                      <p:tavLst>
                                        <p:tav tm="0">
                                          <p:val>
                                            <p:fltVal val="0"/>
                                          </p:val>
                                        </p:tav>
                                        <p:tav tm="100000">
                                          <p:val>
                                            <p:strVal val="#ppt_h"/>
                                          </p:val>
                                        </p:tav>
                                      </p:tavLst>
                                    </p:anim>
                                    <p:animEffect transition="in" filter="fade">
                                      <p:cBhvr>
                                        <p:cTn id="19" dur="500"/>
                                        <p:tgtEl>
                                          <p:spTgt spid="36867">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438</TotalTime>
  <Words>858</Words>
  <Application>Microsoft Office PowerPoint</Application>
  <PresentationFormat>Екран (4:3)</PresentationFormat>
  <Paragraphs>142</Paragraphs>
  <Slides>13</Slides>
  <Notes>12</Notes>
  <HiddenSlides>0</HiddenSlides>
  <MMClips>0</MMClips>
  <ScaleCrop>false</ScaleCrop>
  <HeadingPairs>
    <vt:vector size="6" baseType="variant">
      <vt:variant>
        <vt:lpstr>Тема</vt:lpstr>
      </vt:variant>
      <vt:variant>
        <vt:i4>1</vt:i4>
      </vt:variant>
      <vt:variant>
        <vt:lpstr>Вбудовані сервери OLE</vt:lpstr>
      </vt:variant>
      <vt:variant>
        <vt:i4>1</vt:i4>
      </vt:variant>
      <vt:variant>
        <vt:lpstr>Заголовки слайдів</vt:lpstr>
      </vt:variant>
      <vt:variant>
        <vt:i4>13</vt:i4>
      </vt:variant>
    </vt:vector>
  </HeadingPairs>
  <TitlesOfParts>
    <vt:vector size="15" baseType="lpstr">
      <vt:lpstr>Поток</vt:lpstr>
      <vt:lpstr>Microsoft Equation 3.0</vt:lpstr>
      <vt:lpstr>Закон всемирного тяготения  Движение планет</vt:lpstr>
      <vt:lpstr>История возникновения</vt:lpstr>
      <vt:lpstr>События, предшествующие открытию  Закона всемирного тяготения</vt:lpstr>
      <vt:lpstr>Исаак    Ньютон   (4.1.1643 - 31.3.1727)  английский физик и математик</vt:lpstr>
      <vt:lpstr>Формулировка  Закона всемирного тяготения </vt:lpstr>
      <vt:lpstr>Презентація PowerPoint</vt:lpstr>
      <vt:lpstr>Презентація PowerPoint</vt:lpstr>
      <vt:lpstr>Значение</vt:lpstr>
      <vt:lpstr>Вращение планет вокруг Солнца по законам всемирного тяготения</vt:lpstr>
      <vt:lpstr>Применение</vt:lpstr>
      <vt:lpstr>Вращение спутников вокруг Земли по законам всемирного тяготения </vt:lpstr>
      <vt:lpstr>Свободное движение тел в гравитационном поле Земли</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 всемирного тяготения  Движение планет</dc:title>
  <dc:creator>1</dc:creator>
  <cp:lastModifiedBy>LEGION</cp:lastModifiedBy>
  <cp:revision>42</cp:revision>
  <dcterms:created xsi:type="dcterms:W3CDTF">2010-10-19T15:28:47Z</dcterms:created>
  <dcterms:modified xsi:type="dcterms:W3CDTF">2015-03-30T08:44:03Z</dcterms:modified>
</cp:coreProperties>
</file>