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71" r:id="rId7"/>
    <p:sldId id="263" r:id="rId8"/>
    <p:sldId id="264" r:id="rId9"/>
    <p:sldId id="265" r:id="rId10"/>
    <p:sldId id="266" r:id="rId11"/>
    <p:sldId id="267" r:id="rId12"/>
    <p:sldId id="268" r:id="rId13"/>
    <p:sldId id="272" r:id="rId14"/>
    <p:sldId id="269" r:id="rId15"/>
    <p:sldId id="270" r:id="rId16"/>
    <p:sldId id="273" r:id="rId17"/>
    <p:sldId id="274" r:id="rId18"/>
    <p:sldId id="275" r:id="rId19"/>
    <p:sldId id="276" r:id="rId20"/>
    <p:sldId id="262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2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7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15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637B3D-3BDB-494E-989B-C4CCD14EE2B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15955845-F93A-4D61-91E3-ADB41977869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ПОСЛЕДСТВИЯ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СУЩЕСТВОВАНИЯ КОРРУПЦИИ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42E8469E-E0C4-4FC1-8CD2-E70B6DB8F180}" type="parTrans" cxnId="{0A5C4ECC-90B5-4369-9320-746C97C15847}">
      <dgm:prSet/>
      <dgm:spPr/>
    </dgm:pt>
    <dgm:pt modelId="{5844B026-8C48-4D24-B9BD-CE54DE3FF461}" type="sibTrans" cxnId="{0A5C4ECC-90B5-4369-9320-746C97C15847}">
      <dgm:prSet/>
      <dgm:spPr/>
    </dgm:pt>
    <dgm:pt modelId="{EDB6C650-180C-4D69-9401-B5C0BA1B8EB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rPr>
            <a:t>СОЦИАЛЬНОЕ НЕРАВЕНСТВО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FFFFFF"/>
              </a:outerShdw>
            </a:effectLst>
            <a:cs typeface="Arial" charset="0"/>
          </a:endParaRPr>
        </a:p>
      </dgm:t>
    </dgm:pt>
    <dgm:pt modelId="{3F47398C-A81F-47B1-8B08-C597A9C6B71C}" type="parTrans" cxnId="{504FDDBE-D14B-441C-9BD1-218914C67E3F}">
      <dgm:prSet/>
      <dgm:spPr/>
    </dgm:pt>
    <dgm:pt modelId="{B56F24C5-1B9A-42E8-A34D-E5147BF4C919}" type="sibTrans" cxnId="{504FDDBE-D14B-441C-9BD1-218914C67E3F}">
      <dgm:prSet/>
      <dgm:spPr/>
    </dgm:pt>
    <dgm:pt modelId="{A8ACDF08-172C-4B6E-89B1-CAE4A30DBBA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КАЗНОКРАДСТВО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8C8FDCAE-96A5-4032-8479-5E6577E39890}" type="parTrans" cxnId="{1C6300EF-745B-4EB7-AF66-E6809FEEEC24}">
      <dgm:prSet/>
      <dgm:spPr/>
    </dgm:pt>
    <dgm:pt modelId="{093198DE-2984-4248-975D-A7DEF357C2E4}" type="sibTrans" cxnId="{1C6300EF-745B-4EB7-AF66-E6809FEEEC24}">
      <dgm:prSet/>
      <dgm:spPr/>
    </dgm:pt>
    <dgm:pt modelId="{24045D28-E0D1-40CE-AB70-A94D57467A7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ПРИСВОЕНИЕ ЧУЖИХ ПРАВ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24ABA64F-AFD0-4FA7-B07D-1FB121E6FD5D}" type="parTrans" cxnId="{15A634D9-C6F0-47B7-B0F4-9E31EE9D3AED}">
      <dgm:prSet/>
      <dgm:spPr/>
    </dgm:pt>
    <dgm:pt modelId="{39D9CF4F-B2FA-43DA-B621-A94CD390C1E8}" type="sibTrans" cxnId="{15A634D9-C6F0-47B7-B0F4-9E31EE9D3AED}">
      <dgm:prSet/>
      <dgm:spPr/>
    </dgm:pt>
    <dgm:pt modelId="{AA0305E0-B729-4954-AD06-171D6AD474B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ОСЛАБЛЕНИЕ ГОСУДАРСТВА</a:t>
          </a:r>
          <a:endParaRPr kumimoji="0" 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C2D86F45-DF33-4B89-A33B-42D6FC3E41F8}" type="parTrans" cxnId="{7F9B67BE-9832-47FF-B689-94744F3625B8}">
      <dgm:prSet/>
      <dgm:spPr/>
    </dgm:pt>
    <dgm:pt modelId="{C43C4520-A537-4C76-9911-5A413A215AD2}" type="sibTrans" cxnId="{7F9B67BE-9832-47FF-B689-94744F3625B8}">
      <dgm:prSet/>
      <dgm:spPr/>
    </dgm:pt>
    <dgm:pt modelId="{59A8EC56-81B5-4E90-ABA0-44ED7A89E674}" type="pres">
      <dgm:prSet presAssocID="{6F637B3D-3BDB-494E-989B-C4CCD14EE2B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58178FB-A5CA-42FA-BA34-2F7C7BB41C54}" type="pres">
      <dgm:prSet presAssocID="{15955845-F93A-4D61-91E3-ADB419778699}" presName="hierRoot1" presStyleCnt="0">
        <dgm:presLayoutVars>
          <dgm:hierBranch val="r"/>
        </dgm:presLayoutVars>
      </dgm:prSet>
      <dgm:spPr/>
    </dgm:pt>
    <dgm:pt modelId="{CB160DE9-6DA6-4EC4-B706-66A95EF1391C}" type="pres">
      <dgm:prSet presAssocID="{15955845-F93A-4D61-91E3-ADB419778699}" presName="rootComposite1" presStyleCnt="0"/>
      <dgm:spPr/>
    </dgm:pt>
    <dgm:pt modelId="{D6A8C447-36E8-4397-BB27-92539DE3E417}" type="pres">
      <dgm:prSet presAssocID="{15955845-F93A-4D61-91E3-ADB419778699}" presName="rootText1" presStyleLbl="node0" presStyleIdx="0" presStyleCnt="1">
        <dgm:presLayoutVars>
          <dgm:chPref val="3"/>
        </dgm:presLayoutVars>
      </dgm:prSet>
      <dgm:spPr/>
    </dgm:pt>
    <dgm:pt modelId="{87C7767A-A756-4895-B76A-FBB2692932D7}" type="pres">
      <dgm:prSet presAssocID="{15955845-F93A-4D61-91E3-ADB419778699}" presName="rootConnector1" presStyleLbl="node1" presStyleIdx="0" presStyleCnt="0"/>
      <dgm:spPr/>
    </dgm:pt>
    <dgm:pt modelId="{DE7CDB94-F385-43A8-8269-5D33A11FB3A9}" type="pres">
      <dgm:prSet presAssocID="{15955845-F93A-4D61-91E3-ADB419778699}" presName="hierChild2" presStyleCnt="0"/>
      <dgm:spPr/>
    </dgm:pt>
    <dgm:pt modelId="{D17EBA47-5089-43DC-938C-9C56025E3666}" type="pres">
      <dgm:prSet presAssocID="{3F47398C-A81F-47B1-8B08-C597A9C6B71C}" presName="Name50" presStyleLbl="parChTrans1D2" presStyleIdx="0" presStyleCnt="3"/>
      <dgm:spPr/>
    </dgm:pt>
    <dgm:pt modelId="{3AF0B7A8-474B-4888-9FF8-D4FA206A2F0A}" type="pres">
      <dgm:prSet presAssocID="{EDB6C650-180C-4D69-9401-B5C0BA1B8EB7}" presName="hierRoot2" presStyleCnt="0">
        <dgm:presLayoutVars>
          <dgm:hierBranch/>
        </dgm:presLayoutVars>
      </dgm:prSet>
      <dgm:spPr/>
    </dgm:pt>
    <dgm:pt modelId="{77A4C95B-A93F-4C88-8A79-FF432F665754}" type="pres">
      <dgm:prSet presAssocID="{EDB6C650-180C-4D69-9401-B5C0BA1B8EB7}" presName="rootComposite" presStyleCnt="0"/>
      <dgm:spPr/>
    </dgm:pt>
    <dgm:pt modelId="{3BF670D4-0417-4970-AC88-3D0CF132D75E}" type="pres">
      <dgm:prSet presAssocID="{EDB6C650-180C-4D69-9401-B5C0BA1B8EB7}" presName="rootText" presStyleLbl="node2" presStyleIdx="0" presStyleCnt="3">
        <dgm:presLayoutVars>
          <dgm:chPref val="3"/>
        </dgm:presLayoutVars>
      </dgm:prSet>
      <dgm:spPr/>
    </dgm:pt>
    <dgm:pt modelId="{1EB7749F-1AA0-4AD6-A62B-43192A67CA78}" type="pres">
      <dgm:prSet presAssocID="{EDB6C650-180C-4D69-9401-B5C0BA1B8EB7}" presName="rootConnector" presStyleLbl="node2" presStyleIdx="0" presStyleCnt="3"/>
      <dgm:spPr/>
    </dgm:pt>
    <dgm:pt modelId="{32CEFE93-C313-43AB-98AE-95F17CE4E255}" type="pres">
      <dgm:prSet presAssocID="{EDB6C650-180C-4D69-9401-B5C0BA1B8EB7}" presName="hierChild4" presStyleCnt="0"/>
      <dgm:spPr/>
    </dgm:pt>
    <dgm:pt modelId="{038EAC02-9817-4E9A-8F3A-F289F6C3BFD4}" type="pres">
      <dgm:prSet presAssocID="{EDB6C650-180C-4D69-9401-B5C0BA1B8EB7}" presName="hierChild5" presStyleCnt="0"/>
      <dgm:spPr/>
    </dgm:pt>
    <dgm:pt modelId="{5A39EE74-1B83-42AA-A44A-33304020872D}" type="pres">
      <dgm:prSet presAssocID="{8C8FDCAE-96A5-4032-8479-5E6577E39890}" presName="Name50" presStyleLbl="parChTrans1D2" presStyleIdx="1" presStyleCnt="3"/>
      <dgm:spPr/>
    </dgm:pt>
    <dgm:pt modelId="{A59BE450-18B1-49BC-A12E-39D5DFF5203C}" type="pres">
      <dgm:prSet presAssocID="{A8ACDF08-172C-4B6E-89B1-CAE4A30DBBAC}" presName="hierRoot2" presStyleCnt="0">
        <dgm:presLayoutVars>
          <dgm:hierBranch/>
        </dgm:presLayoutVars>
      </dgm:prSet>
      <dgm:spPr/>
    </dgm:pt>
    <dgm:pt modelId="{1BC4A9F4-3E8F-4824-A3A2-40F392DB3511}" type="pres">
      <dgm:prSet presAssocID="{A8ACDF08-172C-4B6E-89B1-CAE4A30DBBAC}" presName="rootComposite" presStyleCnt="0"/>
      <dgm:spPr/>
    </dgm:pt>
    <dgm:pt modelId="{30E79473-3FD8-49D1-979E-089349DA3A4F}" type="pres">
      <dgm:prSet presAssocID="{A8ACDF08-172C-4B6E-89B1-CAE4A30DBBAC}" presName="rootText" presStyleLbl="node2" presStyleIdx="1" presStyleCnt="3">
        <dgm:presLayoutVars>
          <dgm:chPref val="3"/>
        </dgm:presLayoutVars>
      </dgm:prSet>
      <dgm:spPr/>
    </dgm:pt>
    <dgm:pt modelId="{4DCD0B9F-ADDD-4743-B2D3-9406B71120F6}" type="pres">
      <dgm:prSet presAssocID="{A8ACDF08-172C-4B6E-89B1-CAE4A30DBBAC}" presName="rootConnector" presStyleLbl="node2" presStyleIdx="1" presStyleCnt="3"/>
      <dgm:spPr/>
    </dgm:pt>
    <dgm:pt modelId="{F2CBB025-7DB3-4CC9-A06A-5E612FB79E56}" type="pres">
      <dgm:prSet presAssocID="{A8ACDF08-172C-4B6E-89B1-CAE4A30DBBAC}" presName="hierChild4" presStyleCnt="0"/>
      <dgm:spPr/>
    </dgm:pt>
    <dgm:pt modelId="{B126B03C-5AFF-4D8D-A243-6DB5B926BD87}" type="pres">
      <dgm:prSet presAssocID="{24ABA64F-AFD0-4FA7-B07D-1FB121E6FD5D}" presName="Name35" presStyleLbl="parChTrans1D3" presStyleIdx="0" presStyleCnt="1"/>
      <dgm:spPr/>
    </dgm:pt>
    <dgm:pt modelId="{C07C360E-EDCB-4793-9D80-430D82B5F764}" type="pres">
      <dgm:prSet presAssocID="{24045D28-E0D1-40CE-AB70-A94D57467A7B}" presName="hierRoot2" presStyleCnt="0">
        <dgm:presLayoutVars>
          <dgm:hierBranch val="r"/>
        </dgm:presLayoutVars>
      </dgm:prSet>
      <dgm:spPr/>
    </dgm:pt>
    <dgm:pt modelId="{C11BEB2B-FD5F-44E8-AEBE-3F351B6B7804}" type="pres">
      <dgm:prSet presAssocID="{24045D28-E0D1-40CE-AB70-A94D57467A7B}" presName="rootComposite" presStyleCnt="0"/>
      <dgm:spPr/>
    </dgm:pt>
    <dgm:pt modelId="{8B43511D-4B8F-4292-86C1-6BE3A3B25516}" type="pres">
      <dgm:prSet presAssocID="{24045D28-E0D1-40CE-AB70-A94D57467A7B}" presName="rootText" presStyleLbl="node3" presStyleIdx="0" presStyleCnt="1">
        <dgm:presLayoutVars>
          <dgm:chPref val="3"/>
        </dgm:presLayoutVars>
      </dgm:prSet>
      <dgm:spPr/>
    </dgm:pt>
    <dgm:pt modelId="{9508B7EA-6193-4751-87E6-BE90D811AE4A}" type="pres">
      <dgm:prSet presAssocID="{24045D28-E0D1-40CE-AB70-A94D57467A7B}" presName="rootConnector" presStyleLbl="node3" presStyleIdx="0" presStyleCnt="1"/>
      <dgm:spPr/>
    </dgm:pt>
    <dgm:pt modelId="{E840455B-823B-4AA9-BC7A-0F5955F756A8}" type="pres">
      <dgm:prSet presAssocID="{24045D28-E0D1-40CE-AB70-A94D57467A7B}" presName="hierChild4" presStyleCnt="0"/>
      <dgm:spPr/>
    </dgm:pt>
    <dgm:pt modelId="{EBAF6379-C700-41F1-8B50-57B12302A98B}" type="pres">
      <dgm:prSet presAssocID="{24045D28-E0D1-40CE-AB70-A94D57467A7B}" presName="hierChild5" presStyleCnt="0"/>
      <dgm:spPr/>
    </dgm:pt>
    <dgm:pt modelId="{BA511535-8597-480D-872D-10788FF6AFF5}" type="pres">
      <dgm:prSet presAssocID="{A8ACDF08-172C-4B6E-89B1-CAE4A30DBBAC}" presName="hierChild5" presStyleCnt="0"/>
      <dgm:spPr/>
    </dgm:pt>
    <dgm:pt modelId="{184F4175-3879-4D83-B7C7-5A0B60F31BF1}" type="pres">
      <dgm:prSet presAssocID="{C2D86F45-DF33-4B89-A33B-42D6FC3E41F8}" presName="Name50" presStyleLbl="parChTrans1D2" presStyleIdx="2" presStyleCnt="3"/>
      <dgm:spPr/>
    </dgm:pt>
    <dgm:pt modelId="{3BEAEA2D-CDA4-4741-80B8-26C4A2659059}" type="pres">
      <dgm:prSet presAssocID="{AA0305E0-B729-4954-AD06-171D6AD474B9}" presName="hierRoot2" presStyleCnt="0">
        <dgm:presLayoutVars>
          <dgm:hierBranch/>
        </dgm:presLayoutVars>
      </dgm:prSet>
      <dgm:spPr/>
    </dgm:pt>
    <dgm:pt modelId="{240AAE32-BA15-4433-9F8A-D0CE009A865D}" type="pres">
      <dgm:prSet presAssocID="{AA0305E0-B729-4954-AD06-171D6AD474B9}" presName="rootComposite" presStyleCnt="0"/>
      <dgm:spPr/>
    </dgm:pt>
    <dgm:pt modelId="{A63F4034-E39D-4787-A84B-5C91F346DB80}" type="pres">
      <dgm:prSet presAssocID="{AA0305E0-B729-4954-AD06-171D6AD474B9}" presName="rootText" presStyleLbl="node2" presStyleIdx="2" presStyleCnt="3">
        <dgm:presLayoutVars>
          <dgm:chPref val="3"/>
        </dgm:presLayoutVars>
      </dgm:prSet>
      <dgm:spPr/>
    </dgm:pt>
    <dgm:pt modelId="{A54E2F94-DE45-4A9E-9D9C-2D1A058DBEF9}" type="pres">
      <dgm:prSet presAssocID="{AA0305E0-B729-4954-AD06-171D6AD474B9}" presName="rootConnector" presStyleLbl="node2" presStyleIdx="2" presStyleCnt="3"/>
      <dgm:spPr/>
    </dgm:pt>
    <dgm:pt modelId="{57630CA5-46B2-4EBF-8B59-C0C68CED69A4}" type="pres">
      <dgm:prSet presAssocID="{AA0305E0-B729-4954-AD06-171D6AD474B9}" presName="hierChild4" presStyleCnt="0"/>
      <dgm:spPr/>
    </dgm:pt>
    <dgm:pt modelId="{B08BE840-6088-4F4D-8A3B-6E709BEA476C}" type="pres">
      <dgm:prSet presAssocID="{AA0305E0-B729-4954-AD06-171D6AD474B9}" presName="hierChild5" presStyleCnt="0"/>
      <dgm:spPr/>
    </dgm:pt>
    <dgm:pt modelId="{65E688DB-A402-4514-ACA6-9458D8A481EA}" type="pres">
      <dgm:prSet presAssocID="{15955845-F93A-4D61-91E3-ADB419778699}" presName="hierChild3" presStyleCnt="0"/>
      <dgm:spPr/>
    </dgm:pt>
  </dgm:ptLst>
  <dgm:cxnLst>
    <dgm:cxn modelId="{6FD1CDAA-408C-4A60-9B98-1C8079B69068}" type="presOf" srcId="{24045D28-E0D1-40CE-AB70-A94D57467A7B}" destId="{8B43511D-4B8F-4292-86C1-6BE3A3B25516}" srcOrd="0" destOrd="0" presId="urn:microsoft.com/office/officeart/2005/8/layout/orgChart1"/>
    <dgm:cxn modelId="{6E8855D7-FA87-43F7-80BE-DF6B398841AF}" type="presOf" srcId="{C2D86F45-DF33-4B89-A33B-42D6FC3E41F8}" destId="{184F4175-3879-4D83-B7C7-5A0B60F31BF1}" srcOrd="0" destOrd="0" presId="urn:microsoft.com/office/officeart/2005/8/layout/orgChart1"/>
    <dgm:cxn modelId="{0A5C4ECC-90B5-4369-9320-746C97C15847}" srcId="{6F637B3D-3BDB-494E-989B-C4CCD14EE2B4}" destId="{15955845-F93A-4D61-91E3-ADB419778699}" srcOrd="0" destOrd="0" parTransId="{42E8469E-E0C4-4FC1-8CD2-E70B6DB8F180}" sibTransId="{5844B026-8C48-4D24-B9BD-CE54DE3FF461}"/>
    <dgm:cxn modelId="{504FDDBE-D14B-441C-9BD1-218914C67E3F}" srcId="{15955845-F93A-4D61-91E3-ADB419778699}" destId="{EDB6C650-180C-4D69-9401-B5C0BA1B8EB7}" srcOrd="0" destOrd="0" parTransId="{3F47398C-A81F-47B1-8B08-C597A9C6B71C}" sibTransId="{B56F24C5-1B9A-42E8-A34D-E5147BF4C919}"/>
    <dgm:cxn modelId="{7879B3BD-0FEB-4C25-BCE2-4F3F76FA6188}" type="presOf" srcId="{AA0305E0-B729-4954-AD06-171D6AD474B9}" destId="{A63F4034-E39D-4787-A84B-5C91F346DB80}" srcOrd="0" destOrd="0" presId="urn:microsoft.com/office/officeart/2005/8/layout/orgChart1"/>
    <dgm:cxn modelId="{B1592C12-C36D-4429-A89C-6FF18FAC9745}" type="presOf" srcId="{15955845-F93A-4D61-91E3-ADB419778699}" destId="{D6A8C447-36E8-4397-BB27-92539DE3E417}" srcOrd="0" destOrd="0" presId="urn:microsoft.com/office/officeart/2005/8/layout/orgChart1"/>
    <dgm:cxn modelId="{EB7300F6-B51F-4985-B32C-9579ADDDC29F}" type="presOf" srcId="{EDB6C650-180C-4D69-9401-B5C0BA1B8EB7}" destId="{1EB7749F-1AA0-4AD6-A62B-43192A67CA78}" srcOrd="1" destOrd="0" presId="urn:microsoft.com/office/officeart/2005/8/layout/orgChart1"/>
    <dgm:cxn modelId="{8AEA95AE-31E0-40E2-A12C-358AF377C6C5}" type="presOf" srcId="{A8ACDF08-172C-4B6E-89B1-CAE4A30DBBAC}" destId="{30E79473-3FD8-49D1-979E-089349DA3A4F}" srcOrd="0" destOrd="0" presId="urn:microsoft.com/office/officeart/2005/8/layout/orgChart1"/>
    <dgm:cxn modelId="{7F9B67BE-9832-47FF-B689-94744F3625B8}" srcId="{15955845-F93A-4D61-91E3-ADB419778699}" destId="{AA0305E0-B729-4954-AD06-171D6AD474B9}" srcOrd="2" destOrd="0" parTransId="{C2D86F45-DF33-4B89-A33B-42D6FC3E41F8}" sibTransId="{C43C4520-A537-4C76-9911-5A413A215AD2}"/>
    <dgm:cxn modelId="{3EF0BD96-66C0-4395-BD65-25ECD817DCEA}" type="presOf" srcId="{3F47398C-A81F-47B1-8B08-C597A9C6B71C}" destId="{D17EBA47-5089-43DC-938C-9C56025E3666}" srcOrd="0" destOrd="0" presId="urn:microsoft.com/office/officeart/2005/8/layout/orgChart1"/>
    <dgm:cxn modelId="{1C6300EF-745B-4EB7-AF66-E6809FEEEC24}" srcId="{15955845-F93A-4D61-91E3-ADB419778699}" destId="{A8ACDF08-172C-4B6E-89B1-CAE4A30DBBAC}" srcOrd="1" destOrd="0" parTransId="{8C8FDCAE-96A5-4032-8479-5E6577E39890}" sibTransId="{093198DE-2984-4248-975D-A7DEF357C2E4}"/>
    <dgm:cxn modelId="{32223504-0FB0-4A5E-A5F8-D9A72E6C96C3}" type="presOf" srcId="{AA0305E0-B729-4954-AD06-171D6AD474B9}" destId="{A54E2F94-DE45-4A9E-9D9C-2D1A058DBEF9}" srcOrd="1" destOrd="0" presId="urn:microsoft.com/office/officeart/2005/8/layout/orgChart1"/>
    <dgm:cxn modelId="{F6482857-3E91-494F-ABB7-055EA8B0D840}" type="presOf" srcId="{24ABA64F-AFD0-4FA7-B07D-1FB121E6FD5D}" destId="{B126B03C-5AFF-4D8D-A243-6DB5B926BD87}" srcOrd="0" destOrd="0" presId="urn:microsoft.com/office/officeart/2005/8/layout/orgChart1"/>
    <dgm:cxn modelId="{12A8F824-F35D-4E57-A867-7925EB200AEA}" type="presOf" srcId="{8C8FDCAE-96A5-4032-8479-5E6577E39890}" destId="{5A39EE74-1B83-42AA-A44A-33304020872D}" srcOrd="0" destOrd="0" presId="urn:microsoft.com/office/officeart/2005/8/layout/orgChart1"/>
    <dgm:cxn modelId="{621384CB-0A54-4C66-95F1-D5A99B99005D}" type="presOf" srcId="{15955845-F93A-4D61-91E3-ADB419778699}" destId="{87C7767A-A756-4895-B76A-FBB2692932D7}" srcOrd="1" destOrd="0" presId="urn:microsoft.com/office/officeart/2005/8/layout/orgChart1"/>
    <dgm:cxn modelId="{F6D1B6BE-CD46-4B0D-BB33-17AAFC177CBE}" type="presOf" srcId="{A8ACDF08-172C-4B6E-89B1-CAE4A30DBBAC}" destId="{4DCD0B9F-ADDD-4743-B2D3-9406B71120F6}" srcOrd="1" destOrd="0" presId="urn:microsoft.com/office/officeart/2005/8/layout/orgChart1"/>
    <dgm:cxn modelId="{A1655068-3B04-46F6-9CAA-6059F7CC4F7F}" type="presOf" srcId="{EDB6C650-180C-4D69-9401-B5C0BA1B8EB7}" destId="{3BF670D4-0417-4970-AC88-3D0CF132D75E}" srcOrd="0" destOrd="0" presId="urn:microsoft.com/office/officeart/2005/8/layout/orgChart1"/>
    <dgm:cxn modelId="{15A634D9-C6F0-47B7-B0F4-9E31EE9D3AED}" srcId="{A8ACDF08-172C-4B6E-89B1-CAE4A30DBBAC}" destId="{24045D28-E0D1-40CE-AB70-A94D57467A7B}" srcOrd="0" destOrd="0" parTransId="{24ABA64F-AFD0-4FA7-B07D-1FB121E6FD5D}" sibTransId="{39D9CF4F-B2FA-43DA-B621-A94CD390C1E8}"/>
    <dgm:cxn modelId="{CF3B833B-A7F9-431F-9550-185F9446A1F4}" type="presOf" srcId="{6F637B3D-3BDB-494E-989B-C4CCD14EE2B4}" destId="{59A8EC56-81B5-4E90-ABA0-44ED7A89E674}" srcOrd="0" destOrd="0" presId="urn:microsoft.com/office/officeart/2005/8/layout/orgChart1"/>
    <dgm:cxn modelId="{81241F4E-A457-497F-A8BD-BBE3299A1E2D}" type="presOf" srcId="{24045D28-E0D1-40CE-AB70-A94D57467A7B}" destId="{9508B7EA-6193-4751-87E6-BE90D811AE4A}" srcOrd="1" destOrd="0" presId="urn:microsoft.com/office/officeart/2005/8/layout/orgChart1"/>
    <dgm:cxn modelId="{0CAE0369-1124-4A0F-9679-1A2FB500D58B}" type="presParOf" srcId="{59A8EC56-81B5-4E90-ABA0-44ED7A89E674}" destId="{158178FB-A5CA-42FA-BA34-2F7C7BB41C54}" srcOrd="0" destOrd="0" presId="urn:microsoft.com/office/officeart/2005/8/layout/orgChart1"/>
    <dgm:cxn modelId="{6A0200C2-55F6-41DC-AB73-E9AE667F7CBA}" type="presParOf" srcId="{158178FB-A5CA-42FA-BA34-2F7C7BB41C54}" destId="{CB160DE9-6DA6-4EC4-B706-66A95EF1391C}" srcOrd="0" destOrd="0" presId="urn:microsoft.com/office/officeart/2005/8/layout/orgChart1"/>
    <dgm:cxn modelId="{5F99A91F-F968-4625-872C-D3659A02B8DB}" type="presParOf" srcId="{CB160DE9-6DA6-4EC4-B706-66A95EF1391C}" destId="{D6A8C447-36E8-4397-BB27-92539DE3E417}" srcOrd="0" destOrd="0" presId="urn:microsoft.com/office/officeart/2005/8/layout/orgChart1"/>
    <dgm:cxn modelId="{533E770F-E955-4F1A-ABB2-9B1AA9766FF1}" type="presParOf" srcId="{CB160DE9-6DA6-4EC4-B706-66A95EF1391C}" destId="{87C7767A-A756-4895-B76A-FBB2692932D7}" srcOrd="1" destOrd="0" presId="urn:microsoft.com/office/officeart/2005/8/layout/orgChart1"/>
    <dgm:cxn modelId="{6A5FED1F-D2A0-43BD-A211-049C5F38E234}" type="presParOf" srcId="{158178FB-A5CA-42FA-BA34-2F7C7BB41C54}" destId="{DE7CDB94-F385-43A8-8269-5D33A11FB3A9}" srcOrd="1" destOrd="0" presId="urn:microsoft.com/office/officeart/2005/8/layout/orgChart1"/>
    <dgm:cxn modelId="{04EEC95D-9C87-42F4-B624-7BBA946EF9A6}" type="presParOf" srcId="{DE7CDB94-F385-43A8-8269-5D33A11FB3A9}" destId="{D17EBA47-5089-43DC-938C-9C56025E3666}" srcOrd="0" destOrd="0" presId="urn:microsoft.com/office/officeart/2005/8/layout/orgChart1"/>
    <dgm:cxn modelId="{BEDDE179-71F3-4687-AC4E-841626B3EEA1}" type="presParOf" srcId="{DE7CDB94-F385-43A8-8269-5D33A11FB3A9}" destId="{3AF0B7A8-474B-4888-9FF8-D4FA206A2F0A}" srcOrd="1" destOrd="0" presId="urn:microsoft.com/office/officeart/2005/8/layout/orgChart1"/>
    <dgm:cxn modelId="{7D968CCE-C691-443B-B989-24663EC533BE}" type="presParOf" srcId="{3AF0B7A8-474B-4888-9FF8-D4FA206A2F0A}" destId="{77A4C95B-A93F-4C88-8A79-FF432F665754}" srcOrd="0" destOrd="0" presId="urn:microsoft.com/office/officeart/2005/8/layout/orgChart1"/>
    <dgm:cxn modelId="{84DAE4A9-6F2F-449B-9263-45E971E935F3}" type="presParOf" srcId="{77A4C95B-A93F-4C88-8A79-FF432F665754}" destId="{3BF670D4-0417-4970-AC88-3D0CF132D75E}" srcOrd="0" destOrd="0" presId="urn:microsoft.com/office/officeart/2005/8/layout/orgChart1"/>
    <dgm:cxn modelId="{E00C8926-2C89-4BF4-BDCA-C8491914F540}" type="presParOf" srcId="{77A4C95B-A93F-4C88-8A79-FF432F665754}" destId="{1EB7749F-1AA0-4AD6-A62B-43192A67CA78}" srcOrd="1" destOrd="0" presId="urn:microsoft.com/office/officeart/2005/8/layout/orgChart1"/>
    <dgm:cxn modelId="{EBD561F7-B37E-40AE-BC61-E8FF1F8D4D09}" type="presParOf" srcId="{3AF0B7A8-474B-4888-9FF8-D4FA206A2F0A}" destId="{32CEFE93-C313-43AB-98AE-95F17CE4E255}" srcOrd="1" destOrd="0" presId="urn:microsoft.com/office/officeart/2005/8/layout/orgChart1"/>
    <dgm:cxn modelId="{23E49ADB-90D9-4485-847D-FE6FCFC03F75}" type="presParOf" srcId="{3AF0B7A8-474B-4888-9FF8-D4FA206A2F0A}" destId="{038EAC02-9817-4E9A-8F3A-F289F6C3BFD4}" srcOrd="2" destOrd="0" presId="urn:microsoft.com/office/officeart/2005/8/layout/orgChart1"/>
    <dgm:cxn modelId="{B0387BCB-8E5A-427A-B882-295BF276B281}" type="presParOf" srcId="{DE7CDB94-F385-43A8-8269-5D33A11FB3A9}" destId="{5A39EE74-1B83-42AA-A44A-33304020872D}" srcOrd="2" destOrd="0" presId="urn:microsoft.com/office/officeart/2005/8/layout/orgChart1"/>
    <dgm:cxn modelId="{160834C8-71EC-4D1E-88C1-A5760961F69F}" type="presParOf" srcId="{DE7CDB94-F385-43A8-8269-5D33A11FB3A9}" destId="{A59BE450-18B1-49BC-A12E-39D5DFF5203C}" srcOrd="3" destOrd="0" presId="urn:microsoft.com/office/officeart/2005/8/layout/orgChart1"/>
    <dgm:cxn modelId="{F6F97DD6-28C8-4B8D-A79B-12C96FB2DA26}" type="presParOf" srcId="{A59BE450-18B1-49BC-A12E-39D5DFF5203C}" destId="{1BC4A9F4-3E8F-4824-A3A2-40F392DB3511}" srcOrd="0" destOrd="0" presId="urn:microsoft.com/office/officeart/2005/8/layout/orgChart1"/>
    <dgm:cxn modelId="{46F2E51B-4E15-4781-B427-B32AB2E0C408}" type="presParOf" srcId="{1BC4A9F4-3E8F-4824-A3A2-40F392DB3511}" destId="{30E79473-3FD8-49D1-979E-089349DA3A4F}" srcOrd="0" destOrd="0" presId="urn:microsoft.com/office/officeart/2005/8/layout/orgChart1"/>
    <dgm:cxn modelId="{A8C0CCC5-5595-40D6-9AAC-21936A80E4AA}" type="presParOf" srcId="{1BC4A9F4-3E8F-4824-A3A2-40F392DB3511}" destId="{4DCD0B9F-ADDD-4743-B2D3-9406B71120F6}" srcOrd="1" destOrd="0" presId="urn:microsoft.com/office/officeart/2005/8/layout/orgChart1"/>
    <dgm:cxn modelId="{23FEC8CA-0E33-421E-B8CE-614D027E8963}" type="presParOf" srcId="{A59BE450-18B1-49BC-A12E-39D5DFF5203C}" destId="{F2CBB025-7DB3-4CC9-A06A-5E612FB79E56}" srcOrd="1" destOrd="0" presId="urn:microsoft.com/office/officeart/2005/8/layout/orgChart1"/>
    <dgm:cxn modelId="{B8963167-4D51-4360-9502-CD0410C874FF}" type="presParOf" srcId="{F2CBB025-7DB3-4CC9-A06A-5E612FB79E56}" destId="{B126B03C-5AFF-4D8D-A243-6DB5B926BD87}" srcOrd="0" destOrd="0" presId="urn:microsoft.com/office/officeart/2005/8/layout/orgChart1"/>
    <dgm:cxn modelId="{E72BABF2-5D6A-471D-8964-7BDB7256CE15}" type="presParOf" srcId="{F2CBB025-7DB3-4CC9-A06A-5E612FB79E56}" destId="{C07C360E-EDCB-4793-9D80-430D82B5F764}" srcOrd="1" destOrd="0" presId="urn:microsoft.com/office/officeart/2005/8/layout/orgChart1"/>
    <dgm:cxn modelId="{CF343C10-55BF-4937-B680-AD6F73FB045E}" type="presParOf" srcId="{C07C360E-EDCB-4793-9D80-430D82B5F764}" destId="{C11BEB2B-FD5F-44E8-AEBE-3F351B6B7804}" srcOrd="0" destOrd="0" presId="urn:microsoft.com/office/officeart/2005/8/layout/orgChart1"/>
    <dgm:cxn modelId="{528BE2D9-207E-4841-93FB-8ACF4878B59C}" type="presParOf" srcId="{C11BEB2B-FD5F-44E8-AEBE-3F351B6B7804}" destId="{8B43511D-4B8F-4292-86C1-6BE3A3B25516}" srcOrd="0" destOrd="0" presId="urn:microsoft.com/office/officeart/2005/8/layout/orgChart1"/>
    <dgm:cxn modelId="{AD596153-EF57-4D64-89C6-9F2EE2C1F342}" type="presParOf" srcId="{C11BEB2B-FD5F-44E8-AEBE-3F351B6B7804}" destId="{9508B7EA-6193-4751-87E6-BE90D811AE4A}" srcOrd="1" destOrd="0" presId="urn:microsoft.com/office/officeart/2005/8/layout/orgChart1"/>
    <dgm:cxn modelId="{F5BC3C5B-064B-4B86-AFCE-097333677B4A}" type="presParOf" srcId="{C07C360E-EDCB-4793-9D80-430D82B5F764}" destId="{E840455B-823B-4AA9-BC7A-0F5955F756A8}" srcOrd="1" destOrd="0" presId="urn:microsoft.com/office/officeart/2005/8/layout/orgChart1"/>
    <dgm:cxn modelId="{A1CF3488-567F-463C-AE16-9EC7980F86E8}" type="presParOf" srcId="{C07C360E-EDCB-4793-9D80-430D82B5F764}" destId="{EBAF6379-C700-41F1-8B50-57B12302A98B}" srcOrd="2" destOrd="0" presId="urn:microsoft.com/office/officeart/2005/8/layout/orgChart1"/>
    <dgm:cxn modelId="{3D117163-876E-4372-BE9F-40250E6458D0}" type="presParOf" srcId="{A59BE450-18B1-49BC-A12E-39D5DFF5203C}" destId="{BA511535-8597-480D-872D-10788FF6AFF5}" srcOrd="2" destOrd="0" presId="urn:microsoft.com/office/officeart/2005/8/layout/orgChart1"/>
    <dgm:cxn modelId="{54ACAF3B-6224-4EFC-973A-4534C03814E6}" type="presParOf" srcId="{DE7CDB94-F385-43A8-8269-5D33A11FB3A9}" destId="{184F4175-3879-4D83-B7C7-5A0B60F31BF1}" srcOrd="4" destOrd="0" presId="urn:microsoft.com/office/officeart/2005/8/layout/orgChart1"/>
    <dgm:cxn modelId="{3B1D4427-E0BA-4124-9C25-69B86BF437FE}" type="presParOf" srcId="{DE7CDB94-F385-43A8-8269-5D33A11FB3A9}" destId="{3BEAEA2D-CDA4-4741-80B8-26C4A2659059}" srcOrd="5" destOrd="0" presId="urn:microsoft.com/office/officeart/2005/8/layout/orgChart1"/>
    <dgm:cxn modelId="{635FE994-92D8-4FAB-AFF4-EBCEEF921550}" type="presParOf" srcId="{3BEAEA2D-CDA4-4741-80B8-26C4A2659059}" destId="{240AAE32-BA15-4433-9F8A-D0CE009A865D}" srcOrd="0" destOrd="0" presId="urn:microsoft.com/office/officeart/2005/8/layout/orgChart1"/>
    <dgm:cxn modelId="{05524BD6-BCB0-4190-9FA3-3FA377E58C89}" type="presParOf" srcId="{240AAE32-BA15-4433-9F8A-D0CE009A865D}" destId="{A63F4034-E39D-4787-A84B-5C91F346DB80}" srcOrd="0" destOrd="0" presId="urn:microsoft.com/office/officeart/2005/8/layout/orgChart1"/>
    <dgm:cxn modelId="{5ABF40A6-FCDB-4F88-8556-0AF117C3B251}" type="presParOf" srcId="{240AAE32-BA15-4433-9F8A-D0CE009A865D}" destId="{A54E2F94-DE45-4A9E-9D9C-2D1A058DBEF9}" srcOrd="1" destOrd="0" presId="urn:microsoft.com/office/officeart/2005/8/layout/orgChart1"/>
    <dgm:cxn modelId="{BD97CB66-3B65-4977-AF1F-FFFC5101C5C6}" type="presParOf" srcId="{3BEAEA2D-CDA4-4741-80B8-26C4A2659059}" destId="{57630CA5-46B2-4EBF-8B59-C0C68CED69A4}" srcOrd="1" destOrd="0" presId="urn:microsoft.com/office/officeart/2005/8/layout/orgChart1"/>
    <dgm:cxn modelId="{E54BE105-6934-444A-B3C1-0172DF6BB6AC}" type="presParOf" srcId="{3BEAEA2D-CDA4-4741-80B8-26C4A2659059}" destId="{B08BE840-6088-4F4D-8A3B-6E709BEA476C}" srcOrd="2" destOrd="0" presId="urn:microsoft.com/office/officeart/2005/8/layout/orgChart1"/>
    <dgm:cxn modelId="{197140AF-84F7-4545-AD13-9979A441DD26}" type="presParOf" srcId="{158178FB-A5CA-42FA-BA34-2F7C7BB41C54}" destId="{65E688DB-A402-4514-ACA6-9458D8A481E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A45654-2B28-4604-A164-EEF7A6CF95B0}" type="datetimeFigureOut">
              <a:rPr lang="uk-UA" smtClean="0"/>
              <a:t>10.11.2014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776B1-D185-4EAC-B48E-331E0D7D1EC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3568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КОРРУПЦИЯ </a:t>
            </a:r>
            <a:br>
              <a:rPr lang="ru-RU" sz="4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4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подготовлена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учеником 11 «В» класса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ЗВЕРЕВЫМ ВЕНИАМИНОМ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76B1-D185-4EAC-B48E-331E0D7D1EC4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05976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 smtClean="0"/>
          </a:p>
          <a:p>
            <a:pPr algn="ctr">
              <a:buNone/>
            </a:pPr>
            <a:r>
              <a:rPr lang="ru-RU" sz="14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1826г</a:t>
            </a:r>
          </a:p>
          <a:p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Правление Николая I: коррупция стала механизмом государственного управления, но было создано III отделение для безопасности императора и борьбы с преступностью.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76B1-D185-4EAC-B48E-331E0D7D1EC4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575973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 smtClean="0"/>
          </a:p>
          <a:p>
            <a:pPr algn="ctr">
              <a:buNone/>
            </a:pPr>
            <a:r>
              <a:rPr lang="ru-RU" sz="14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1918г</a:t>
            </a:r>
          </a:p>
          <a:p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По декрету о взяточничестве полагалось тюремное заключение на 5 лет с конфискацией имущества.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76B1-D185-4EAC-B48E-331E0D7D1EC4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30405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 smtClean="0"/>
          </a:p>
          <a:p>
            <a:pPr algn="ctr">
              <a:buNone/>
            </a:pPr>
            <a:r>
              <a:rPr lang="ru-RU" sz="12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1922 г</a:t>
            </a:r>
          </a:p>
          <a:p>
            <a:r>
              <a:rPr lang="ru-RU" sz="12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По Уголовному кодексу за взяточничество – расстрел</a:t>
            </a:r>
          </a:p>
          <a:p>
            <a:pPr algn="ctr">
              <a:buNone/>
            </a:pPr>
            <a:r>
              <a:rPr lang="ru-RU" sz="12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1957г</a:t>
            </a:r>
          </a:p>
          <a:p>
            <a:r>
              <a:rPr lang="ru-RU" sz="12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Официальная борьба приостановлена, так как коррупция считалась редким явлением.</a:t>
            </a:r>
          </a:p>
          <a:p>
            <a:pPr>
              <a:buNone/>
            </a:pPr>
            <a:endParaRPr lang="ru-RU" dirty="0" smtClean="0">
              <a:solidFill>
                <a:srgbClr val="4F2E05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76B1-D185-4EAC-B48E-331E0D7D1EC4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656764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b="0" kern="1200" spc="-100" baseline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Многие люди благодаря тому, что коррупция существует, добились своих целей: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поднялись по служебной лестнице;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улучшили материальное положение;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выучились в престижном ВУЗе;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получили элитные медицинские услуги и т.д.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76B1-D185-4EAC-B48E-331E0D7D1EC4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45308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Коррупция:  за и против</a:t>
            </a:r>
          </a:p>
          <a:p>
            <a:pPr algn="ctr">
              <a:buNone/>
            </a:pPr>
            <a:r>
              <a:rPr lang="ru-RU" sz="14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ЭКОНОМИЯ ВРЕМЕНИ (не надо стоять в очереди)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УВЕРЕННОСТЬ В ДОСТИЖЕНИИ ЦЕЛИ (поступление в ВУЗ без конкурса)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МАТЕРИАЛЬНОЕ БЛАГОПОЛУЧИЕ (получение квартиры)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УСТРОЕННОСТЬ В ЖИЗНИ (зависть со стороны окружающих</a:t>
            </a:r>
            <a:r>
              <a:rPr lang="ru-RU" dirty="0" smtClean="0"/>
              <a:t>)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ПРОТИВ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СТРАДАЮТ ДРУГИЕ (не могут попасть к врачу)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СНИЖЕНИЕ САМООЦЕНКИ (не верят в достижение цели)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ПОТЕРЯ ВЕРЫ В СПРАВЕДЛИВОСТЬ (перестают стремиться к движению вперед)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ОБИДА НА ВЕСЬ МИР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76B1-D185-4EAC-B48E-331E0D7D1EC4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29105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стоит обойти закон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 наиболее концентрированном виде коррупция представлена в так называемом </a:t>
            </a:r>
            <a:r>
              <a:rPr lang="ru-RU" dirty="0" err="1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рейдерстве</a:t>
            </a: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 - захвате чужой собственности при помощи подкупа «государевых слуг». Вот лишь некоторые расценки на их «услуги» (в долларах): 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Получение справок и копий документов о предприятии - 1,5 - 5 тыс.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Приостановка работы предприятия пожарным надзором - от 15 тыс. Проведение проверки органами </a:t>
            </a:r>
            <a:r>
              <a:rPr lang="ru-RU" dirty="0" err="1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Роспотребнадзора</a:t>
            </a: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 - от 5 тыс. 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Возбуждение уголовных дел против руководства и акционеров - от 50 тыс. Комплекс следственных действий (обыски, допросы  пр.) - от 50 тыс. Отмена прокурором постановления следователя (ОВД, УБЭП) о возбуждении уголовного дела (об отказе в возбуждении) - от 50 тыс.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Изъятие оригиналов документов и их «случайная» утрата - от 30 тыс.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Инициирование дела о банкротстве - от 20 тыс.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Налоговые проверки, штрафы, арест средств на счетах - от 10 тыс. Ускоренная регистрация перехода прав собственности на актив - от 25 тыс.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Перенос судебного заседания - от 10 тыс.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Выгодное рейдеру решение суда - от 35 тыс.</a:t>
            </a:r>
          </a:p>
          <a:p>
            <a:pPr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76B1-D185-4EAC-B48E-331E0D7D1EC4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69229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b="0" kern="1200" spc="-100" baseline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2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июня 2011 года</a:t>
            </a:r>
          </a:p>
          <a:p>
            <a:pPr>
              <a:buNone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   Госдума приняла в первом чтении президентский законопроект по борьбе с коррупцией</a:t>
            </a:r>
          </a:p>
          <a:p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Он обязывает чиновников и депутатов каждый год предоставлять сведения о доходах и имуществе своей семьи, наказывает увольнением за неполную декларацию или скрытое участие в работе бизнес-структур.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76B1-D185-4EAC-B48E-331E0D7D1EC4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04505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b="0" kern="1200" spc="-100" baseline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Какие предложения Кремля утвердила Госдума</a:t>
            </a:r>
            <a:endParaRPr lang="ru-RU" dirty="0" smtClean="0">
              <a:solidFill>
                <a:srgbClr val="4F2E0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Декларировать доходы должны не только чиновники, но и их супруги и несовершеннолетние дети.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Максимальный размер подарков госслужащим -5000 руб.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 случае конфликта личных и служебных интересов чиновник обязан проинформировать руководство.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Чиновник должен докладывать о ставших известными ему фактах коррупции со стороны коллег по службе.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 течение </a:t>
            </a:r>
            <a:r>
              <a:rPr lang="ru-RU" i="1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лет после отставки чиновник не может без разрешения занимать должности в компаниях, которые курировал по долгу службы.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 качестве наказания для коррупционера предусмотрена конфискация имущества, нажитого незаконным путём.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76B1-D185-4EAC-B48E-331E0D7D1EC4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27216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Изречения на все времена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4F2E05"/>
                </a:solidFill>
              </a:rPr>
              <a:t>«Проклят, кто берет подкуп, чтоб убить душу и пролить кровь невинную!   И весь народ скажет: Аминь!»</a:t>
            </a:r>
            <a:endParaRPr lang="ru-RU" dirty="0" smtClean="0">
              <a:solidFill>
                <a:srgbClr val="4F2E05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4F2E05"/>
                </a:solidFill>
              </a:rPr>
              <a:t>  (Библия, Второзаконие, глава 27, стих 25)</a:t>
            </a:r>
            <a:r>
              <a:rPr lang="ru-RU" b="1" dirty="0" smtClean="0">
                <a:solidFill>
                  <a:srgbClr val="4F2E05"/>
                </a:solidFill>
              </a:rPr>
              <a:t> </a:t>
            </a:r>
            <a:endParaRPr lang="ru-RU" dirty="0" smtClean="0">
              <a:solidFill>
                <a:srgbClr val="4F2E05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4F2E05"/>
                </a:solidFill>
              </a:rPr>
              <a:t>«Дающий взятку и берущий взятку оба окажутся в адском пламени»</a:t>
            </a:r>
            <a:endParaRPr lang="ru-RU" dirty="0" smtClean="0">
              <a:solidFill>
                <a:srgbClr val="4F2E05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4F2E05"/>
                </a:solidFill>
              </a:rPr>
              <a:t>   (Хадис Пророка Мухаммада, Сборник «Сады благонравных» имама Ан-</a:t>
            </a:r>
            <a:r>
              <a:rPr lang="ru-RU" dirty="0" err="1" smtClean="0">
                <a:solidFill>
                  <a:srgbClr val="4F2E05"/>
                </a:solidFill>
              </a:rPr>
              <a:t>Навави</a:t>
            </a:r>
            <a:r>
              <a:rPr lang="ru-RU" dirty="0" smtClean="0">
                <a:solidFill>
                  <a:srgbClr val="4F2E05"/>
                </a:solidFill>
              </a:rPr>
              <a:t>)</a:t>
            </a:r>
            <a:r>
              <a:rPr lang="ru-RU" b="1" dirty="0" smtClean="0">
                <a:solidFill>
                  <a:srgbClr val="4F2E05"/>
                </a:solidFill>
              </a:rPr>
              <a:t> </a:t>
            </a:r>
            <a:endParaRPr lang="ru-RU" dirty="0" smtClean="0">
              <a:solidFill>
                <a:srgbClr val="4F2E05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4F2E05"/>
                </a:solidFill>
              </a:rPr>
              <a:t>«Не извращай закона... и не бери даров; ибо дары ослепляют глаза мудрых и превращают дело правых»	</a:t>
            </a:r>
            <a:r>
              <a:rPr lang="ru-RU" dirty="0" smtClean="0">
                <a:solidFill>
                  <a:srgbClr val="4F2E05"/>
                </a:solidFill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4F2E05"/>
                </a:solidFill>
              </a:rPr>
              <a:t>   (Тора, </a:t>
            </a:r>
            <a:r>
              <a:rPr lang="ru-RU" dirty="0" err="1" smtClean="0">
                <a:solidFill>
                  <a:srgbClr val="4F2E05"/>
                </a:solidFill>
              </a:rPr>
              <a:t>Дварим</a:t>
            </a:r>
            <a:r>
              <a:rPr lang="ru-RU" dirty="0" smtClean="0">
                <a:solidFill>
                  <a:srgbClr val="4F2E05"/>
                </a:solidFill>
              </a:rPr>
              <a:t>, 16.19-20)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76B1-D185-4EAC-B48E-331E0D7D1EC4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83745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050" b="0" kern="1200" spc="-100" baseline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ea typeface="+mn-ea"/>
              <a:cs typeface="+mn-cs"/>
            </a:endParaRPr>
          </a:p>
          <a:p>
            <a:endParaRPr lang="ru-RU" dirty="0" smtClean="0"/>
          </a:p>
          <a:p>
            <a:pPr algn="ctr">
              <a:buNone/>
            </a:pPr>
            <a:r>
              <a:rPr lang="ru-RU" sz="12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76B1-D185-4EAC-B48E-331E0D7D1EC4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7693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Коррупция - подкуп, развращение взятками должностных лиц.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76B1-D185-4EAC-B48E-331E0D7D1EC4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9959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b="0" kern="1200" spc="-100" baseline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	НЕОЛОГИЗМЫ- ЖАРГОНИЗМЫ, ВОШЕДШИЕ В НАШУ РЕЧЬ В РАСЦВЕТ КОРРУПЦИИ:</a:t>
            </a:r>
            <a:b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rgbClr val="4F2E0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МОХНАТАЯ РУКА,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СУНУТЬ В ЛАПУ,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НА ХЛЕБ С МАСЛОМ,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ПРОЕХАТЬ ЗА СЧЕТ </a:t>
            </a:r>
          </a:p>
          <a:p>
            <a:pPr>
              <a:buNone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	ПРОФСОЮЗА,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ПОДМАЗАТЬ,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БЛАТ,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ИЗ-ПОД ПРИЛАВКА.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76B1-D185-4EAC-B48E-331E0D7D1EC4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6455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</a:p>
          <a:p>
            <a:pPr algn="ctr">
              <a:buNone/>
            </a:pPr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XIII век</a:t>
            </a:r>
          </a:p>
          <a:p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 России, первые упоминания о коррупции, которая определялась  понятием  «мздоимство», исходят  из русских  летописей. 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76B1-D185-4EAC-B48E-331E0D7D1EC4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10206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XV век </a:t>
            </a:r>
          </a:p>
          <a:p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Первое законодательное ограничение    коррупционной деятельности было           осуществлено в царствование Ивана III. </a:t>
            </a:r>
          </a:p>
          <a:p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Судебник 1497 г устанавливал розыскную            форму процесса, предусматривал в качестве             мер наказания смертную казнь, торговую казнь (битьё кнутом).</a:t>
            </a:r>
          </a:p>
          <a:p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Судебник расширил круг деяний, признавшихся уголовно наказуемыми: крамола, «церковная татьба» (святотатство), ябедничество; дал понятие преступления, а также особо опасного преступления.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76B1-D185-4EAC-B48E-331E0D7D1EC4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3766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 smtClean="0"/>
          </a:p>
          <a:p>
            <a:pPr algn="ctr">
              <a:buNone/>
            </a:pPr>
            <a:r>
              <a:rPr lang="ru-RU" sz="14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XVI век</a:t>
            </a:r>
          </a:p>
          <a:p>
            <a:r>
              <a:rPr lang="ru-RU" sz="12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Во время правления                        Ивана IV, впервые                        ввелась смертная казнь в наказание                                 за чрезмерность во взятках.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76B1-D185-4EAC-B48E-331E0D7D1EC4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29355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 smtClean="0"/>
          </a:p>
          <a:p>
            <a:pPr algn="ctr">
              <a:buNone/>
            </a:pPr>
            <a:r>
              <a:rPr lang="ru-RU" sz="14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XVII век</a:t>
            </a:r>
          </a:p>
          <a:p>
            <a:r>
              <a:rPr lang="ru-RU" sz="12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Во время правления Алексея Михайловича, в Соборном Уложении 1649г, появилась статья «Наказание за преступление, попадающее под понятие коррупция».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76B1-D185-4EAC-B48E-331E0D7D1EC4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47665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 smtClean="0"/>
          </a:p>
          <a:p>
            <a:pPr algn="ctr">
              <a:buNone/>
            </a:pPr>
            <a:r>
              <a:rPr lang="ru-RU" sz="14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XVIII век</a:t>
            </a:r>
          </a:p>
          <a:p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При Петре I в России был широкий размах и коррупции, и одновременно жестокой борьбы с ней. Так, Петр I совместно с коллегиями ввёл деятельность Тайной канцелярии (Тайной полиции)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76B1-D185-4EAC-B48E-331E0D7D1EC4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37699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 smtClean="0"/>
          </a:p>
          <a:p>
            <a:pPr algn="ctr">
              <a:buNone/>
            </a:pPr>
            <a:r>
              <a:rPr lang="en-US" sz="16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sz="16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век</a:t>
            </a:r>
          </a:p>
          <a:p>
            <a:r>
              <a:rPr lang="ru-RU" dirty="0" err="1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Пущин</a:t>
            </a: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 И.И. служил в Московском надворном суде, боролся с взяточничеством. По словам современников был «первым честным человеком, который сидел когда-либо в русской казенной палате». 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76B1-D185-4EAC-B48E-331E0D7D1EC4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8957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2AE9-E814-4177-956C-07FC61296C05}" type="datetime1">
              <a:rPr lang="ru-RU" smtClean="0"/>
              <a:t>10.11.2014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DF4778-774D-43DC-887E-0F7D3E641689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3DA8-D299-40B1-BFF2-FB2363E3F88A}" type="datetime1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F4778-774D-43DC-887E-0F7D3E64168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0750F-6AB4-4E42-9F97-5045C7103C7C}" type="datetime1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F4778-774D-43DC-887E-0F7D3E64168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4322F82-F1CD-4A48-9C11-226CD886644A}" type="datetime1">
              <a:rPr lang="ru-RU" smtClean="0"/>
              <a:t>10.11.2014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4DF4778-774D-43DC-887E-0F7D3E641689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8173E-CAE5-4364-80AE-A693A1B2356F}" type="datetime1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F4778-774D-43DC-887E-0F7D3E641689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1470E-2B2B-4A43-B9A1-BCB839C191C5}" type="datetime1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F4778-774D-43DC-887E-0F7D3E641689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F4778-774D-43DC-887E-0F7D3E641689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E1424-FC7D-483B-9458-14FE6A7CADA7}" type="datetime1">
              <a:rPr lang="ru-RU" smtClean="0"/>
              <a:t>10.11.2014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A59B-7D3B-4A12-A5CF-1858289327F5}" type="datetime1">
              <a:rPr lang="ru-RU" smtClean="0"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F4778-774D-43DC-887E-0F7D3E641689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6143B-87D7-4E86-9CF2-5FD7A2F55BA4}" type="datetime1">
              <a:rPr lang="ru-RU" smtClean="0"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F4778-774D-43DC-887E-0F7D3E64168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5514164-5D33-453A-8C9E-515750A5770B}" type="datetime1">
              <a:rPr lang="ru-RU" smtClean="0"/>
              <a:t>10.11.2014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4DF4778-774D-43DC-887E-0F7D3E641689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9F04D-6512-49A5-BA14-5BCF674EFD70}" type="datetime1">
              <a:rPr lang="ru-RU" smtClean="0"/>
              <a:t>10.11.2014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DF4778-774D-43DC-887E-0F7D3E641689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0320800-9658-4EF2-8C15-A45A1F400D64}" type="datetime1">
              <a:rPr lang="ru-RU" smtClean="0"/>
              <a:t>10.11.2014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4DF4778-774D-43DC-887E-0F7D3E641689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ed=1&amp;text=%D0%BA%D0%BE%D1%80%D1%80%D1%83%D0%BF%D1%86%D0%B8%D1%8F&amp;img_url=uksvoidom.ru/images/pages/pic/120_61.jpg&amp;rpt=simage&amp;p=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ed=1&amp;text=%D0%9D%D0%B8%D0%BA%D0%BE%D0%BB%D0%B0%D0%B9%20I%20%D0%BA%D0%B0%D1%80%D1%82%D0%B8%D0%BD%D0%BA%D0%B8&amp;p=26&amp;img_url=english.ruvr.ru/data/2010/06/30/1236619336/7RIA-417240-Preview.jpg&amp;rpt=simag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4%D0%B5%D0%BA%D1%80%D0%B5%D1%82%20%D0%BE%20%D0%B2%D0%B7%D1%8F%D1%82%D0%BE%D1%87%D0%BD%D0%B8%D1%87%D0%B5%D1%81%D1%82%D0%B2%D0%B5%201918%20%D0%B3%20%D0%BA%D0%B0%D1%80%D1%82%D0%B8%D0%BD%D0%BA%D0%B8&amp;p=0&amp;img_url=donetsk.comments.ua/images/ris8.jpg&amp;rpt=simage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93%D0%B5%D1%80%D0%B1%20%D0%A1%D0%A1%D0%A1%D0%A0%201922%20%D0%B3%20%D0%BA%D0%B0%D1%80%D1%82%D0%B8%D0%BD%D0%BA%D0%B8&amp;p=2&amp;img_url=73046.ucoz.ru/_ph/44/2/622579089.gif&amp;rpt=simage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ed=1&amp;text=%D0%BA%D0%BE%D1%80%D1%80%D1%83%D0%BF%D1%86%D0%B8%D1%8F&amp;p=79&amp;img_url=www.levitatingmonkey.com/blog/wp-content/uploads/2009/05/corruption.gif&amp;rpt=simage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ages.yandex.ru/yandsearch?ed=1&amp;text=%D0%B4%D0%BC%D0%B8%D1%82%D1%80%D0%B8%D0%B9%20%D0%BC%D0%B5%D0%B4%D0%B2%D0%B5%D0%B4%D0%B5%D0%B2%20%D1%84%D0%BE%D1%82%D0%BE%20%D0%B8%20%D0%BA%D0%B0%D1%80%D1%82%D0%B8%D0%BD%D0%BA%D0%B8&amp;p=1&amp;img_url=news.pskovonline.ru/images/medvedev_ofic_b02.jpg&amp;rpt=simag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hyperlink" Target="http://images.yandex.ru/yandsearch?ed=1&amp;text=%D0%92.%D0%92.%D0%9F%D1%83%D1%82%D0%B8%D0%BD%20%D1%84%D0%BE%D1%82%D0%BE%20%D0%B8%20%D0%BA%D0%B0%D1%80%D1%82%D0%B8%D0%BD%D0%BA%D0%B8&amp;p=35&amp;img_url=content1.onliner.by/content/news/29.12.2010/09.11/076489.jpg&amp;rpt=simage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ed=1&amp;text=%D0%BA%D0%BE%D1%80%D1%80%D1%83%D0%BF%D1%86%D0%B8%D1%8F&amp;img_url=mouvaldivatskoe.ucoz.ru/_si/0/61078101.jpg&amp;rpt=simage&amp;p=8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vda-tv.ru/wp-content/uploads/2011/02/49524e9e324aec72ed3531c9e72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ed=1&amp;text=%D0%BA%D0%BE%D1%80%D1%80%D1%83%D0%BF%D1%86%D0%B8%D1%8F&amp;p=58&amp;img_url=pozdravish.ru/wp-content/uploads/2010/12/%d0%9c%d0%b5%d0%b6%d0%b4%d1%83%d0%bd%d0%b0%d1%80%d0%be%d0%b4%d0%bd%d1%8b%d0%b9-%d0%b4%d0%b5%d0%bd%d1%8c-%d0%b1%d0%be%d1%80%d1%8c%d0%b1%d1%8b-%d1%81-%d0%ba%d0%be%d1%80%d1%80%d1%83%d0%bf%d1%86%d0%25_a28a7b0f&amp;rpt=simage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ed=1&amp;text=%D0%BA%D0%BE%D1%80%D1%80%D1%83%D0%BF%D1%86%D0%B8%D1%8F&amp;p=91&amp;img_url=www.volynnews.com/img/news/thm_20091021174401.jpg&amp;rpt=simag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ed=1&amp;text=%D1%80%D1%83%D1%81%D1%81%D0%BA%D0%B8%D0%B5%20%D0%BB%D0%B5%D1%82%D0%BE%D0%BF%D0%B8%D1%81%D0%B8%20%D0%BA%D0%B0%D1%80%D1%82%D0%B8%D0%BD%D0%BA%D0%B8&amp;p=3&amp;img_url=img.oboz.obozrevatel.com/files/29/_Picture_file_path_29143.jpg&amp;rpt=simag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images.yandex.ru/yandsearch?ed=1&amp;text=%D1%80%D1%83%D1%81%D1%81%D0%BA%D0%B8%D0%B5%20%D0%BB%D0%B5%D1%82%D0%BE%D0%BF%D0%B8%D1%81%D0%B8%20%D0%BA%D0%B0%D1%80%D1%82%D0%B8%D0%BD%D0%BA%D0%B8&amp;p=57&amp;img_url=img12.nnm.ru/2/a/f/2/4/0ee473f45b5a00260c96e839d3b_prev.jpg&amp;rpt=simage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ed=1&amp;text=%D0%98%D0%B2%D0%B0%D0%BD%20III%20%D0%BA%D0%B0%D1%80%D1%82%D0%B8%D0%BD%D0%BA%D0%B8&amp;p=9&amp;img_url=sv-rasseniya.narod.ru/wp-content/uploads/2010/hrono/3-arxeologicheskie/foto-299.jpg&amp;rpt=simag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ed=1&amp;text=%D0%98%D0%B2%D0%B0%D0%BD%20IV%20%D0%BA%D0%B0%D1%80%D1%82%D0%B8%D0%BD%D0%BA%D0%B8&amp;p=0&amp;img_url=www.rulex.ru/portret/31-044.jpg&amp;rpt=simag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A1%D0%BE%D0%B1%D0%BE%D1%80%D0%BD%D0%BE%D0%B5%20%D1%83%D0%BB%D0%BE%D0%B6%D0%B5%D0%BD%D0%B8%D0%B5%201649%20%D0%BA%D0%B0%D1%80%D1%82%D0%B8%D0%BD%D0%BA%D0%B8&amp;p=38&amp;img_url=www.3rm.info/uploads/posts/2011-07/1311438150_1.gif&amp;rpt=simag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ed=1&amp;text=%D0%9F%D0%B5%D1%82%D1%80%20I%20%D0%BA%D0%B0%D1%80%D1%82%D0%B8%D0%BD%D0%BA%D0%B8&amp;p=18&amp;img_url=img1.liveinternet.ru/images/attach/c/2/68/709/68709486_135208_680x600.jpg&amp;rpt=simag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ed=1&amp;text=%D0%9F%D1%83%D1%89%D0%B8%D0%BD%20%D0%98.%D0%98.%20%D0%BA%D0%B0%D1%80%D1%82%D0%B8%D0%BD%D0%BA%D0%B8&amp;p=10&amp;img_url=www.rulex.ru/rpg/WebPict/fullpic/0059-088.jpg&amp;rpt=simag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4643446"/>
            <a:ext cx="5048256" cy="1643074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подготовлена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учеником 11 «В» класса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ЗВЕРЕВЫМ ВЕНИАМИНОМ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785926"/>
            <a:ext cx="8305800" cy="2643206"/>
          </a:xfrm>
        </p:spPr>
        <p:txBody>
          <a:bodyPr/>
          <a:lstStyle/>
          <a:p>
            <a:r>
              <a:rPr lang="ru-RU" sz="7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КОРРУПЦИЯ </a:t>
            </a:r>
            <a:br>
              <a:rPr lang="ru-RU" sz="7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im7-tub-ru.yandex.net/i?id=376427860-39-72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4214818"/>
            <a:ext cx="207170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2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1826г</a:t>
            </a:r>
          </a:p>
          <a:p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Правление Николая I: коррупция стала механизмом государственного управления, но было создано III отделение для безопасности императора и борьбы с преступностью.</a:t>
            </a:r>
          </a:p>
          <a:p>
            <a:endParaRPr lang="ru-RU" dirty="0"/>
          </a:p>
        </p:txBody>
      </p:sp>
      <p:pic>
        <p:nvPicPr>
          <p:cNvPr id="6" name="Содержимое 5" descr="http://im8-tub-ru.yandex.net/i?id=312656036-58-72">
            <a:hlinkClick r:id="rId3"/>
          </p:cNvPr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857364"/>
            <a:ext cx="321471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sz="32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1918г</a:t>
            </a:r>
          </a:p>
          <a:p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По декрету о взяточничестве полагалось тюремное заключение на 5 лет с конфискацией имущества.</a:t>
            </a:r>
          </a:p>
          <a:p>
            <a:endParaRPr lang="ru-RU" dirty="0"/>
          </a:p>
        </p:txBody>
      </p:sp>
      <p:pic>
        <p:nvPicPr>
          <p:cNvPr id="7" name="Содержимое 6" descr="http://im4-tub-ru.yandex.net/i?id=165656253-16-72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917099" y="1524000"/>
            <a:ext cx="313944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1922 г</a:t>
            </a:r>
          </a:p>
          <a:p>
            <a:r>
              <a:rPr lang="ru-RU" sz="32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По Уголовному кодексу за взяточничество – расстрел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1957г</a:t>
            </a:r>
          </a:p>
          <a:p>
            <a:r>
              <a:rPr lang="ru-RU" sz="32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Официальная борьба приостановлена, так как коррупция считалась редким явлением.</a:t>
            </a:r>
          </a:p>
          <a:p>
            <a:pPr>
              <a:buNone/>
            </a:pPr>
            <a:endParaRPr lang="ru-RU" dirty="0" smtClean="0">
              <a:solidFill>
                <a:srgbClr val="4F2E0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http://im7-tub-ru.yandex.net/i?id=337545037-34-72">
            <a:hlinkClick r:id="rId3"/>
          </p:cNvPr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857364"/>
            <a:ext cx="321471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857224" y="571480"/>
            <a:ext cx="7372376" cy="55245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Многие люди благодаря тому, что коррупция существует, добились своих целей: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поднялись по служебной лестнице;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улучшили материальное положение;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выучились в престижном ВУЗе;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получили элитные медицинские услуги и т.д.</a:t>
            </a:r>
          </a:p>
          <a:p>
            <a:endParaRPr lang="ru-RU" dirty="0"/>
          </a:p>
        </p:txBody>
      </p:sp>
      <p:pic>
        <p:nvPicPr>
          <p:cNvPr id="7" name="Рисунок 6" descr="http://im5-tub-ru.yandex.net/i?id=81382659-42-72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3571876"/>
            <a:ext cx="4000528" cy="236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Коррупция:  за и против</a:t>
            </a:r>
            <a:endParaRPr lang="ru-RU" dirty="0">
              <a:solidFill>
                <a:srgbClr val="4F2E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0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ЭКОНОМИЯ ВРЕМЕНИ (не надо стоять в очереди)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УВЕРЕННОСТЬ В ДОСТИЖЕНИИ ЦЕЛИ (поступление в ВУЗ без конкурса)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МАТЕРИАЛЬНОЕ БЛАГОПОЛУЧИЕ (получение квартиры)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УСТРОЕННОСТЬ В ЖИЗНИ (зависть со стороны окружающих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ПРОТИВ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СТРАДАЮТ ДРУГИЕ (не могут попасть к врачу)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СНИЖЕНИЕ САМООЦЕНКИ (не верят в достижение цели)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ПОТЕРЯ ВЕРЫ В СПРАВЕДЛИВОСТЬ (перестают стремиться к движению вперед)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ОБИДА НА ВЕСЬ МИР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431800" y="500042"/>
          <a:ext cx="8208963" cy="5554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4143380"/>
            <a:ext cx="42148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Владимир Путин, премьер-министр РФ: «Коррупция деморализует общество, разлагает власть и госаппарат».</a:t>
            </a:r>
          </a:p>
        </p:txBody>
      </p:sp>
      <p:pic>
        <p:nvPicPr>
          <p:cNvPr id="7" name="Содержимое 6" descr="http://im8-tub-ru.yandex.net/i?id=546333842-62-72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00694" y="785794"/>
            <a:ext cx="292895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643438" y="4214818"/>
            <a:ext cx="42862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Дмитрий Медведев,</a:t>
            </a:r>
            <a:br>
              <a:rPr lang="ru-RU" sz="2400" dirty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Президент РФ: «Хватит ждать! Коррупция превратилась в системную проблему».</a:t>
            </a:r>
          </a:p>
        </p:txBody>
      </p:sp>
      <p:pic>
        <p:nvPicPr>
          <p:cNvPr id="10" name="Содержимое 9" descr="http://im2-tub-ru.yandex.net/i?id=336083755-59-72">
            <a:hlinkClick r:id="rId4"/>
          </p:cNvPr>
          <p:cNvPicPr>
            <a:picLocks noGrp="1"/>
          </p:cNvPicPr>
          <p:nvPr>
            <p:ph sz="half"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642910" y="714356"/>
            <a:ext cx="278608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стоит обойти закон</a:t>
            </a:r>
            <a:endParaRPr lang="ru-RU" dirty="0">
              <a:solidFill>
                <a:srgbClr val="4F2E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9589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 наиболее концентрированном виде коррупция представлена в так называемом </a:t>
            </a:r>
            <a:r>
              <a:rPr lang="ru-RU" dirty="0" err="1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рейдерстве</a:t>
            </a: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 - захвате чужой собственности при помощи подкупа «государевых слуг». Вот лишь некоторые расценки на их «услуги» (в долларах): 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Получение справок и копий документов о предприятии - 1,5 - 5 тыс.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Приостановка работы предприятия пожарным надзором - от 15 тыс. Проведение проверки органами </a:t>
            </a:r>
            <a:r>
              <a:rPr lang="ru-RU" dirty="0" err="1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Роспотребнадзора</a:t>
            </a: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 - от 5 тыс. 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Возбуждение уголовных дел против руководства и акционеров - от 50 тыс. Комплекс следственных действий (обыски, допросы  пр.) - от 50 тыс. Отмена прокурором постановления следователя (ОВД, УБЭП) о возбуждении уголовного дела (об отказе в возбуждении) - от 50 тыс.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Изъятие оригиналов документов и их «случайная» утрата - от 30 тыс.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Инициирование дела о банкротстве - от 20 тыс.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Налоговые проверки, штрафы, арест средств на счетах - от 10 тыс. Ускоренная регистрация перехода прав собственности на актив - от 25 тыс.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Перенос судебного заседания - от 10 тыс.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Выгодное рейдеру решение суда - от 35 тыс.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642910" y="714356"/>
            <a:ext cx="7929618" cy="5381644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июня 2011 года</a:t>
            </a:r>
          </a:p>
          <a:p>
            <a:pPr>
              <a:buNone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   Госдума приняла в первом чтении президентский законопроект по борьбе с коррупцией</a:t>
            </a:r>
          </a:p>
          <a:p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Он обязывает чиновников и депутатов каждый год предоставлять сведения о доходах и имуществе своей семьи, наказывает увольнением за неполную декларацию или скрытое участие в работе </a:t>
            </a:r>
            <a:r>
              <a:rPr lang="ru-RU" dirty="0" err="1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бизнес-структур</a:t>
            </a: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Рисунок 4" descr="http://im6-tub-ru.yandex.net/i?id=527479812-35-72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4000504"/>
            <a:ext cx="271464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500042"/>
            <a:ext cx="8072494" cy="5595958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Какие предложения Кремля утвердила Госдума</a:t>
            </a:r>
            <a:endParaRPr lang="ru-RU" dirty="0" smtClean="0">
              <a:solidFill>
                <a:srgbClr val="4F2E0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Декларировать доходы должны не только чиновники, но и их супруги и несовершеннолетние дети.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Максимальный размер подарков госслужащим -5000 руб.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 случае конфликта личных и служебных интересов чиновник обязан проинформировать руководство.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Чиновник должен докладывать о ставших известными ему фактах коррупции со стороны коллег по службе.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 течение </a:t>
            </a:r>
            <a:r>
              <a:rPr lang="ru-RU" i="1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лет после отставки чиновник не может без разрешения занимать должности в компаниях, которые курировал по долгу службы.</a:t>
            </a:r>
          </a:p>
          <a:p>
            <a:pPr lvl="0"/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 качестве наказания для коррупционера предусмотрена конфискация имущества, нажитого незаконным путём.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0" y="1524000"/>
            <a:ext cx="8229600" cy="45720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i-main-pic" descr="Картинка 1 из 122936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571480"/>
            <a:ext cx="7500990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85786" y="5143512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Коррупция </a:t>
            </a:r>
            <a:r>
              <a:rPr lang="ru-RU" sz="32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подкуп, развращение взятками должностных лиц.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4F2E05"/>
                </a:solidFill>
              </a:rPr>
              <a:t>«Проклят, кто берет подкуп, чтоб убить душу и пролить кровь невинную!   И весь народ скажет: Аминь!»</a:t>
            </a:r>
            <a:endParaRPr lang="ru-RU" dirty="0" smtClean="0">
              <a:solidFill>
                <a:srgbClr val="4F2E05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4F2E05"/>
                </a:solidFill>
              </a:rPr>
              <a:t>  (Библия, Второзаконие, глава 27, стих 25)</a:t>
            </a:r>
            <a:r>
              <a:rPr lang="ru-RU" b="1" dirty="0" smtClean="0">
                <a:solidFill>
                  <a:srgbClr val="4F2E05"/>
                </a:solidFill>
              </a:rPr>
              <a:t> </a:t>
            </a:r>
            <a:endParaRPr lang="ru-RU" dirty="0" smtClean="0">
              <a:solidFill>
                <a:srgbClr val="4F2E05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4F2E05"/>
                </a:solidFill>
              </a:rPr>
              <a:t>«Дающий взятку и берущий взятку оба окажутся в адском пламени»</a:t>
            </a:r>
            <a:endParaRPr lang="ru-RU" dirty="0" smtClean="0">
              <a:solidFill>
                <a:srgbClr val="4F2E05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4F2E05"/>
                </a:solidFill>
              </a:rPr>
              <a:t>   (Хадис Пророка </a:t>
            </a:r>
            <a:r>
              <a:rPr lang="ru-RU" dirty="0" err="1" smtClean="0">
                <a:solidFill>
                  <a:srgbClr val="4F2E05"/>
                </a:solidFill>
              </a:rPr>
              <a:t>Мухаммада</a:t>
            </a:r>
            <a:r>
              <a:rPr lang="ru-RU" dirty="0" smtClean="0">
                <a:solidFill>
                  <a:srgbClr val="4F2E05"/>
                </a:solidFill>
              </a:rPr>
              <a:t>, Сборник «Сады благонравных» имама </a:t>
            </a:r>
            <a:r>
              <a:rPr lang="ru-RU" dirty="0" err="1" smtClean="0">
                <a:solidFill>
                  <a:srgbClr val="4F2E05"/>
                </a:solidFill>
              </a:rPr>
              <a:t>Ан-Навави</a:t>
            </a:r>
            <a:r>
              <a:rPr lang="ru-RU" dirty="0" smtClean="0">
                <a:solidFill>
                  <a:srgbClr val="4F2E05"/>
                </a:solidFill>
              </a:rPr>
              <a:t>)</a:t>
            </a:r>
            <a:r>
              <a:rPr lang="ru-RU" b="1" dirty="0" smtClean="0">
                <a:solidFill>
                  <a:srgbClr val="4F2E05"/>
                </a:solidFill>
              </a:rPr>
              <a:t> </a:t>
            </a:r>
            <a:endParaRPr lang="ru-RU" dirty="0" smtClean="0">
              <a:solidFill>
                <a:srgbClr val="4F2E05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4F2E05"/>
                </a:solidFill>
              </a:rPr>
              <a:t>«Не извращай закона... и не бери даров; ибо дары ослепляют глаза мудрых и превращают дело правых»	</a:t>
            </a:r>
            <a:r>
              <a:rPr lang="ru-RU" dirty="0" smtClean="0">
                <a:solidFill>
                  <a:srgbClr val="4F2E05"/>
                </a:solidFill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4F2E05"/>
                </a:solidFill>
              </a:rPr>
              <a:t>   (Тора, </a:t>
            </a:r>
            <a:r>
              <a:rPr lang="ru-RU" dirty="0" err="1" smtClean="0">
                <a:solidFill>
                  <a:srgbClr val="4F2E05"/>
                </a:solidFill>
              </a:rPr>
              <a:t>Дварим</a:t>
            </a:r>
            <a:r>
              <a:rPr lang="ru-RU" dirty="0" smtClean="0">
                <a:solidFill>
                  <a:srgbClr val="4F2E05"/>
                </a:solidFill>
              </a:rPr>
              <a:t>, 16.19-20)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Изречения на все времена</a:t>
            </a:r>
            <a:endParaRPr lang="ru-RU" dirty="0">
              <a:solidFill>
                <a:srgbClr val="4F2E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928662" y="1524000"/>
            <a:ext cx="7300938" cy="4572000"/>
          </a:xfrm>
        </p:spPr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sz="54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</a:p>
          <a:p>
            <a:endParaRPr lang="ru-RU" dirty="0"/>
          </a:p>
        </p:txBody>
      </p:sp>
      <p:pic>
        <p:nvPicPr>
          <p:cNvPr id="4" name="Рисунок 3" descr="http://im0-tub-ru.yandex.net/i?id=334477022-11-72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3429000"/>
            <a:ext cx="2714644" cy="2559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428596" y="285728"/>
            <a:ext cx="7801004" cy="5810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	НЕОЛОГИЗМЫ- ЖАРГОНИЗМЫ, ВОШЕДШИЕ В НАШУ РЕЧЬ В РАСЦВЕТ КОРРУПЦИИ:</a:t>
            </a:r>
            <a:b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rgbClr val="4F2E0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МОХНАТАЯ РУКА,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СУНУТЬ В ЛАПУ,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НА ХЛЕБ С МАСЛОМ,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ПРОЕХАТЬ ЗА СЧЕТ </a:t>
            </a:r>
          </a:p>
          <a:p>
            <a:pPr>
              <a:buNone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	ПРОФСОЮЗА,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ПОДМАЗАТЬ,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БЛАТ,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ИЗ-ПОД ПРИЛАВКА.</a:t>
            </a:r>
          </a:p>
          <a:p>
            <a:endParaRPr lang="ru-RU" dirty="0"/>
          </a:p>
        </p:txBody>
      </p:sp>
      <p:pic>
        <p:nvPicPr>
          <p:cNvPr id="4" name="Рисунок 3" descr="http://im4-tub-ru.yandex.net/i?id=53943560-67-72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928802"/>
            <a:ext cx="385765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9589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XIII век</a:t>
            </a:r>
          </a:p>
          <a:p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 России, первые упоминания о коррупции, которая определялась  понятием  «мздоимство», исходят  из русских  летописей.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>
              <a:solidFill>
                <a:srgbClr val="4F2E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im8-tub-ru.yandex.net/i?id=268859919-31-72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3071810"/>
            <a:ext cx="278608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7-tub-ru.yandex.net/i?id=86916555-23-72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90" y="3000372"/>
            <a:ext cx="357190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2445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XV век </a:t>
            </a:r>
          </a:p>
          <a:p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Первое законодательное ограничение    коррупционной деятельности было           осуществлено в царствование Ивана III. </a:t>
            </a:r>
          </a:p>
          <a:p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Судебник 1497 г устанавливал розыскную            форму процесса, предусматривал в качестве             мер наказания смертную казнь, торговую казнь (битьё кнутом).</a:t>
            </a:r>
          </a:p>
          <a:p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Судебник расширил круг деяний, признавшихся уголовно наказуемыми: крамола, «церковная татьба» (святотатство), ябедничество; дал понятие преступления, а также особо опасного преступления.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/>
          </a:p>
        </p:txBody>
      </p:sp>
      <p:pic>
        <p:nvPicPr>
          <p:cNvPr id="5" name="Рисунок 4" descr="http://im3-tub-ru.yandex.net/i?id=160631447-12-72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1142984"/>
            <a:ext cx="164307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XVI век</a:t>
            </a:r>
          </a:p>
          <a:p>
            <a:r>
              <a:rPr lang="ru-RU" sz="32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Во время правления                        Ивана IV, впервые                        ввелась смертная казнь в наказание                                 за чрезмерность во взятках.</a:t>
            </a:r>
          </a:p>
          <a:p>
            <a:endParaRPr lang="ru-RU" dirty="0"/>
          </a:p>
        </p:txBody>
      </p:sp>
      <p:pic>
        <p:nvPicPr>
          <p:cNvPr id="6" name="Содержимое 5" descr="http://im3-tub-ru.yandex.net/i?id=145416081-42-72">
            <a:hlinkClick r:id="rId3"/>
          </p:cNvPr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963319" y="1524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XVII век</a:t>
            </a:r>
          </a:p>
          <a:p>
            <a:r>
              <a:rPr lang="ru-RU" sz="3000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Во время правления Алексея Михайловича, в Соборном Уложении 1649г, появилась статья «Наказание за преступление, попадающее под понятие коррупция».</a:t>
            </a:r>
          </a:p>
          <a:p>
            <a:endParaRPr lang="ru-RU" dirty="0"/>
          </a:p>
        </p:txBody>
      </p:sp>
      <p:pic>
        <p:nvPicPr>
          <p:cNvPr id="6" name="Содержимое 5" descr="http://im7-tub-ru.yandex.net/i?id=431879564-18-72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00034" y="1643050"/>
            <a:ext cx="321471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sz="32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XVIII век</a:t>
            </a:r>
          </a:p>
          <a:p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При Петре I в России был широкий размах и коррупции, и одновременно жестокой борьбы с ней. Так, Петр I совместно с коллегиями ввёл деятельность Тайной канцелярии (Тайной полиции)</a:t>
            </a:r>
          </a:p>
          <a:p>
            <a:endParaRPr lang="ru-RU" dirty="0"/>
          </a:p>
        </p:txBody>
      </p:sp>
      <p:pic>
        <p:nvPicPr>
          <p:cNvPr id="9" name="Содержимое 8" descr="http://im0-tub-ru.yandex.net/i?id=350442502-65-72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57224" y="2000240"/>
            <a:ext cx="335758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КОРРУПЦИИ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36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sz="3600" dirty="0" smtClean="0">
                <a:solidFill>
                  <a:srgbClr val="4F2E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век</a:t>
            </a:r>
          </a:p>
          <a:p>
            <a:r>
              <a:rPr lang="ru-RU" dirty="0" err="1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Пущин</a:t>
            </a:r>
            <a:r>
              <a:rPr lang="ru-RU" dirty="0" smtClean="0">
                <a:solidFill>
                  <a:srgbClr val="4F2E05"/>
                </a:solidFill>
                <a:latin typeface="Times New Roman" pitchFamily="18" charset="0"/>
                <a:cs typeface="Times New Roman" pitchFamily="18" charset="0"/>
              </a:rPr>
              <a:t> И.И. служил в Московском надворном суде, боролся с взяточничеством. По словам современников был «первым честным человеком, который сидел когда-либо в русской казенной палате». </a:t>
            </a:r>
          </a:p>
          <a:p>
            <a:endParaRPr lang="ru-RU" dirty="0"/>
          </a:p>
        </p:txBody>
      </p:sp>
      <p:pic>
        <p:nvPicPr>
          <p:cNvPr id="6" name="Содержимое 5" descr="http://im3-tub-ru.yandex.net/i?id=102187990-45-72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57224" y="1785926"/>
            <a:ext cx="314327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351</TotalTime>
  <Words>1686</Words>
  <Application>Microsoft Office PowerPoint</Application>
  <PresentationFormat>Екран (4:3)</PresentationFormat>
  <Paragraphs>241</Paragraphs>
  <Slides>21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21</vt:i4>
      </vt:variant>
    </vt:vector>
  </HeadingPairs>
  <TitlesOfParts>
    <vt:vector size="22" baseType="lpstr">
      <vt:lpstr>Бумажная</vt:lpstr>
      <vt:lpstr> КОРРУПЦИЯ  </vt:lpstr>
      <vt:lpstr>Презентація PowerPoint</vt:lpstr>
      <vt:lpstr>Презентація PowerPoint</vt:lpstr>
      <vt:lpstr>ИСТОРИЯ  КОРРУПЦИИ</vt:lpstr>
      <vt:lpstr>ИСТОРИЯ  КОРРУПЦИИ</vt:lpstr>
      <vt:lpstr>ИСТОРИЯ  КОРРУПЦИИ</vt:lpstr>
      <vt:lpstr>ИСТОРИЯ  КОРРУПЦИИ</vt:lpstr>
      <vt:lpstr>ИСТОРИЯ  КОРРУПЦИИ</vt:lpstr>
      <vt:lpstr>ИСТОРИЯ  КОРРУПЦИИ</vt:lpstr>
      <vt:lpstr>ИСТОРИЯ  КОРРУПЦИИ</vt:lpstr>
      <vt:lpstr>ИСТОРИЯ  КОРРУПЦИИ</vt:lpstr>
      <vt:lpstr>ИСТОРИЯ  КОРРУПЦИИ</vt:lpstr>
      <vt:lpstr>Презентація PowerPoint</vt:lpstr>
      <vt:lpstr>Коррупция:  за и против</vt:lpstr>
      <vt:lpstr>Презентація PowerPoint</vt:lpstr>
      <vt:lpstr>Презентація PowerPoint</vt:lpstr>
      <vt:lpstr>Сколько стоит обойти закон</vt:lpstr>
      <vt:lpstr>Презентація PowerPoint</vt:lpstr>
      <vt:lpstr>Презентація PowerPoint</vt:lpstr>
      <vt:lpstr>Изречения на все времена</vt:lpstr>
      <vt:lpstr>Презентація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LEGION</cp:lastModifiedBy>
  <cp:revision>38</cp:revision>
  <dcterms:created xsi:type="dcterms:W3CDTF">2011-11-21T15:54:17Z</dcterms:created>
  <dcterms:modified xsi:type="dcterms:W3CDTF">2014-11-10T11:08:55Z</dcterms:modified>
</cp:coreProperties>
</file>