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33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8817" autoAdjust="0"/>
  </p:normalViewPr>
  <p:slideViewPr>
    <p:cSldViewPr>
      <p:cViewPr varScale="1">
        <p:scale>
          <a:sx n="66" d="100"/>
          <a:sy n="66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853165-9579-457F-88C5-3EBD515E184C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ABF46E6-2CF3-47BF-9136-EB47887A75C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99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087933-0F35-48B1-B51D-A5EC1BB6EB44}" type="datetimeFigureOut">
              <a:rPr lang="ru-RU"/>
              <a:pPr>
                <a:defRPr/>
              </a:pPr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FD00526-3943-48EA-A215-AC70EEAB753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55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Тепловое движение. Внутренняя энергия.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01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Формулы, изученные в 7 классе: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43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Температура</a:t>
            </a:r>
            <a:r>
              <a:rPr lang="ru-RU" sz="2400" dirty="0" smtClean="0"/>
              <a:t> – мера </a:t>
            </a:r>
            <a:r>
              <a:rPr lang="ru-RU" sz="2400" dirty="0" err="1" smtClean="0"/>
              <a:t>нагретости</a:t>
            </a:r>
            <a:r>
              <a:rPr lang="ru-RU" sz="2400" dirty="0" smtClean="0"/>
              <a:t> тела</a:t>
            </a:r>
            <a:br>
              <a:rPr lang="ru-RU" sz="2400" dirty="0" smtClean="0"/>
            </a:br>
            <a:endParaRPr lang="ru-RU" sz="2400" dirty="0" smtClean="0"/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Определение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Обозначение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Формула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Единица измерения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Прибор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Температура - …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en-US" dirty="0" smtClean="0"/>
              <a:t>t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Нет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◦С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Термометр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801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Тепловое движение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27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Внутренняя энергия</a:t>
            </a:r>
          </a:p>
          <a:p>
            <a:pPr eaLnBrk="1" hangingPunct="1">
              <a:buFont typeface="Arial" charset="0"/>
              <a:buNone/>
            </a:pPr>
            <a:r>
              <a:rPr lang="ru-RU" sz="1200" dirty="0" smtClean="0"/>
              <a:t>	- сумма кинетических энергий молекул, из которых состоит тело и потенциальных энергий их взаимодействия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81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12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§§1-2, конспект в тетради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120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№ 915, 918 (из сборника задач)</a:t>
            </a:r>
            <a:endParaRPr lang="ru-RU" sz="1200" dirty="0" smtClean="0">
              <a:solidFill>
                <a:srgbClr val="66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D00526-3943-48EA-A215-AC70EEAB753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272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D77E2-B62E-48A0-9E01-C11FC464367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9471-7A69-4AB7-98E0-36182ABF14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9F84-5E2B-4165-B400-F88312F5A04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9F394-D044-48E9-8D6B-D0636B8A988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483D-4B2F-4F93-923A-EC4A720C959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5030B-C80E-47ED-9AE6-91569290131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DAC01-0724-40CB-8A34-38939FDE039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032F-C123-4322-8B7A-C5E4BD30EED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C214D-23B4-4454-91C1-5CC4008AB22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C2BE3-37E6-4529-8194-4B39969062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C9E2-91A6-4045-8A96-FB6F11477C9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2D5A4-BB16-43ED-960C-3AC1FC0A792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64874-8132-414F-9C50-5FC56620D7C4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B2E0-E207-4A3E-B39A-CDB381E0A57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0628-4E77-48E9-8521-1F74317DA81B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F0D5B-3861-4132-94C3-A22E0688BF5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A6E8-4C09-4049-9E91-7DA7EF605850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B393B-8FE2-4E48-89FF-4AAC13970C1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A2625-DAD2-4D0A-9EE3-2D7CC5B4E3E6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A2CB-D2B0-432E-8A8D-5735222165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DB41-CAF6-42C6-A4B8-F7E77A36F10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57A8D-C865-4CB5-A74B-093BEDC3439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1952A-9D13-4528-8F9B-779187F485CC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5090F-A05D-44D3-A7CF-3C937922F44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68CDF5-3636-46F0-A447-51FFC74BB5C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C9738C-FBBB-49DA-A003-62E7964FCB2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33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3.wmf"/><Relationship Id="rId31" Type="http://schemas.openxmlformats.org/officeDocument/2006/relationships/image" Target="../media/image1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7.wmf"/><Relationship Id="rId30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1928802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Тепловое движение. Внутренняя энергия. </a:t>
            </a:r>
          </a:p>
        </p:txBody>
      </p:sp>
      <p:pic>
        <p:nvPicPr>
          <p:cNvPr id="1026" name="Picture 2" descr="H:\Documents and Settings\Aida\Рабочий стол\клипарты рамки фончики\karty\karty\map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500063"/>
            <a:ext cx="22145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Documents and Settings\Aida\Рабочий стол\клипарты рамки фончики\karty\karty\map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500063"/>
            <a:ext cx="1928812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:\Documents and Settings\Aida\Рабочий стол\клипарты рамки фончики\karty\karty\map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500063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:\Documents and Settings\Aida\Рабочий стол\клипарты рамки фончики\karty\karty\map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75" y="500063"/>
            <a:ext cx="16430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Формулы, изученные в 7 классе:</a:t>
            </a:r>
          </a:p>
        </p:txBody>
      </p:sp>
      <p:graphicFrame>
        <p:nvGraphicFramePr>
          <p:cNvPr id="1026" name="Object 46"/>
          <p:cNvGraphicFramePr>
            <a:graphicFrameLocks noChangeAspect="1"/>
          </p:cNvGraphicFramePr>
          <p:nvPr/>
        </p:nvGraphicFramePr>
        <p:xfrm>
          <a:off x="682625" y="1773238"/>
          <a:ext cx="1081088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Формула" r:id="rId4" imgW="431613" imgH="393529" progId="Equation.3">
                  <p:embed/>
                </p:oleObj>
              </mc:Choice>
              <mc:Fallback>
                <p:oleObj name="Формула" r:id="rId4" imgW="431613" imgH="393529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1773238"/>
                        <a:ext cx="1081088" cy="1081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4"/>
          <p:cNvGraphicFramePr>
            <a:graphicFrameLocks noChangeAspect="1"/>
          </p:cNvGraphicFramePr>
          <p:nvPr/>
        </p:nvGraphicFramePr>
        <p:xfrm>
          <a:off x="2698750" y="1844675"/>
          <a:ext cx="1081088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Формула" r:id="rId6" imgW="444307" imgH="393529" progId="Equation.3">
                  <p:embed/>
                </p:oleObj>
              </mc:Choice>
              <mc:Fallback>
                <p:oleObj name="Формула" r:id="rId6" imgW="444307" imgH="393529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0" y="1844675"/>
                        <a:ext cx="1081088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3"/>
          <p:cNvGraphicFramePr>
            <a:graphicFrameLocks noChangeAspect="1"/>
          </p:cNvGraphicFramePr>
          <p:nvPr/>
        </p:nvGraphicFramePr>
        <p:xfrm>
          <a:off x="4618038" y="2060575"/>
          <a:ext cx="1322387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Формула" r:id="rId8" imgW="622080" imgH="241200" progId="Equation.3">
                  <p:embed/>
                </p:oleObj>
              </mc:Choice>
              <mc:Fallback>
                <p:oleObj name="Формула" r:id="rId8" imgW="622080" imgH="241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038" y="2060575"/>
                        <a:ext cx="1322387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42"/>
          <p:cNvGraphicFramePr>
            <a:graphicFrameLocks noChangeAspect="1"/>
          </p:cNvGraphicFramePr>
          <p:nvPr/>
        </p:nvGraphicFramePr>
        <p:xfrm>
          <a:off x="6599238" y="1989138"/>
          <a:ext cx="1573212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Формула" r:id="rId10" imgW="939800" imgH="279400" progId="Equation.3">
                  <p:embed/>
                </p:oleObj>
              </mc:Choice>
              <mc:Fallback>
                <p:oleObj name="Формула" r:id="rId10" imgW="939800" imgH="2794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1989138"/>
                        <a:ext cx="1573212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41"/>
          <p:cNvGraphicFramePr>
            <a:graphicFrameLocks noChangeAspect="1"/>
          </p:cNvGraphicFramePr>
          <p:nvPr/>
        </p:nvGraphicFramePr>
        <p:xfrm>
          <a:off x="1763713" y="2852738"/>
          <a:ext cx="1208087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Формула" r:id="rId12" imgW="723586" imgH="291973" progId="Equation.3">
                  <p:embed/>
                </p:oleObj>
              </mc:Choice>
              <mc:Fallback>
                <p:oleObj name="Формула" r:id="rId12" imgW="723586" imgH="291973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2852738"/>
                        <a:ext cx="1208087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40"/>
          <p:cNvGraphicFramePr>
            <a:graphicFrameLocks noChangeAspect="1"/>
          </p:cNvGraphicFramePr>
          <p:nvPr/>
        </p:nvGraphicFramePr>
        <p:xfrm>
          <a:off x="4859338" y="2852738"/>
          <a:ext cx="108108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Формула" r:id="rId14" imgW="507780" imgH="203112" progId="Equation.3">
                  <p:embed/>
                </p:oleObj>
              </mc:Choice>
              <mc:Fallback>
                <p:oleObj name="Формула" r:id="rId14" imgW="507780" imgH="203112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852738"/>
                        <a:ext cx="1081087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" name="Rectangle 47"/>
          <p:cNvSpPr>
            <a:spLocks noChangeArrowheads="1"/>
          </p:cNvSpPr>
          <p:nvPr/>
        </p:nvSpPr>
        <p:spPr bwMode="auto">
          <a:xfrm>
            <a:off x="2484438" y="1484313"/>
            <a:ext cx="3646487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539580" anchor="ctr">
            <a:spAutoFit/>
          </a:bodyPr>
          <a:lstStyle/>
          <a:p>
            <a:r>
              <a:rPr lang="ru-RU" sz="1600" b="1" u="sng">
                <a:solidFill>
                  <a:srgbClr val="003366"/>
                </a:solidFill>
                <a:latin typeface="Calibri" pitchFamily="34" charset="0"/>
                <a:cs typeface="Times New Roman" pitchFamily="18" charset="0"/>
              </a:rPr>
              <a:t>Движение и взаимодействие тел:</a:t>
            </a:r>
            <a:endParaRPr lang="ru-RU" sz="900">
              <a:latin typeface="Calibri" pitchFamily="34" charset="0"/>
            </a:endParaRPr>
          </a:p>
          <a:p>
            <a:pPr eaLnBrk="0" hangingPunct="0"/>
            <a:r>
              <a:rPr lang="ru-RU" sz="1200">
                <a:solidFill>
                  <a:srgbClr val="003366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1200">
                <a:solidFill>
                  <a:srgbClr val="003366"/>
                </a:solidFill>
                <a:latin typeface="Calibri" pitchFamily="34" charset="0"/>
                <a:cs typeface="Times New Roman" pitchFamily="18" charset="0"/>
              </a:rPr>
            </a:br>
            <a:endParaRPr lang="ru-RU" sz="900">
              <a:latin typeface="Calibri" pitchFamily="34" charset="0"/>
            </a:endParaRPr>
          </a:p>
          <a:p>
            <a:pPr eaLnBrk="0" hangingPunct="0"/>
            <a:endParaRPr lang="ru-RU">
              <a:latin typeface="Calibri" pitchFamily="34" charset="0"/>
            </a:endParaRPr>
          </a:p>
        </p:txBody>
      </p:sp>
      <p:graphicFrame>
        <p:nvGraphicFramePr>
          <p:cNvPr id="1032" name="Object 55"/>
          <p:cNvGraphicFramePr>
            <a:graphicFrameLocks noChangeAspect="1"/>
          </p:cNvGraphicFramePr>
          <p:nvPr/>
        </p:nvGraphicFramePr>
        <p:xfrm>
          <a:off x="711200" y="3995738"/>
          <a:ext cx="909638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Формула" r:id="rId16" imgW="469696" imgH="431613" progId="Equation.3">
                  <p:embed/>
                </p:oleObj>
              </mc:Choice>
              <mc:Fallback>
                <p:oleObj name="Формула" r:id="rId16" imgW="469696" imgH="431613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3995738"/>
                        <a:ext cx="909638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56"/>
          <p:cNvGraphicFramePr>
            <a:graphicFrameLocks noChangeAspect="1"/>
          </p:cNvGraphicFramePr>
          <p:nvPr/>
        </p:nvGraphicFramePr>
        <p:xfrm>
          <a:off x="2124075" y="3781425"/>
          <a:ext cx="9366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Формула" r:id="rId18" imgW="457002" imgH="393529" progId="Equation.3">
                  <p:embed/>
                </p:oleObj>
              </mc:Choice>
              <mc:Fallback>
                <p:oleObj name="Формула" r:id="rId18" imgW="457002" imgH="393529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781425"/>
                        <a:ext cx="936625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57"/>
          <p:cNvGraphicFramePr>
            <a:graphicFrameLocks noChangeAspect="1"/>
          </p:cNvGraphicFramePr>
          <p:nvPr/>
        </p:nvGraphicFramePr>
        <p:xfrm>
          <a:off x="3492500" y="4005263"/>
          <a:ext cx="10795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Формула" r:id="rId20" imgW="507780" imgH="177723" progId="Equation.3">
                  <p:embed/>
                </p:oleObj>
              </mc:Choice>
              <mc:Fallback>
                <p:oleObj name="Формула" r:id="rId20" imgW="507780" imgH="177723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005263"/>
                        <a:ext cx="1079500" cy="38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58"/>
          <p:cNvGraphicFramePr>
            <a:graphicFrameLocks noChangeAspect="1"/>
          </p:cNvGraphicFramePr>
          <p:nvPr/>
        </p:nvGraphicFramePr>
        <p:xfrm>
          <a:off x="5005388" y="3862388"/>
          <a:ext cx="1484312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Формула" r:id="rId22" imgW="761669" imgH="279279" progId="Equation.3">
                  <p:embed/>
                </p:oleObj>
              </mc:Choice>
              <mc:Fallback>
                <p:oleObj name="Формула" r:id="rId22" imgW="761669" imgH="279279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3862388"/>
                        <a:ext cx="1484312" cy="53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6" name="Object 59"/>
          <p:cNvGraphicFramePr>
            <a:graphicFrameLocks noChangeAspect="1"/>
          </p:cNvGraphicFramePr>
          <p:nvPr/>
        </p:nvGraphicFramePr>
        <p:xfrm>
          <a:off x="6661150" y="3717925"/>
          <a:ext cx="18002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Формула" r:id="rId24" imgW="927100" imgH="482600" progId="Equation.3">
                  <p:embed/>
                </p:oleObj>
              </mc:Choice>
              <mc:Fallback>
                <p:oleObj name="Формула" r:id="rId24" imgW="927100" imgH="4826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150" y="3717925"/>
                        <a:ext cx="1800225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5" name="Rectangle 60"/>
          <p:cNvSpPr>
            <a:spLocks noChangeArrowheads="1"/>
          </p:cNvSpPr>
          <p:nvPr/>
        </p:nvSpPr>
        <p:spPr bwMode="auto">
          <a:xfrm>
            <a:off x="3059113" y="3357563"/>
            <a:ext cx="2008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 b="1" u="sng">
                <a:solidFill>
                  <a:srgbClr val="003366"/>
                </a:solidFill>
                <a:latin typeface="Calibri" pitchFamily="34" charset="0"/>
                <a:cs typeface="Times New Roman" pitchFamily="18" charset="0"/>
              </a:rPr>
              <a:t>Работа и мощность:</a:t>
            </a:r>
            <a:endParaRPr lang="ru-RU" sz="900">
              <a:latin typeface="Calibri" pitchFamily="34" charset="0"/>
            </a:endParaRPr>
          </a:p>
          <a:p>
            <a:pPr eaLnBrk="0" hangingPunct="0"/>
            <a:endParaRPr lang="ru-RU">
              <a:latin typeface="Calibri" pitchFamily="34" charset="0"/>
            </a:endParaRPr>
          </a:p>
        </p:txBody>
      </p:sp>
      <p:graphicFrame>
        <p:nvGraphicFramePr>
          <p:cNvPr id="1037" name="Object 61"/>
          <p:cNvGraphicFramePr>
            <a:graphicFrameLocks noChangeAspect="1"/>
          </p:cNvGraphicFramePr>
          <p:nvPr/>
        </p:nvGraphicFramePr>
        <p:xfrm>
          <a:off x="1116013" y="5338763"/>
          <a:ext cx="8636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Формула" r:id="rId26" imgW="444307" imgH="393529" progId="Equation.3">
                  <p:embed/>
                </p:oleObj>
              </mc:Choice>
              <mc:Fallback>
                <p:oleObj name="Формула" r:id="rId26" imgW="444307" imgH="393529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338763"/>
                        <a:ext cx="863600" cy="75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62"/>
          <p:cNvGraphicFramePr>
            <a:graphicFrameLocks noChangeAspect="1"/>
          </p:cNvGraphicFramePr>
          <p:nvPr/>
        </p:nvGraphicFramePr>
        <p:xfrm>
          <a:off x="2482850" y="5516563"/>
          <a:ext cx="1316038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Формула" r:id="rId28" imgW="545626" imgH="203024" progId="Equation.3">
                  <p:embed/>
                </p:oleObj>
              </mc:Choice>
              <mc:Fallback>
                <p:oleObj name="Формула" r:id="rId28" imgW="545626" imgH="203024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850" y="5516563"/>
                        <a:ext cx="1316038" cy="484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" name="Object 63"/>
          <p:cNvGraphicFramePr>
            <a:graphicFrameLocks noChangeAspect="1"/>
          </p:cNvGraphicFramePr>
          <p:nvPr/>
        </p:nvGraphicFramePr>
        <p:xfrm>
          <a:off x="4211638" y="5516563"/>
          <a:ext cx="1439862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Формула" r:id="rId30" imgW="927100" imgH="292100" progId="Equation.3">
                  <p:embed/>
                </p:oleObj>
              </mc:Choice>
              <mc:Fallback>
                <p:oleObj name="Формула" r:id="rId30" imgW="927100" imgH="29210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5516563"/>
                        <a:ext cx="1439862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0" name="Object 64"/>
          <p:cNvGraphicFramePr>
            <a:graphicFrameLocks noChangeAspect="1"/>
          </p:cNvGraphicFramePr>
          <p:nvPr/>
        </p:nvGraphicFramePr>
        <p:xfrm>
          <a:off x="6011863" y="5516563"/>
          <a:ext cx="17287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Формула" r:id="rId32" imgW="1091726" imgH="291973" progId="Equation.3">
                  <p:embed/>
                </p:oleObj>
              </mc:Choice>
              <mc:Fallback>
                <p:oleObj name="Формула" r:id="rId32" imgW="1091726" imgH="291973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5516563"/>
                        <a:ext cx="1728787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6" name="Rectangle 65"/>
          <p:cNvSpPr>
            <a:spLocks noChangeArrowheads="1"/>
          </p:cNvSpPr>
          <p:nvPr/>
        </p:nvSpPr>
        <p:spPr bwMode="auto">
          <a:xfrm>
            <a:off x="2484438" y="4905375"/>
            <a:ext cx="407352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600" b="1" u="sng">
                <a:solidFill>
                  <a:srgbClr val="003366"/>
                </a:solidFill>
                <a:latin typeface="Calibri" pitchFamily="34" charset="0"/>
                <a:cs typeface="Times New Roman" pitchFamily="18" charset="0"/>
              </a:rPr>
              <a:t>Давление твердых тел, жидкостей и газов:</a:t>
            </a:r>
            <a:endParaRPr lang="ru-RU" sz="900">
              <a:latin typeface="Calibri" pitchFamily="34" charset="0"/>
            </a:endParaRPr>
          </a:p>
          <a:p>
            <a:pPr eaLnBrk="0" hangingPunct="0"/>
            <a:endParaRPr lang="ru-RU">
              <a:latin typeface="Calibri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6" name="Rectangle 24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Температура</a:t>
            </a:r>
            <a:r>
              <a:rPr lang="ru-RU" sz="4800" dirty="0" smtClean="0"/>
              <a:t> – мера </a:t>
            </a:r>
            <a:r>
              <a:rPr lang="ru-RU" sz="4800" dirty="0" err="1" smtClean="0"/>
              <a:t>нагретости</a:t>
            </a:r>
            <a:r>
              <a:rPr lang="ru-RU" sz="4800" dirty="0" smtClean="0"/>
              <a:t> тела</a:t>
            </a:r>
            <a:br>
              <a:rPr lang="ru-RU" sz="4800" dirty="0" smtClean="0"/>
            </a:br>
            <a:endParaRPr lang="ru-RU" sz="4800" dirty="0" smtClean="0"/>
          </a:p>
        </p:txBody>
      </p:sp>
      <p:sp>
        <p:nvSpPr>
          <p:cNvPr id="512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2060575"/>
            <a:ext cx="4038600" cy="4525963"/>
          </a:xfrm>
        </p:spPr>
        <p:txBody>
          <a:bodyPr/>
          <a:lstStyle/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Определение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Обозначение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Формула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Единица измерения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Прибор</a:t>
            </a:r>
          </a:p>
        </p:txBody>
      </p:sp>
      <p:sp>
        <p:nvSpPr>
          <p:cNvPr id="18457" name="Rectangle 25"/>
          <p:cNvSpPr>
            <a:spLocks noGrp="1"/>
          </p:cNvSpPr>
          <p:nvPr>
            <p:ph type="body" sz="half" idx="2"/>
          </p:nvPr>
        </p:nvSpPr>
        <p:spPr>
          <a:xfrm>
            <a:off x="4648200" y="1998663"/>
            <a:ext cx="4038600" cy="4525962"/>
          </a:xfrm>
        </p:spPr>
        <p:txBody>
          <a:bodyPr/>
          <a:lstStyle/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Температура - …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en-US" dirty="0" smtClean="0"/>
              <a:t>t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/>
              <a:t>Нет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◦С</a:t>
            </a:r>
          </a:p>
          <a:p>
            <a:pPr marL="533400" indent="-533400" eaLnBrk="1" hangingPunct="1"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Термометр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Тепловое движение</a:t>
            </a:r>
          </a:p>
        </p:txBody>
      </p:sp>
      <p:pic>
        <p:nvPicPr>
          <p:cNvPr id="6149" name="Picture 7" descr="Brownia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420938"/>
            <a:ext cx="216058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Заголовок 1"/>
          <p:cNvSpPr>
            <a:spLocks/>
          </p:cNvSpPr>
          <p:nvPr/>
        </p:nvSpPr>
        <p:spPr bwMode="auto">
          <a:xfrm>
            <a:off x="611188" y="40767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latin typeface="Calibri" pitchFamily="34" charset="0"/>
              </a:rPr>
              <a:t>Тепловое явление - …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Внутренняя энергия</a:t>
            </a:r>
          </a:p>
        </p:txBody>
      </p:sp>
      <p:sp>
        <p:nvSpPr>
          <p:cNvPr id="2052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715250" cy="1828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dirty="0" smtClean="0"/>
              <a:t>	- сумма кинетических энергий молекул, из которых состоит тело и потенциальных энергий </a:t>
            </a:r>
            <a:r>
              <a:rPr lang="ru-RU" sz="2800" smtClean="0"/>
              <a:t>их </a:t>
            </a:r>
            <a:r>
              <a:rPr lang="ru-RU" sz="2800" smtClean="0"/>
              <a:t>взаимодействия</a:t>
            </a:r>
            <a:endParaRPr lang="ru-RU" sz="2800" dirty="0" smtClean="0"/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411413" y="3411538"/>
          <a:ext cx="4038600" cy="140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4" imgW="1244520" imgH="431640" progId="Equation.3">
                  <p:embed/>
                </p:oleObj>
              </mc:Choice>
              <mc:Fallback>
                <p:oleObj name="Формула" r:id="rId4" imgW="124452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411538"/>
                        <a:ext cx="4038600" cy="1401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  <a:endParaRPr lang="ru-RU" u="sng" dirty="0" smtClean="0">
              <a:solidFill>
                <a:srgbClr val="33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1598613" y="2636838"/>
            <a:ext cx="8229600" cy="1944687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40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§§1-2, конспект в тетради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0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№ 915, 918 (из сборника задач)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1</Template>
  <TotalTime>58</TotalTime>
  <Words>128</Words>
  <Application>Microsoft Office PowerPoint</Application>
  <PresentationFormat>Екран (4:3)</PresentationFormat>
  <Paragraphs>54</Paragraphs>
  <Slides>6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8" baseType="lpstr">
      <vt:lpstr>История 1</vt:lpstr>
      <vt:lpstr>Формула</vt:lpstr>
      <vt:lpstr>Тепловое движение. Внутренняя энергия. </vt:lpstr>
      <vt:lpstr>Формулы, изученные в 7 классе:</vt:lpstr>
      <vt:lpstr>Температура – мера нагретости тела </vt:lpstr>
      <vt:lpstr>Тепловое движение</vt:lpstr>
      <vt:lpstr>Внутренняя энергия</vt:lpstr>
      <vt:lpstr>Домашнее задание: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Шаблоны презентаций</dc:subject>
  <dc:creator>Лариса</dc:creator>
  <cp:keywords>http://aida.ucoz.ru</cp:keywords>
  <dc:description>http://aida.ucoz.ru</dc:description>
  <cp:lastModifiedBy>LEGION</cp:lastModifiedBy>
  <cp:revision>15</cp:revision>
  <dcterms:created xsi:type="dcterms:W3CDTF">2009-09-03T02:14:51Z</dcterms:created>
  <dcterms:modified xsi:type="dcterms:W3CDTF">2015-03-30T08:56:42Z</dcterms:modified>
</cp:coreProperties>
</file>