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55" r:id="rId2"/>
  </p:sldMasterIdLst>
  <p:notesMasterIdLst>
    <p:notesMasterId r:id="rId24"/>
  </p:notesMasterIdLst>
  <p:sldIdLst>
    <p:sldId id="256" r:id="rId3"/>
    <p:sldId id="268" r:id="rId4"/>
    <p:sldId id="257" r:id="rId5"/>
    <p:sldId id="258" r:id="rId6"/>
    <p:sldId id="275" r:id="rId7"/>
    <p:sldId id="269" r:id="rId8"/>
    <p:sldId id="270" r:id="rId9"/>
    <p:sldId id="271" r:id="rId10"/>
    <p:sldId id="272" r:id="rId11"/>
    <p:sldId id="259" r:id="rId12"/>
    <p:sldId id="262" r:id="rId13"/>
    <p:sldId id="263" r:id="rId14"/>
    <p:sldId id="264" r:id="rId15"/>
    <p:sldId id="265" r:id="rId16"/>
    <p:sldId id="266" r:id="rId17"/>
    <p:sldId id="267" r:id="rId18"/>
    <p:sldId id="261" r:id="rId19"/>
    <p:sldId id="260" r:id="rId20"/>
    <p:sldId id="273" r:id="rId21"/>
    <p:sldId id="274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298"/>
    <a:srgbClr val="FF99FF"/>
    <a:srgbClr val="CC99FF"/>
    <a:srgbClr val="9966FF"/>
    <a:srgbClr val="940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3828" autoAdjust="0"/>
  </p:normalViewPr>
  <p:slideViewPr>
    <p:cSldViewPr>
      <p:cViewPr>
        <p:scale>
          <a:sx n="50" d="100"/>
          <a:sy n="50" d="100"/>
        </p:scale>
        <p:origin x="-96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8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8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81F278-4179-4859-9E10-EF7ACC991AC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799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C00000"/>
                </a:solidFill>
              </a:rPr>
              <a:t>Волшебство с листом бумаги 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endParaRPr lang="ru-RU" sz="3600" b="1" i="1" dirty="0" smtClean="0">
              <a:solidFill>
                <a:srgbClr val="C00000"/>
              </a:solidFill>
            </a:endParaRPr>
          </a:p>
          <a:p>
            <a:pPr algn="r" eaLnBrk="1" hangingPunct="1"/>
            <a:r>
              <a:rPr lang="ru-RU" sz="1200" dirty="0" smtClean="0"/>
              <a:t>Автор: </a:t>
            </a:r>
            <a:r>
              <a:rPr lang="ru-RU" sz="1200" dirty="0" err="1" smtClean="0"/>
              <a:t>Н.Н.Иванова</a:t>
            </a:r>
            <a:endParaRPr lang="ru-RU" sz="1200" dirty="0" smtClean="0"/>
          </a:p>
          <a:p>
            <a:pPr algn="r" eaLnBrk="1" hangingPunct="1"/>
            <a:r>
              <a:rPr lang="ru-RU" sz="1200" dirty="0" smtClean="0"/>
              <a:t>воспитатель подготовительной группы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36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третьего цикла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 Цель. Познакомить детей с новым циклом поделок по единой выкройке – основе. Учить отгибать углы у квадрата. Развивать мышление, смекалку.      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двухтрубный пароход, </a:t>
            </a:r>
          </a:p>
          <a:p>
            <a:pPr marL="0" indent="355600" eaLnBrk="1" hangingPunct="1"/>
            <a:r>
              <a:rPr lang="ru-RU" dirty="0" smtClean="0"/>
              <a:t>петушок, </a:t>
            </a:r>
          </a:p>
          <a:p>
            <a:pPr marL="0" indent="355600" eaLnBrk="1" hangingPunct="1"/>
            <a:r>
              <a:rPr lang="ru-RU" dirty="0" err="1" smtClean="0"/>
              <a:t>квака</a:t>
            </a:r>
            <a:r>
              <a:rPr lang="ru-RU" dirty="0" smtClean="0"/>
              <a:t>-задавака (лягушка).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1127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четвертого цикла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 Цель. Закрепить умение дважды складывать квадрат пополам. Развивать воображение, смекалку. . 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мышка, </a:t>
            </a:r>
          </a:p>
          <a:p>
            <a:pPr marL="0" indent="355600" eaLnBrk="1" hangingPunct="1"/>
            <a:r>
              <a:rPr lang="ru-RU" dirty="0" smtClean="0"/>
              <a:t>поросенок.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081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пятого цикла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Цель. Закрепить навыки деления квадрата по диагонали и отгибания углов.   </a:t>
            </a:r>
            <a:endParaRPr lang="en-US" dirty="0" smtClean="0"/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воздушный змей, </a:t>
            </a:r>
          </a:p>
          <a:p>
            <a:pPr marL="0" indent="355600" eaLnBrk="1" hangingPunct="1"/>
            <a:r>
              <a:rPr lang="ru-RU" dirty="0" smtClean="0"/>
              <a:t>птичка, </a:t>
            </a:r>
          </a:p>
          <a:p>
            <a:pPr marL="0" indent="355600" eaLnBrk="1" hangingPunct="1"/>
            <a:r>
              <a:rPr lang="ru-RU" dirty="0" smtClean="0"/>
              <a:t>петушок, </a:t>
            </a:r>
          </a:p>
          <a:p>
            <a:pPr marL="0" indent="355600" eaLnBrk="1" hangingPunct="1"/>
            <a:r>
              <a:rPr lang="ru-RU" dirty="0" smtClean="0"/>
              <a:t>кролик, </a:t>
            </a:r>
          </a:p>
          <a:p>
            <a:pPr marL="0" indent="355600" eaLnBrk="1" hangingPunct="1"/>
            <a:r>
              <a:rPr lang="ru-RU" dirty="0" smtClean="0"/>
              <a:t>слон, </a:t>
            </a:r>
          </a:p>
          <a:p>
            <a:pPr marL="0" indent="355600" eaLnBrk="1" hangingPunct="1"/>
            <a:r>
              <a:rPr lang="ru-RU" dirty="0" smtClean="0"/>
              <a:t>гусь.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742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шестого цикла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Цель. Познакомить с новой выкройкой, основой. Развивать смекалку.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акула, </a:t>
            </a:r>
          </a:p>
          <a:p>
            <a:pPr marL="0" indent="355600" eaLnBrk="1" hangingPunct="1"/>
            <a:r>
              <a:rPr lang="ru-RU" dirty="0" smtClean="0"/>
              <a:t>пингвин, </a:t>
            </a:r>
          </a:p>
          <a:p>
            <a:pPr marL="0" indent="355600" eaLnBrk="1" hangingPunct="1"/>
            <a:r>
              <a:rPr lang="ru-RU" dirty="0" smtClean="0"/>
              <a:t>лебедь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60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2"/>
              </a:solidFill>
              <a:latin typeface="Arial" charset="0"/>
              <a:ea typeface="+mn-ea"/>
              <a:cs typeface="Arial" charset="0"/>
            </a:endParaRPr>
          </a:p>
          <a:p>
            <a:pPr algn="ctr" eaLnBrk="1" hangingPunct="1">
              <a:buFontTx/>
              <a:buNone/>
            </a:pPr>
            <a:r>
              <a:rPr lang="ru-RU" sz="1200" dirty="0" smtClean="0"/>
              <a:t> Принцип преподнесения материала по циклам дает возможность лучше усвоить последовательность выполнения работы, пробуждает интерес к изобретательству, помогает закрепить приобретенные навыки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0801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000" dirty="0" smtClean="0"/>
              <a:t>Материалы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тонкая бумага: писчая, цветная, оберточная;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ножницы;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линейка;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простой карандаш;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цветные карандаши;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фломастеры;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клей (иногда).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153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600" b="1" dirty="0" smtClean="0"/>
              <a:t>Что дают ребенку занятия оригами?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совершенствование координации тонких движений пальцев;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терпение и внимательность;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развитие способности четко формулировать мысль;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обучение элементам логического и абстрактного мышления;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развитие усидчивости, наблюдательности, памяти и пространственного конструирования.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1558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самое главное дети видят результат своего труда: </a:t>
            </a:r>
            <a:br>
              <a:rPr lang="ru-RU" dirty="0" smtClean="0"/>
            </a:br>
            <a:endParaRPr lang="ru-RU" dirty="0" smtClean="0"/>
          </a:p>
          <a:p>
            <a:pPr marL="0" indent="355600" eaLnBrk="1" hangingPunct="1"/>
            <a:r>
              <a:rPr lang="ru-RU" dirty="0" smtClean="0"/>
              <a:t>поделки к праздникам</a:t>
            </a:r>
          </a:p>
          <a:p>
            <a:pPr marL="0" indent="355600" eaLnBrk="1" hangingPunct="1"/>
            <a:r>
              <a:rPr lang="ru-RU" dirty="0" smtClean="0"/>
              <a:t>игрушки-забавы для детей младшего дошкольного возраста;</a:t>
            </a:r>
          </a:p>
          <a:p>
            <a:pPr marL="0" indent="355600" eaLnBrk="1" hangingPunct="1"/>
            <a:r>
              <a:rPr lang="ru-RU" dirty="0" smtClean="0"/>
              <a:t>игрушки к сюжетно-ролевым играм;</a:t>
            </a:r>
          </a:p>
          <a:p>
            <a:pPr marL="0" indent="355600" eaLnBrk="1" hangingPunct="1"/>
            <a:r>
              <a:rPr lang="ru-RU" dirty="0" smtClean="0"/>
              <a:t>выставки творческих работ детей.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841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Изготовление поделок из бумаги:</a:t>
            </a:r>
          </a:p>
          <a:p>
            <a:pPr marL="0" indent="355600" eaLnBrk="1" hangingPunct="1"/>
            <a:r>
              <a:rPr lang="ru-RU" dirty="0" smtClean="0"/>
              <a:t>увлекает дошкольников;</a:t>
            </a:r>
          </a:p>
          <a:p>
            <a:pPr marL="0" indent="355600" eaLnBrk="1" hangingPunct="1"/>
            <a:r>
              <a:rPr lang="ru-RU" dirty="0" smtClean="0"/>
              <a:t>будит детское воображение;</a:t>
            </a:r>
          </a:p>
          <a:p>
            <a:pPr marL="0" indent="355600" eaLnBrk="1" hangingPunct="1"/>
            <a:r>
              <a:rPr lang="ru-RU" dirty="0" smtClean="0"/>
              <a:t>приносит радость детям, так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0" indent="355600" eaLnBrk="1" hangingPunct="1"/>
            <a:r>
              <a:rPr lang="ru-RU" dirty="0" smtClean="0"/>
              <a:t>развивает креативность.</a:t>
            </a:r>
          </a:p>
          <a:p>
            <a:pPr marL="0" indent="355600"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27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936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Оригами</a:t>
            </a:r>
          </a:p>
          <a:p>
            <a:pPr marL="0" indent="355600" algn="ctr" eaLnBrk="1" hangingPunct="1">
              <a:buFontTx/>
              <a:buNone/>
            </a:pPr>
            <a:r>
              <a:rPr lang="ru-RU" sz="1200" dirty="0" smtClean="0"/>
              <a:t>древнее японское декоративное искусство бумажной пластики, состоящее в складывании из нее объемных фигурок (животных, корабликов, шапок, домиков, цветов). </a:t>
            </a:r>
          </a:p>
          <a:p>
            <a:pPr marL="0" indent="355600" algn="ctr" eaLnBrk="1" hangingPunct="1">
              <a:buFontTx/>
              <a:buNone/>
            </a:pPr>
            <a:r>
              <a:rPr lang="ru-RU" sz="1200" dirty="0" smtClean="0"/>
              <a:t>В древности использовалось в храмовых обрядах, через некоторое время стало обязательной частью культуры японской аристократии, а в </a:t>
            </a:r>
            <a:r>
              <a:rPr lang="en-US" sz="1200" dirty="0" smtClean="0"/>
              <a:t>XX</a:t>
            </a:r>
            <a:r>
              <a:rPr lang="ru-RU" sz="1200" dirty="0" smtClean="0"/>
              <a:t>в. распространилось по всему миру благодаря фигурке бумажного журавлика, ставшего символом избавления от атомной угрозы и лучевой болезни.</a:t>
            </a:r>
          </a:p>
          <a:p>
            <a:pPr marL="0" indent="355600" algn="ctr" eaLnBrk="1" hangingPunct="1">
              <a:buFontTx/>
              <a:buNone/>
            </a:pPr>
            <a:endParaRPr lang="ru-RU" sz="1200" dirty="0" smtClean="0"/>
          </a:p>
          <a:p>
            <a:pPr marL="0" indent="355600" algn="ctr" eaLnBrk="1" hangingPunct="1">
              <a:buFontTx/>
              <a:buNone/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368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000" dirty="0" smtClean="0"/>
              <a:t>Кое-что из прошлого</a:t>
            </a:r>
          </a:p>
          <a:p>
            <a:pPr algn="ctr" eaLnBrk="1" hangingPunct="1">
              <a:buFontTx/>
              <a:buNone/>
            </a:pPr>
            <a:r>
              <a:rPr lang="ru-RU" dirty="0" smtClean="0"/>
              <a:t>     Прошлое оригами уходит корнями в глубокую старину. Тысячу лет назад в Стране восходящего солнца это было не столько забавой  и увлечением, сколько священным ритуальным действием, связанным с религиозным культом многоликой и </a:t>
            </a:r>
            <a:r>
              <a:rPr lang="ru-RU" dirty="0" err="1" smtClean="0"/>
              <a:t>тысячерукой</a:t>
            </a:r>
            <a:r>
              <a:rPr lang="ru-RU" dirty="0" smtClean="0"/>
              <a:t> богини милосердия </a:t>
            </a:r>
            <a:r>
              <a:rPr lang="ru-RU" dirty="0" err="1" smtClean="0"/>
              <a:t>Каннон</a:t>
            </a:r>
            <a:r>
              <a:rPr lang="ru-RU" dirty="0" smtClean="0"/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148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Методическая литература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645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Условные знаки</a:t>
            </a:r>
          </a:p>
          <a:p>
            <a:pPr eaLnBrk="1" hangingPunct="1">
              <a:buFontTx/>
              <a:buNone/>
            </a:pPr>
            <a:r>
              <a:rPr lang="ru-RU" sz="1200" dirty="0" smtClean="0"/>
              <a:t>      Согнуть по направлению к себе. Сгиб «долина»</a:t>
            </a:r>
          </a:p>
          <a:p>
            <a:pPr eaLnBrk="1" hangingPunct="1">
              <a:buFontTx/>
              <a:buNone/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956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Условные знаки</a:t>
            </a:r>
          </a:p>
          <a:p>
            <a:pPr eaLnBrk="1" hangingPunct="1">
              <a:buFontTx/>
              <a:buNone/>
            </a:pPr>
            <a:r>
              <a:rPr lang="ru-RU" sz="1200" dirty="0" smtClean="0"/>
              <a:t>Вогнуть угол внутрь</a:t>
            </a:r>
          </a:p>
          <a:p>
            <a:pPr eaLnBrk="1" hangingPunct="1">
              <a:buFontTx/>
              <a:buNone/>
            </a:pPr>
            <a:endParaRPr lang="ru-RU" sz="1200" dirty="0" smtClean="0"/>
          </a:p>
          <a:p>
            <a:pPr eaLnBrk="1" hangingPunct="1">
              <a:buFontTx/>
              <a:buNone/>
            </a:pPr>
            <a:endParaRPr lang="ru-RU" sz="1200" dirty="0" smtClean="0"/>
          </a:p>
          <a:p>
            <a:pPr eaLnBrk="1" hangingPunct="1">
              <a:buFontTx/>
              <a:buNone/>
            </a:pPr>
            <a:endParaRPr lang="ru-RU" sz="1200" dirty="0" smtClean="0"/>
          </a:p>
          <a:p>
            <a:pPr eaLnBrk="1" hangingPunct="1">
              <a:buFontTx/>
              <a:buNone/>
            </a:pPr>
            <a:endParaRPr lang="ru-RU" sz="1200" dirty="0" smtClean="0"/>
          </a:p>
          <a:p>
            <a:pPr eaLnBrk="1" hangingPunct="1">
              <a:buFontTx/>
              <a:buNone/>
            </a:pPr>
            <a:r>
              <a:rPr lang="ru-RU" sz="1200" dirty="0" smtClean="0"/>
              <a:t>Выгнуть угол наружу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24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Условные знаки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967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Поделки первого цикла</a:t>
            </a:r>
          </a:p>
          <a:p>
            <a:pPr marL="0" indent="444500" eaLnBrk="1" hangingPunct="1">
              <a:buFontTx/>
              <a:buNone/>
            </a:pPr>
            <a:r>
              <a:rPr lang="ru-RU" sz="1200" dirty="0" smtClean="0"/>
              <a:t>Цель. Учить складывать квадратную форму по диагонали, обдумывать последовательность действий; развивать глазомер, память, смекалку. </a:t>
            </a:r>
          </a:p>
          <a:p>
            <a:pPr marL="0" indent="444500" eaLnBrk="1" hangingPunct="1">
              <a:buFontTx/>
              <a:buNone/>
            </a:pPr>
            <a:r>
              <a:rPr lang="ru-RU" sz="1200" dirty="0" smtClean="0"/>
              <a:t>Пример:</a:t>
            </a:r>
          </a:p>
          <a:p>
            <a:pPr marL="0" indent="444500" eaLnBrk="1" hangingPunct="1"/>
            <a:r>
              <a:rPr lang="ru-RU" sz="1200" dirty="0" smtClean="0"/>
              <a:t>Игрушки-забавы (бабочка, птичка, зайчик)</a:t>
            </a:r>
          </a:p>
          <a:p>
            <a:pPr marL="0" indent="444500" eaLnBrk="1" hangingPunct="1"/>
            <a:r>
              <a:rPr lang="ru-RU" sz="1200" dirty="0" smtClean="0"/>
              <a:t>Игрушки для сюжетно-ролевых игр (стаканчик, шапочка, кошелек, корзиночка)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62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второго цикла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Цель. Закрепить умение делить квадрат по диагонали. Учить  оформлять поделки в соответствии с образом, вырезая недостающие детали.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рыбка,</a:t>
            </a:r>
          </a:p>
          <a:p>
            <a:pPr marL="0" indent="355600" eaLnBrk="1" hangingPunct="1"/>
            <a:r>
              <a:rPr lang="ru-RU" dirty="0" smtClean="0"/>
              <a:t>лебедь,</a:t>
            </a:r>
          </a:p>
          <a:p>
            <a:pPr marL="0" indent="355600" eaLnBrk="1" hangingPunct="1"/>
            <a:r>
              <a:rPr lang="ru-RU" dirty="0" smtClean="0"/>
              <a:t>игрушки-забавы – лягушка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81F278-4179-4859-9E10-EF7ACC991AC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861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C836D-FF42-4E97-A000-B91CDD30AE8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1CF6-AB88-4558-BB9C-CE272756873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333375"/>
            <a:ext cx="2074863" cy="6108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333375"/>
            <a:ext cx="6075362" cy="6108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FCE18-8EA8-428F-AEFE-A4469BF751B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70BA-92C1-431F-BE3F-D0B02222AB4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16364-6106-4E5B-B2D1-4C27E6EB4FA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41709-4B8A-49BC-A1D4-2E88409BC5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A8D7A-81E3-4496-888B-7747B6F7261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015EC-7388-401A-AD06-6A531C4645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937B-5001-4924-B7FB-44B0F3E4FF8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CEBD8-7F1D-43A2-A4FE-7CC07E7F62C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6A0B6-4668-4149-B042-57CB65405FF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3C47D-5519-49D2-AB33-4A18C9EF971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6320C-9862-4849-8990-FA01E2CCE78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176CA-3D55-4FA5-914B-6B65B7E505B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94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94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25F81-7E22-44C4-83AA-441BA698C99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F3079-A9E6-4AF9-B6E6-FDD00884B61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288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86288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38019-7F38-4C73-81A2-0A032E305F6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805C1-F81B-41AB-BAD4-27453122FDB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1BF5A-2231-4AC2-A040-575D9C1BFB0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72723-DF61-495E-9505-D71BBB099C4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24E98-34EC-4454-8268-2A80B0F6203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A8CDB-5638-4A2B-9037-28E9342D682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9161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85CAA0-A05D-4A2F-99BA-89AC37C7208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pic>
        <p:nvPicPr>
          <p:cNvPr id="1031" name="Picture 10" descr="popugaj"/>
          <p:cNvPicPr>
            <a:picLocks noChangeAspect="1" noChangeArrowheads="1"/>
          </p:cNvPicPr>
          <p:nvPr/>
        </p:nvPicPr>
        <p:blipFill>
          <a:blip r:embed="rId13" cstate="email">
            <a:lum bright="64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spd="slow">
    <p:circl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8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8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18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2CAAAF5-9A18-4DF4-8C7B-D600576EB19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 spd="slow">
    <p:circl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2038" y="1947863"/>
            <a:ext cx="6965950" cy="2057400"/>
          </a:xfrm>
        </p:spPr>
        <p:txBody>
          <a:bodyPr/>
          <a:lstStyle/>
          <a:p>
            <a:pPr eaLnBrk="1" hangingPunct="1"/>
            <a:r>
              <a:rPr lang="ru-RU" sz="6000" b="1" i="1" dirty="0" smtClean="0">
                <a:solidFill>
                  <a:srgbClr val="C00000"/>
                </a:solidFill>
              </a:rPr>
              <a:t>Волшебство с листом бумаги </a:t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endParaRPr lang="ru-RU" sz="6000" b="1" i="1" dirty="0" smtClean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84475" y="3860924"/>
            <a:ext cx="6035675" cy="864220"/>
          </a:xfrm>
        </p:spPr>
        <p:txBody>
          <a:bodyPr/>
          <a:lstStyle/>
          <a:p>
            <a:pPr algn="r" eaLnBrk="1" hangingPunct="1"/>
            <a:r>
              <a:rPr lang="ru-RU" sz="2400" dirty="0" smtClean="0"/>
              <a:t>Автор: Н.Н.Иванова</a:t>
            </a:r>
          </a:p>
          <a:p>
            <a:pPr algn="r" eaLnBrk="1" hangingPunct="1"/>
            <a:r>
              <a:rPr lang="ru-RU" sz="2400" dirty="0" smtClean="0"/>
              <a:t>воспитатель подготовительной группы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403648" y="188640"/>
            <a:ext cx="63595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400" kern="0" dirty="0">
                <a:latin typeface="+mn-lt"/>
                <a:cs typeface="+mn-cs"/>
              </a:rPr>
              <a:t>МДОУ «Детский сад №25»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47813" y="6021388"/>
            <a:ext cx="63595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400" kern="0" dirty="0" smtClean="0">
                <a:latin typeface="+mn-lt"/>
                <a:cs typeface="+mn-cs"/>
              </a:rPr>
              <a:t>Пермский край, г</a:t>
            </a:r>
            <a:r>
              <a:rPr lang="ru-RU" sz="2400" kern="0" dirty="0">
                <a:latin typeface="+mn-lt"/>
                <a:cs typeface="+mn-cs"/>
              </a:rPr>
              <a:t>. Лысьва, </a:t>
            </a:r>
            <a:r>
              <a:rPr lang="ru-RU" sz="2400" kern="0" dirty="0" smtClean="0">
                <a:latin typeface="+mn-lt"/>
                <a:cs typeface="+mn-cs"/>
              </a:rPr>
              <a:t>2009 г.</a:t>
            </a:r>
            <a:endParaRPr lang="ru-RU" sz="2400" kern="0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/>
              <a:t>Поделки первого цикла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7386638" cy="4497388"/>
          </a:xfrm>
        </p:spPr>
        <p:txBody>
          <a:bodyPr/>
          <a:lstStyle/>
          <a:p>
            <a:pPr marL="0" indent="444500" eaLnBrk="1" hangingPunct="1">
              <a:buFontTx/>
              <a:buNone/>
            </a:pPr>
            <a:r>
              <a:rPr lang="ru-RU" sz="2800" dirty="0" smtClean="0"/>
              <a:t>Цель. Учить складывать квадратную форму по диагонали, обдумывать последовательность действий; развивать глазомер, память, смекалку. </a:t>
            </a:r>
          </a:p>
          <a:p>
            <a:pPr marL="0" indent="444500" eaLnBrk="1" hangingPunct="1">
              <a:buFontTx/>
              <a:buNone/>
            </a:pPr>
            <a:r>
              <a:rPr lang="ru-RU" sz="2800" dirty="0" smtClean="0"/>
              <a:t>Пример:</a:t>
            </a:r>
          </a:p>
          <a:p>
            <a:pPr marL="0" indent="444500" eaLnBrk="1" hangingPunct="1"/>
            <a:r>
              <a:rPr lang="ru-RU" sz="2800" dirty="0" smtClean="0"/>
              <a:t>Игрушки-забавы (бабочка, птичка, зайчик)</a:t>
            </a:r>
          </a:p>
          <a:p>
            <a:pPr marL="0" indent="444500" eaLnBrk="1" hangingPunct="1"/>
            <a:r>
              <a:rPr lang="ru-RU" sz="2800" dirty="0" smtClean="0"/>
              <a:t>Игрушки для сюжетно-ролевых игр (стаканчик, шапочка, кошелек, корзиночка)</a:t>
            </a:r>
          </a:p>
        </p:txBody>
      </p:sp>
      <p:pic>
        <p:nvPicPr>
          <p:cNvPr id="126982" name="Picture 6" descr="IMG_4414 (копия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второго цикла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88473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dirty="0" smtClean="0"/>
              <a:t>Цель. Закрепить умение делить квадрат по диагонали. Учить  оформлять поделки в соответствии с образом, вырезая недостающие детали.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рыбка,</a:t>
            </a:r>
          </a:p>
          <a:p>
            <a:pPr marL="0" indent="355600" eaLnBrk="1" hangingPunct="1"/>
            <a:r>
              <a:rPr lang="ru-RU" dirty="0" smtClean="0"/>
              <a:t>лебедь,</a:t>
            </a:r>
          </a:p>
          <a:p>
            <a:pPr marL="0" indent="355600" eaLnBrk="1" hangingPunct="1"/>
            <a:r>
              <a:rPr lang="ru-RU" dirty="0" smtClean="0"/>
              <a:t>игрушки-забавы – лягушка</a:t>
            </a:r>
          </a:p>
        </p:txBody>
      </p:sp>
      <p:pic>
        <p:nvPicPr>
          <p:cNvPr id="130054" name="Picture 6" descr="IMG_4416 (копия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третьего цикла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642350" cy="449738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dirty="0" smtClean="0"/>
              <a:t> Цель. Познакомить детей с новым циклом поделок по единой выкройке – основе. Учить отгибать углы у квадрата. Развивать мышление, смекалку.      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двухтрубный пароход, </a:t>
            </a:r>
          </a:p>
          <a:p>
            <a:pPr marL="0" indent="355600" eaLnBrk="1" hangingPunct="1"/>
            <a:r>
              <a:rPr lang="ru-RU" dirty="0" smtClean="0"/>
              <a:t>петушок, </a:t>
            </a:r>
          </a:p>
          <a:p>
            <a:pPr marL="0" indent="355600" eaLnBrk="1" hangingPunct="1"/>
            <a:r>
              <a:rPr lang="ru-RU" dirty="0" err="1" smtClean="0"/>
              <a:t>квака-задавака</a:t>
            </a:r>
            <a:r>
              <a:rPr lang="ru-RU" dirty="0" smtClean="0"/>
              <a:t> (лягушка).</a:t>
            </a:r>
          </a:p>
        </p:txBody>
      </p:sp>
      <p:pic>
        <p:nvPicPr>
          <p:cNvPr id="131077" name="Picture 5" descr="IMG_4417 (копия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четвертого цикла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7386638" cy="4497388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dirty="0" smtClean="0"/>
              <a:t> Цель. Закрепить умение дважды складывать квадрат пополам. Развивать воображение, смекалку. . 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мышка, </a:t>
            </a:r>
          </a:p>
          <a:p>
            <a:pPr marL="0" indent="355600" eaLnBrk="1" hangingPunct="1"/>
            <a:r>
              <a:rPr lang="ru-RU" dirty="0" smtClean="0"/>
              <a:t>поросенок.</a:t>
            </a:r>
          </a:p>
        </p:txBody>
      </p:sp>
      <p:pic>
        <p:nvPicPr>
          <p:cNvPr id="132100" name="Picture 4" descr="pig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3644900"/>
            <a:ext cx="461962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1" name="Picture 5" descr="2UCAY0RMNHCA53B8IACAGPEK0FCAQRTCBFCAN07C2NCATUOLDICAYI093XCABOIK6GCA51COBVCA4TGXBSCAOWQX3CCAFPPD9WCAQ2B69SCAHY3HHSCA3Y4OO2CA4SWQKMCAHFS6P2CA58EQ1MCAAJJ43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700808"/>
            <a:ext cx="352901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6" name="Picture 6" descr="utk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572334"/>
            <a:ext cx="4572000" cy="328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пятого цикла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8208912" cy="510130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dirty="0" smtClean="0"/>
              <a:t>Цель. Закрепить навыки деления квадрата по диагонали и отгибания углов.   </a:t>
            </a:r>
            <a:endParaRPr lang="en-US" dirty="0" smtClean="0"/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воздушный змей, </a:t>
            </a:r>
          </a:p>
          <a:p>
            <a:pPr marL="0" indent="355600" eaLnBrk="1" hangingPunct="1"/>
            <a:r>
              <a:rPr lang="ru-RU" dirty="0" smtClean="0"/>
              <a:t>птичка, </a:t>
            </a:r>
          </a:p>
          <a:p>
            <a:pPr marL="0" indent="355600" eaLnBrk="1" hangingPunct="1"/>
            <a:r>
              <a:rPr lang="ru-RU" dirty="0" smtClean="0"/>
              <a:t>петушок, </a:t>
            </a:r>
          </a:p>
          <a:p>
            <a:pPr marL="0" indent="355600" eaLnBrk="1" hangingPunct="1"/>
            <a:r>
              <a:rPr lang="ru-RU" dirty="0" smtClean="0"/>
              <a:t>кролик, </a:t>
            </a:r>
          </a:p>
          <a:p>
            <a:pPr marL="0" indent="355600" eaLnBrk="1" hangingPunct="1"/>
            <a:r>
              <a:rPr lang="ru-RU" dirty="0" smtClean="0"/>
              <a:t>слон, </a:t>
            </a:r>
          </a:p>
          <a:p>
            <a:pPr marL="0" indent="355600" eaLnBrk="1" hangingPunct="1"/>
            <a:r>
              <a:rPr lang="ru-RU" dirty="0" smtClean="0"/>
              <a:t>гусь.</a:t>
            </a:r>
          </a:p>
        </p:txBody>
      </p:sp>
      <p:pic>
        <p:nvPicPr>
          <p:cNvPr id="133124" name="Picture 4" descr="k8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50097" y="0"/>
            <a:ext cx="4593903" cy="686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0" name="Picture 10" descr="IMG_4418 (копия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34925" y="0"/>
            <a:ext cx="9178925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шестого цикла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dirty="0" smtClean="0"/>
              <a:t>Цель. Познакомить с новой выкройкой, основой. Развивать смекалку.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акула, </a:t>
            </a:r>
          </a:p>
          <a:p>
            <a:pPr marL="0" indent="355600" eaLnBrk="1" hangingPunct="1"/>
            <a:r>
              <a:rPr lang="ru-RU" dirty="0" smtClean="0"/>
              <a:t>пингвин, </a:t>
            </a:r>
          </a:p>
          <a:p>
            <a:pPr marL="0" indent="355600" eaLnBrk="1" hangingPunct="1"/>
            <a:r>
              <a:rPr lang="ru-RU" dirty="0" smtClean="0"/>
              <a:t>лебедь</a:t>
            </a:r>
          </a:p>
        </p:txBody>
      </p:sp>
      <p:pic>
        <p:nvPicPr>
          <p:cNvPr id="134148" name="Picture 4" descr="IMG_44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96975"/>
            <a:ext cx="8136904" cy="47847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dirty="0" smtClean="0"/>
              <a:t> Принцип преподнесения материала по циклам дает возможность лучше усвоить последовательность выполнения работы, пробуждает интерес к изобретательству, помогает закрепить приобретенные навыки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/>
              <a:t>Материалы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84784"/>
            <a:ext cx="8085336" cy="495729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тонкая бумага: писчая, цветная, оберточная;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ножницы;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линейка;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простой карандаш;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цветные карандаши;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фломастеры;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клей (иногда).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Что дают ребенку занятия оригами?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5900"/>
            <a:ext cx="8893175" cy="52562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совершенствование координации тонких движений пальцев;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терпение и внимательность;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развитие способности четко формулировать мысль;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обучение элементам логического и абстрактного мышления;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развитие усидчивости, наблюдательности, памяти и пространственного конструирования.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13" y="549398"/>
            <a:ext cx="8229600" cy="1367434"/>
          </a:xfrm>
        </p:spPr>
        <p:txBody>
          <a:bodyPr/>
          <a:lstStyle/>
          <a:p>
            <a:r>
              <a:rPr lang="ru-RU" dirty="0" smtClean="0"/>
              <a:t>А самое главное дети видят результат своего труда: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355600" eaLnBrk="1" hangingPunct="1"/>
            <a:r>
              <a:rPr lang="ru-RU" dirty="0" smtClean="0"/>
              <a:t>поделки к праздникам</a:t>
            </a:r>
          </a:p>
          <a:p>
            <a:pPr marL="0" indent="355600" eaLnBrk="1" hangingPunct="1"/>
            <a:r>
              <a:rPr lang="ru-RU" dirty="0" smtClean="0"/>
              <a:t>игрушки-забавы для детей младшего дошкольного возраста;</a:t>
            </a:r>
          </a:p>
          <a:p>
            <a:pPr marL="0" indent="355600" eaLnBrk="1" hangingPunct="1"/>
            <a:r>
              <a:rPr lang="ru-RU" dirty="0" smtClean="0"/>
              <a:t>игрушки к сюжетно-ролевым играм;</a:t>
            </a:r>
          </a:p>
          <a:p>
            <a:pPr marL="0" indent="355600" eaLnBrk="1" hangingPunct="1"/>
            <a:r>
              <a:rPr lang="ru-RU" dirty="0" smtClean="0"/>
              <a:t>выставки творческих работ детей.</a:t>
            </a:r>
          </a:p>
        </p:txBody>
      </p:sp>
      <p:pic>
        <p:nvPicPr>
          <p:cNvPr id="153604" name="Picture 4" descr="IMG_4413 (копия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200" name="Picture 8" descr="berkut_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60350"/>
            <a:ext cx="5976937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1" name="Picture 9" descr="YCCAZQXEFGCA75KWUKCA2L0CH7CAVG5L9RCA9E2743CAU1IQW6CA8ZXXXLCAFODKIXCAA3EQKECAGGXF04CA79Z8DYCA3EVZ4QCACF8M9NCAT5ABO8CASWXH8TCAMQ1XLYCA85HD3NCAMB1VJECA3156EK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575" y="260350"/>
            <a:ext cx="489743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2" name="Picture 10" descr="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838" y="2852738"/>
            <a:ext cx="51847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3" dur="5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4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Изготовление поделок из бумаги:</a:t>
            </a:r>
            <a:endParaRPr lang="ru-RU" dirty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355600" eaLnBrk="1" hangingPunct="1"/>
            <a:r>
              <a:rPr lang="ru-RU" dirty="0" smtClean="0"/>
              <a:t>увлекает дошкольников;</a:t>
            </a:r>
          </a:p>
          <a:p>
            <a:pPr marL="0" indent="355600" eaLnBrk="1" hangingPunct="1"/>
            <a:r>
              <a:rPr lang="ru-RU" dirty="0" smtClean="0"/>
              <a:t>будит детское воображение;</a:t>
            </a:r>
          </a:p>
          <a:p>
            <a:pPr marL="0" indent="355600" eaLnBrk="1" hangingPunct="1"/>
            <a:r>
              <a:rPr lang="ru-RU" dirty="0" smtClean="0"/>
              <a:t>приносит радость детям, так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0" indent="355600" eaLnBrk="1" hangingPunct="1"/>
            <a:r>
              <a:rPr lang="ru-RU" dirty="0" smtClean="0"/>
              <a:t>развивает </a:t>
            </a:r>
            <a:r>
              <a:rPr lang="ru-RU" dirty="0" err="1" smtClean="0"/>
              <a:t>креативность</a:t>
            </a:r>
            <a:r>
              <a:rPr lang="ru-RU" dirty="0" smtClean="0"/>
              <a:t>.</a:t>
            </a:r>
          </a:p>
          <a:p>
            <a:pPr marL="0" indent="355600" eaLnBrk="1" hangingPunct="1"/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1" name="WordArt 5" descr="Фиолетовый узор"/>
          <p:cNvSpPr>
            <a:spLocks noChangeArrowheads="1" noChangeShapeType="1" noTextEdit="1"/>
          </p:cNvSpPr>
          <p:nvPr/>
        </p:nvSpPr>
        <p:spPr bwMode="auto">
          <a:xfrm>
            <a:off x="395609" y="1916113"/>
            <a:ext cx="8424863" cy="1820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/>
              <a:t>Оригами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321" y="1556792"/>
            <a:ext cx="8893175" cy="5229225"/>
          </a:xfrm>
        </p:spPr>
        <p:txBody>
          <a:bodyPr/>
          <a:lstStyle/>
          <a:p>
            <a:pPr marL="0" indent="355600" algn="ctr" eaLnBrk="1" hangingPunct="1">
              <a:buFontTx/>
              <a:buNone/>
            </a:pPr>
            <a:r>
              <a:rPr lang="ru-RU" sz="2800" dirty="0" smtClean="0"/>
              <a:t>древнее японское декоративное искусство бумажной пластики, состоящее в складывании из нее объемных фигурок (животных, корабликов, шапок, домиков, цветов). </a:t>
            </a:r>
          </a:p>
          <a:p>
            <a:pPr marL="0" indent="355600" algn="ctr" eaLnBrk="1" hangingPunct="1">
              <a:buFontTx/>
              <a:buNone/>
            </a:pPr>
            <a:r>
              <a:rPr lang="ru-RU" sz="2800" dirty="0" smtClean="0"/>
              <a:t>В древности использовалось в храмовых обрядах, через некоторое время стало обязательной частью культуры японской аристократии, а в </a:t>
            </a:r>
            <a:r>
              <a:rPr lang="en-US" sz="2800" dirty="0" smtClean="0"/>
              <a:t>XX</a:t>
            </a:r>
            <a:r>
              <a:rPr lang="ru-RU" sz="2800" dirty="0" smtClean="0"/>
              <a:t>в. распространилось по всему миру благодаря фигурке бумажного журавлика, ставшего символом избавления от атомной угрозы и лучевой болезни.</a:t>
            </a:r>
          </a:p>
          <a:p>
            <a:pPr marL="0" indent="355600" algn="ctr" eaLnBrk="1" hangingPunct="1">
              <a:buFontTx/>
              <a:buNone/>
            </a:pPr>
            <a:endParaRPr lang="ru-RU" sz="2800" dirty="0" smtClean="0"/>
          </a:p>
          <a:p>
            <a:pPr marL="0" indent="355600" algn="ctr" eaLnBrk="1" hangingPunct="1">
              <a:buFontTx/>
              <a:buNone/>
            </a:pPr>
            <a:endParaRPr lang="ru-RU" sz="2800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/>
              <a:t>Кое-что из прошлого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1628775"/>
            <a:ext cx="9072563" cy="50403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Прошлое оригами уходит корнями в глубокую старину. Тысячу лет назад в Стране восходящего солнца это было не столько забавой  и увлечением, сколько священным ритуальным действием, связанным с религиозным культом многоликой и </a:t>
            </a:r>
            <a:r>
              <a:rPr lang="ru-RU" dirty="0" err="1" smtClean="0"/>
              <a:t>тысячерукой</a:t>
            </a:r>
            <a:r>
              <a:rPr lang="ru-RU" dirty="0" smtClean="0"/>
              <a:t> богини милосердия </a:t>
            </a:r>
            <a:r>
              <a:rPr lang="ru-RU" dirty="0" err="1" smtClean="0"/>
              <a:t>Каннон</a:t>
            </a:r>
            <a:r>
              <a:rPr lang="ru-RU" dirty="0" smtClean="0"/>
              <a:t>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Методическая литература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6308" name="Picture 4" descr="knig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557338"/>
            <a:ext cx="381635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09" name="Picture 5" descr="kniga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1557338"/>
            <a:ext cx="38893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10" name="Picture 6" descr="IMG_4420 (копия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1271588"/>
            <a:ext cx="8208962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26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1196975"/>
            <a:ext cx="5688013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10" descr="Квадрат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11"/>
          <p:cNvSpPr>
            <a:spLocks noChangeArrowheads="1"/>
          </p:cNvSpPr>
          <p:nvPr/>
        </p:nvSpPr>
        <p:spPr bwMode="auto">
          <a:xfrm>
            <a:off x="2122488" y="0"/>
            <a:ext cx="51133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«Живой квадрат»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Условные знаки</a:t>
            </a:r>
          </a:p>
        </p:txBody>
      </p:sp>
      <p:sp>
        <p:nvSpPr>
          <p:cNvPr id="141322" name="Rectangle 10"/>
          <p:cNvSpPr>
            <a:spLocks noGrp="1" noChangeArrowheads="1"/>
          </p:cNvSpPr>
          <p:nvPr>
            <p:ph idx="1"/>
          </p:nvPr>
        </p:nvSpPr>
        <p:spPr>
          <a:xfrm>
            <a:off x="4067944" y="1916113"/>
            <a:ext cx="4556944" cy="13688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    Согнуть по направлению к себе. Сгиб «долина»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</p:txBody>
      </p:sp>
      <p:pic>
        <p:nvPicPr>
          <p:cNvPr id="141316" name="Picture 4" descr="Безымянны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484313"/>
            <a:ext cx="3455987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3" name="Picture 11" descr="Безымянный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3860800"/>
            <a:ext cx="34559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4" name="Rectangle 12"/>
          <p:cNvSpPr>
            <a:spLocks noChangeArrowheads="1"/>
          </p:cNvSpPr>
          <p:nvPr/>
        </p:nvSpPr>
        <p:spPr bwMode="auto">
          <a:xfrm>
            <a:off x="4427538" y="3933825"/>
            <a:ext cx="4392934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   Согнуть по направлению от себя. Сгиб «гора»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2" grpId="0" build="p"/>
      <p:bldP spid="1413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Условные знаки</a:t>
            </a:r>
          </a:p>
        </p:txBody>
      </p:sp>
      <p:sp>
        <p:nvSpPr>
          <p:cNvPr id="143369" name="Rectangle 9"/>
          <p:cNvSpPr>
            <a:spLocks noGrp="1" noChangeArrowheads="1"/>
          </p:cNvSpPr>
          <p:nvPr>
            <p:ph idx="1"/>
          </p:nvPr>
        </p:nvSpPr>
        <p:spPr>
          <a:xfrm>
            <a:off x="4479552" y="1916113"/>
            <a:ext cx="4556944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Вогнуть угол внутрь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2800" dirty="0" smtClean="0"/>
              <a:t>Выгнуть угол наружу</a:t>
            </a:r>
          </a:p>
        </p:txBody>
      </p:sp>
      <p:pic>
        <p:nvPicPr>
          <p:cNvPr id="143370" name="Picture 10" descr="ysl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05263"/>
            <a:ext cx="36480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5" name="Picture 15" descr="Безымянный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948" y="1412875"/>
            <a:ext cx="345598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417" name="Picture 33" descr="Безымянный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7" y="1412776"/>
            <a:ext cx="8558601" cy="51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Условные знаки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497</TotalTime>
  <Words>1064</Words>
  <Application>Microsoft Office PowerPoint</Application>
  <PresentationFormat>Екран (4:3)</PresentationFormat>
  <Paragraphs>210</Paragraphs>
  <Slides>21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21</vt:i4>
      </vt:variant>
    </vt:vector>
  </HeadingPairs>
  <TitlesOfParts>
    <vt:vector size="23" baseType="lpstr">
      <vt:lpstr>Специальное оформление</vt:lpstr>
      <vt:lpstr>1_Специальное оформление</vt:lpstr>
      <vt:lpstr>Волшебство с листом бумаги  </vt:lpstr>
      <vt:lpstr>Презентація PowerPoint</vt:lpstr>
      <vt:lpstr>Оригами</vt:lpstr>
      <vt:lpstr>Кое-что из прошлого</vt:lpstr>
      <vt:lpstr>Методическая литература</vt:lpstr>
      <vt:lpstr>Презентація PowerPoint</vt:lpstr>
      <vt:lpstr>Условные знаки</vt:lpstr>
      <vt:lpstr>Условные знаки</vt:lpstr>
      <vt:lpstr>Условные знаки</vt:lpstr>
      <vt:lpstr>Поделки первого цикла</vt:lpstr>
      <vt:lpstr>Поделки второго цикла</vt:lpstr>
      <vt:lpstr>Поделки третьего цикла</vt:lpstr>
      <vt:lpstr>Поделки четвертого цикла</vt:lpstr>
      <vt:lpstr>Поделки пятого цикла</vt:lpstr>
      <vt:lpstr>Поделки шестого цикла</vt:lpstr>
      <vt:lpstr>Презентація PowerPoint</vt:lpstr>
      <vt:lpstr>Материалы</vt:lpstr>
      <vt:lpstr>Что дают ребенку занятия оригами?</vt:lpstr>
      <vt:lpstr>А самое главное дети видят результат своего труда:  </vt:lpstr>
      <vt:lpstr> Изготовление поделок из бумаги: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LEGION</cp:lastModifiedBy>
  <cp:revision>22</cp:revision>
  <dcterms:created xsi:type="dcterms:W3CDTF">2008-02-10T16:14:03Z</dcterms:created>
  <dcterms:modified xsi:type="dcterms:W3CDTF">2015-03-31T07:44:11Z</dcterms:modified>
</cp:coreProperties>
</file>