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2"/>
  </p:notesMasterIdLst>
  <p:sldIdLst>
    <p:sldId id="256" r:id="rId2"/>
    <p:sldId id="261" r:id="rId3"/>
    <p:sldId id="257" r:id="rId4"/>
    <p:sldId id="258" r:id="rId5"/>
    <p:sldId id="277" r:id="rId6"/>
    <p:sldId id="262" r:id="rId7"/>
    <p:sldId id="275" r:id="rId8"/>
    <p:sldId id="263" r:id="rId9"/>
    <p:sldId id="274" r:id="rId10"/>
    <p:sldId id="264" r:id="rId11"/>
    <p:sldId id="266" r:id="rId12"/>
    <p:sldId id="265" r:id="rId13"/>
    <p:sldId id="267" r:id="rId14"/>
    <p:sldId id="271" r:id="rId15"/>
    <p:sldId id="268" r:id="rId16"/>
    <p:sldId id="269" r:id="rId17"/>
    <p:sldId id="276" r:id="rId18"/>
    <p:sldId id="270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00FFFF"/>
    <a:srgbClr val="008000"/>
    <a:srgbClr val="A5002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5220" autoAdjust="0"/>
  </p:normalViewPr>
  <p:slideViewPr>
    <p:cSldViewPr>
      <p:cViewPr varScale="1">
        <p:scale>
          <a:sx n="62" d="100"/>
          <a:sy n="62" d="100"/>
        </p:scale>
        <p:origin x="-60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9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27161455-C053-44DC-9CE8-0712E2BE2A84}" type="slidenum">
              <a:rPr lang="ru-RU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9733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/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FFFF"/>
                </a:solidFill>
                <a:effectLst/>
                <a:latin typeface="Verdana" pitchFamily="34" charset="0"/>
              </a:rPr>
              <a:t>НОВОЕ ПОКОЛЕНИЕ ВЫБИРАЕТ </a:t>
            </a:r>
            <a:r>
              <a:rPr lang="ru-RU" sz="1600" b="1" u="sng" dirty="0" smtClean="0">
                <a:solidFill>
                  <a:srgbClr val="99CC00"/>
                </a:solidFill>
                <a:effectLst/>
                <a:latin typeface="Verdana" pitchFamily="34" charset="0"/>
              </a:rPr>
              <a:t>ДЖИНСЫ</a:t>
            </a:r>
            <a:endParaRPr lang="en-US" sz="1600" b="1" u="sng" dirty="0" smtClean="0">
              <a:solidFill>
                <a:srgbClr val="99CC00"/>
              </a:solidFill>
              <a:effectLst/>
              <a:latin typeface="Verdana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Кто в молодые годы не стремился достичь мирового стандарта в своем внешнем облике, особенно тогда, когда этот стандарт – разумный, вдохновленный трудом и спортом, стандарт, который предрасполагает к беззаботной простоте и кокетливости, исходящий из творческой фантазии!</a:t>
            </a:r>
          </a:p>
          <a:p>
            <a:endParaRPr lang="ru-RU" sz="1600" b="1" u="sng" dirty="0">
              <a:solidFill>
                <a:srgbClr val="99CC00"/>
              </a:solidFill>
              <a:effectLst/>
              <a:latin typeface="Verdana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5921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FFFF"/>
                </a:solidFill>
                <a:latin typeface="Verdana" pitchFamily="34" charset="0"/>
              </a:rPr>
              <a:t>ФАСОНЫ ДЖИНСОВ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 dirty="0" smtClean="0"/>
              <a:t>     </a:t>
            </a:r>
            <a:r>
              <a:rPr lang="ru-RU" sz="1200" b="1" dirty="0" smtClean="0">
                <a:solidFill>
                  <a:schemeClr val="folHlink"/>
                </a:solidFill>
              </a:rPr>
              <a:t>Для того, чтобы узнать фасон джинсов, не обязательно сразу кидаться разворачивать упаковку. Тем более, если это фирменный магазин, в котором этих упаковок - пруд пруди, да и упакованы они на славу! Обратите внимание на надпись на этикетке - не даром же она прикреплена к штанам. И если там написано…</a:t>
            </a:r>
          </a:p>
          <a:p>
            <a:pPr>
              <a:lnSpc>
                <a:spcPct val="80000"/>
              </a:lnSpc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200" b="1" dirty="0" smtClean="0">
                <a:solidFill>
                  <a:schemeClr val="folHlink"/>
                </a:solidFill>
              </a:rPr>
              <a:t>- </a:t>
            </a:r>
            <a:r>
              <a:rPr lang="ru-RU" sz="1200" b="1" dirty="0" err="1" smtClean="0">
                <a:solidFill>
                  <a:schemeClr val="folHlink"/>
                </a:solidFill>
              </a:rPr>
              <a:t>Relaxed</a:t>
            </a:r>
            <a:r>
              <a:rPr lang="ru-RU" sz="1200" b="1" dirty="0" smtClean="0">
                <a:solidFill>
                  <a:schemeClr val="folHlink"/>
                </a:solidFill>
              </a:rPr>
              <a:t> - то это джинсы… ну, просто джинсы, то есть обычные, как по ширине, так и   годятся для любого приятного время препровождения.</a:t>
            </a:r>
          </a:p>
          <a:p>
            <a:pPr>
              <a:lnSpc>
                <a:spcPct val="80000"/>
              </a:lnSpc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200" b="1" dirty="0" err="1" smtClean="0">
                <a:solidFill>
                  <a:schemeClr val="folHlink"/>
                </a:solidFill>
              </a:rPr>
              <a:t>Baggy</a:t>
            </a:r>
            <a:r>
              <a:rPr lang="ru-RU" sz="1200" b="1" dirty="0" smtClean="0">
                <a:solidFill>
                  <a:schemeClr val="folHlink"/>
                </a:solidFill>
              </a:rPr>
              <a:t> - это джинсы для Маяковского, который, как помните любил что-то "доставать из широких штанин". Из штанин фасона </a:t>
            </a:r>
            <a:r>
              <a:rPr lang="ru-RU" sz="1200" b="1" dirty="0" err="1" smtClean="0">
                <a:solidFill>
                  <a:schemeClr val="folHlink"/>
                </a:solidFill>
              </a:rPr>
              <a:t>Baggy</a:t>
            </a:r>
            <a:r>
              <a:rPr lang="ru-RU" sz="1200" b="1" dirty="0" smtClean="0">
                <a:solidFill>
                  <a:schemeClr val="folHlink"/>
                </a:solidFill>
              </a:rPr>
              <a:t> можно достать разве только не лошадь - они широки и мешковаты. Естественно, идут далеко не всем типажам.</a:t>
            </a:r>
          </a:p>
          <a:p>
            <a:pPr>
              <a:lnSpc>
                <a:spcPct val="80000"/>
              </a:lnSpc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000" b="1" dirty="0" smtClean="0"/>
          </a:p>
          <a:p>
            <a:pPr>
              <a:lnSpc>
                <a:spcPct val="80000"/>
              </a:lnSpc>
            </a:pPr>
            <a:endParaRPr lang="ru-RU" sz="10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3959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b="1" dirty="0" smtClean="0">
                <a:latin typeface="Verdana" pitchFamily="34" charset="0"/>
              </a:rPr>
              <a:t>ФАСОНЫ ДЖИНСОВ</a:t>
            </a:r>
          </a:p>
          <a:p>
            <a:pPr>
              <a:lnSpc>
                <a:spcPct val="80000"/>
              </a:lnSpc>
            </a:pPr>
            <a:r>
              <a:rPr lang="ru-RU" sz="1200" b="1" dirty="0" err="1" smtClean="0">
                <a:solidFill>
                  <a:srgbClr val="99CC00"/>
                </a:solidFill>
              </a:rPr>
              <a:t>Boot</a:t>
            </a:r>
            <a:r>
              <a:rPr lang="ru-RU" sz="1200" b="1" dirty="0" smtClean="0">
                <a:solidFill>
                  <a:srgbClr val="99CC00"/>
                </a:solidFill>
              </a:rPr>
              <a:t> </a:t>
            </a:r>
            <a:r>
              <a:rPr lang="ru-RU" sz="1200" b="1" dirty="0" err="1" smtClean="0">
                <a:solidFill>
                  <a:srgbClr val="99CC00"/>
                </a:solidFill>
              </a:rPr>
              <a:t>Flare</a:t>
            </a:r>
            <a:r>
              <a:rPr lang="ru-RU" sz="1200" b="1" dirty="0" smtClean="0">
                <a:solidFill>
                  <a:schemeClr val="folHlink"/>
                </a:solidFill>
              </a:rPr>
              <a:t> (или </a:t>
            </a:r>
            <a:r>
              <a:rPr lang="ru-RU" sz="1200" b="1" dirty="0" err="1" smtClean="0">
                <a:solidFill>
                  <a:schemeClr val="folHlink"/>
                </a:solidFill>
              </a:rPr>
              <a:t>Boot</a:t>
            </a:r>
            <a:r>
              <a:rPr lang="ru-RU" sz="1200" b="1" dirty="0" smtClean="0">
                <a:solidFill>
                  <a:schemeClr val="folHlink"/>
                </a:solidFill>
              </a:rPr>
              <a:t> </a:t>
            </a:r>
            <a:r>
              <a:rPr lang="ru-RU" sz="1200" b="1" dirty="0" err="1" smtClean="0">
                <a:solidFill>
                  <a:schemeClr val="folHlink"/>
                </a:solidFill>
              </a:rPr>
              <a:t>Cut</a:t>
            </a:r>
            <a:r>
              <a:rPr lang="ru-RU" sz="1200" b="1" dirty="0" smtClean="0">
                <a:solidFill>
                  <a:schemeClr val="folHlink"/>
                </a:solidFill>
              </a:rPr>
              <a:t>) - это джинсы, что называется, для "настоящих ковбоев и ковбоек" - пояс немного приспущен на бедра, штанины эффектно облегают бедра, а ниже колена слегка расклешены.</a:t>
            </a:r>
          </a:p>
          <a:p>
            <a:pPr>
              <a:lnSpc>
                <a:spcPct val="80000"/>
              </a:lnSpc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folHlink"/>
                </a:solidFill>
              </a:rPr>
              <a:t>    </a:t>
            </a:r>
            <a:r>
              <a:rPr lang="ru-RU" sz="1200" b="1" dirty="0" err="1" smtClean="0">
                <a:solidFill>
                  <a:srgbClr val="99CC00"/>
                </a:solidFill>
              </a:rPr>
              <a:t>Fit</a:t>
            </a:r>
            <a:r>
              <a:rPr lang="ru-RU" sz="1200" b="1" dirty="0" smtClean="0">
                <a:solidFill>
                  <a:srgbClr val="99CC00"/>
                </a:solidFill>
              </a:rPr>
              <a:t> </a:t>
            </a:r>
            <a:r>
              <a:rPr lang="ru-RU" sz="1200" b="1" dirty="0" smtClean="0">
                <a:solidFill>
                  <a:schemeClr val="folHlink"/>
                </a:solidFill>
              </a:rPr>
              <a:t>- джинсы весьма узкие (но без фанатизма). Штанины прямые или слегка зауженные. По мнению специалистов - единственные джинсы, которые прилично смотрятся с пиджаком. </a:t>
            </a:r>
          </a:p>
          <a:p>
            <a:pPr>
              <a:lnSpc>
                <a:spcPct val="80000"/>
              </a:lnSpc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5626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rgbClr val="00FFFF"/>
                </a:solidFill>
                <a:latin typeface="Verdana" pitchFamily="34" charset="0"/>
              </a:rPr>
              <a:t>ФАСОНЫ ДЖИНСОВ</a:t>
            </a:r>
          </a:p>
          <a:p>
            <a:r>
              <a:rPr lang="ru-RU" sz="2000" dirty="0" smtClean="0"/>
              <a:t>- </a:t>
            </a:r>
            <a:r>
              <a:rPr lang="ru-RU" sz="1200" b="1" dirty="0" err="1" smtClean="0">
                <a:solidFill>
                  <a:srgbClr val="99CC00"/>
                </a:solidFill>
              </a:rPr>
              <a:t>Slim</a:t>
            </a:r>
            <a:r>
              <a:rPr lang="ru-RU" sz="1200" b="1" dirty="0" smtClean="0"/>
              <a:t> </a:t>
            </a:r>
            <a:r>
              <a:rPr lang="ru-RU" sz="1200" b="1" dirty="0" smtClean="0">
                <a:solidFill>
                  <a:schemeClr val="folHlink"/>
                </a:solidFill>
              </a:rPr>
              <a:t>- а вот в этих штанишках фанатизма хоть отбавляй - узкие-узкие и соответственно сексуальные-сексуальные. Поэтому хорошая фигура - обязательна.</a:t>
            </a:r>
          </a:p>
          <a:p>
            <a:endParaRPr lang="ru-RU" sz="1200" b="1" dirty="0" smtClean="0">
              <a:solidFill>
                <a:schemeClr val="folHlink"/>
              </a:solidFill>
            </a:endParaRPr>
          </a:p>
          <a:p>
            <a:endParaRPr lang="ru-RU" sz="1200" b="1" dirty="0" smtClean="0">
              <a:solidFill>
                <a:schemeClr val="folHlink"/>
              </a:solidFill>
            </a:endParaRPr>
          </a:p>
          <a:p>
            <a:r>
              <a:rPr lang="ru-RU" sz="1200" b="1" dirty="0" smtClean="0">
                <a:solidFill>
                  <a:schemeClr val="folHlink"/>
                </a:solidFill>
              </a:rPr>
              <a:t>- </a:t>
            </a:r>
            <a:r>
              <a:rPr lang="ru-RU" sz="1200" b="1" dirty="0" err="1" smtClean="0">
                <a:solidFill>
                  <a:schemeClr val="folHlink"/>
                </a:solidFill>
              </a:rPr>
              <a:t>Cargo</a:t>
            </a:r>
            <a:r>
              <a:rPr lang="ru-RU" sz="1200" b="1" dirty="0" smtClean="0">
                <a:solidFill>
                  <a:schemeClr val="folHlink"/>
                </a:solidFill>
              </a:rPr>
              <a:t> - это довольно "хитрый" фасон, означающий, что на какую-нибудь из основных моделей пришили накладные карманы. Тут уж смотрите сами…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117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FFFF"/>
                </a:solidFill>
                <a:latin typeface="Verdana" pitchFamily="34" charset="0"/>
              </a:rPr>
              <a:t>РЕСТАВРАЦИЯ</a:t>
            </a:r>
            <a:r>
              <a:rPr lang="ru-RU" b="1" dirty="0" smtClean="0">
                <a:latin typeface="Verdana" pitchFamily="34" charset="0"/>
              </a:rPr>
              <a:t/>
            </a:r>
            <a:br>
              <a:rPr lang="ru-RU" b="1" dirty="0" smtClean="0">
                <a:latin typeface="Verdana" pitchFamily="34" charset="0"/>
              </a:rPr>
            </a:br>
            <a:r>
              <a:rPr lang="ru-RU" sz="1200" b="1" dirty="0" smtClean="0">
                <a:solidFill>
                  <a:srgbClr val="00FFFF"/>
                </a:solidFill>
                <a:latin typeface="Verdana" pitchFamily="34" charset="0"/>
              </a:rPr>
              <a:t>ДЖИНСОВЫХ ВЕЩЕЙ - КОЛЛЕКЦИЯ ИДЕЙ</a:t>
            </a:r>
          </a:p>
          <a:p>
            <a:pPr>
              <a:buFont typeface="Wingdings" pitchFamily="2" charset="2"/>
              <a:buNone/>
            </a:pP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0991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00FFFF"/>
                </a:solidFill>
                <a:latin typeface="Verdana" pitchFamily="34" charset="0"/>
              </a:rPr>
              <a:t>РЕСТАВРАЦИЯ</a:t>
            </a:r>
            <a:br>
              <a:rPr lang="ru-RU" sz="2400" b="1" dirty="0" smtClean="0">
                <a:solidFill>
                  <a:srgbClr val="00FFFF"/>
                </a:solidFill>
                <a:latin typeface="Verdana" pitchFamily="34" charset="0"/>
              </a:rPr>
            </a:br>
            <a:r>
              <a:rPr lang="ru-RU" b="1" dirty="0" smtClean="0">
                <a:latin typeface="Verdana" pitchFamily="34" charset="0"/>
              </a:rPr>
              <a:t> </a:t>
            </a:r>
            <a:r>
              <a:rPr lang="ru-RU" sz="1200" b="1" dirty="0" smtClean="0">
                <a:solidFill>
                  <a:srgbClr val="00FFFF"/>
                </a:solidFill>
                <a:latin typeface="Verdana" pitchFamily="34" charset="0"/>
              </a:rPr>
              <a:t>ДЖИНСОВЫХ ВЕЩЕЙ - КОЛЛЕКЦИЯ ИДЕЙ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9880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rgbClr val="00FFFF"/>
                </a:solidFill>
                <a:latin typeface="Verdana" pitchFamily="34" charset="0"/>
              </a:rPr>
              <a:t>РЕСТАВРАЦИЯ </a:t>
            </a:r>
            <a:br>
              <a:rPr lang="ru-RU" sz="2000" b="1" dirty="0" smtClean="0">
                <a:solidFill>
                  <a:srgbClr val="00FFFF"/>
                </a:solidFill>
                <a:latin typeface="Verdana" pitchFamily="34" charset="0"/>
              </a:rPr>
            </a:br>
            <a:r>
              <a:rPr lang="ru-RU" sz="1200" b="1" dirty="0" smtClean="0">
                <a:solidFill>
                  <a:srgbClr val="00FFFF"/>
                </a:solidFill>
                <a:latin typeface="Verdana" pitchFamily="34" charset="0"/>
              </a:rPr>
              <a:t>ДЖИНСОВЫХ ВЕЩЕЙ - КОЛЛЕКЦИЯ ИДЕЙ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0677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rgbClr val="00FFFF"/>
                </a:solidFill>
                <a:latin typeface="Verdana" pitchFamily="34" charset="0"/>
              </a:rPr>
              <a:t>РЕСТАВРАЦИЯ</a:t>
            </a:r>
            <a:br>
              <a:rPr lang="ru-RU" sz="2000" b="1" dirty="0" smtClean="0">
                <a:solidFill>
                  <a:srgbClr val="00FFFF"/>
                </a:solidFill>
                <a:latin typeface="Verdana" pitchFamily="34" charset="0"/>
              </a:rPr>
            </a:br>
            <a:r>
              <a:rPr lang="ru-RU" sz="2000" b="1" dirty="0" smtClean="0">
                <a:solidFill>
                  <a:srgbClr val="00FFFF"/>
                </a:solidFill>
                <a:latin typeface="Verdana" pitchFamily="34" charset="0"/>
              </a:rPr>
              <a:t> </a:t>
            </a:r>
            <a:r>
              <a:rPr lang="ru-RU" sz="1200" b="1" dirty="0" smtClean="0">
                <a:solidFill>
                  <a:srgbClr val="00FFFF"/>
                </a:solidFill>
                <a:latin typeface="Verdana" pitchFamily="34" charset="0"/>
              </a:rPr>
              <a:t>ДЖИНСОВЫХ ВЕЩЕЙ - КОЛЛЕКЦИЯ ИДЕЙ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5413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 smtClean="0">
                <a:solidFill>
                  <a:srgbClr val="00FFFF"/>
                </a:solidFill>
              </a:rPr>
              <a:t/>
            </a:r>
            <a:br>
              <a:rPr lang="ru-RU" sz="1800" dirty="0" smtClean="0">
                <a:solidFill>
                  <a:srgbClr val="00FFFF"/>
                </a:solidFill>
              </a:rPr>
            </a:br>
            <a:r>
              <a:rPr lang="ru-RU" sz="1800" dirty="0" smtClean="0">
                <a:solidFill>
                  <a:srgbClr val="00FFFF"/>
                </a:solidFill>
              </a:rPr>
              <a:t> </a:t>
            </a:r>
            <a:r>
              <a:rPr lang="ru-RU" sz="1800" b="1" dirty="0" smtClean="0">
                <a:solidFill>
                  <a:srgbClr val="00FFFF"/>
                </a:solidFill>
                <a:latin typeface="Verdana" pitchFamily="34" charset="0"/>
              </a:rPr>
              <a:t>РЕСТАВРАЦИЯ </a:t>
            </a:r>
            <a:br>
              <a:rPr lang="ru-RU" sz="1800" b="1" dirty="0" smtClean="0">
                <a:solidFill>
                  <a:srgbClr val="00FFFF"/>
                </a:solidFill>
                <a:latin typeface="Verdana" pitchFamily="34" charset="0"/>
              </a:rPr>
            </a:br>
            <a:r>
              <a:rPr lang="ru-RU" sz="1200" b="1" dirty="0" smtClean="0">
                <a:solidFill>
                  <a:srgbClr val="00FFFF"/>
                </a:solidFill>
                <a:latin typeface="Verdana" pitchFamily="34" charset="0"/>
              </a:rPr>
              <a:t>ДЖИНСОВЫХ ВЕЩЕЙ - КОЛЛЕКЦИЯ ИДЕЙ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1612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rgbClr val="00FFFF"/>
                </a:solidFill>
                <a:latin typeface="Verdana" pitchFamily="34" charset="0"/>
              </a:rPr>
              <a:t>РЕСТАВРАЦИЯ </a:t>
            </a:r>
            <a:br>
              <a:rPr lang="ru-RU" sz="2000" b="1" dirty="0" smtClean="0">
                <a:solidFill>
                  <a:srgbClr val="00FFFF"/>
                </a:solidFill>
                <a:latin typeface="Verdana" pitchFamily="34" charset="0"/>
              </a:rPr>
            </a:br>
            <a:r>
              <a:rPr lang="ru-RU" sz="1200" b="1" dirty="0" smtClean="0">
                <a:solidFill>
                  <a:srgbClr val="00FFFF"/>
                </a:solidFill>
                <a:latin typeface="Verdana" pitchFamily="34" charset="0"/>
              </a:rPr>
              <a:t>ДЖИНСОВЫХ ВЕЩЕЙ - КОЛЛЕКЦИЯ ИДЕЙ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3770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FFFF"/>
                </a:solidFill>
                <a:latin typeface="Verdana" pitchFamily="34" charset="0"/>
              </a:rPr>
              <a:t>ВЫВОД 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>
                <a:solidFill>
                  <a:schemeClr val="folHlink"/>
                </a:solidFill>
              </a:rPr>
              <a:t>        </a:t>
            </a:r>
            <a:r>
              <a:rPr lang="ru-RU" sz="1200" b="1" u="sng" dirty="0" smtClean="0">
                <a:solidFill>
                  <a:srgbClr val="99CC00"/>
                </a:solidFill>
              </a:rPr>
              <a:t>Какое по счёту поколение носит джинсы?</a:t>
            </a:r>
            <a:r>
              <a:rPr lang="ru-RU" sz="1200" dirty="0" smtClean="0">
                <a:solidFill>
                  <a:schemeClr val="folHlink"/>
                </a:solidFill>
              </a:rPr>
              <a:t> Джинсовая одежда ничуть не надоела, а только доказала свою практичность, универсальность, способность уживаться с любым стилем. Из джинсовой ткани шьётся всё, кроме разве что постельного белья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>
                <a:solidFill>
                  <a:schemeClr val="folHlink"/>
                </a:solidFill>
              </a:rPr>
              <a:t>        Что бы не говорили теоретики швейного и ткацкого дела, джинсы никогда не выйдут из моды, как не выйдут из моды практичность и естественность</a:t>
            </a:r>
            <a:r>
              <a:rPr lang="ru-RU" sz="1200" i="1" dirty="0" smtClean="0">
                <a:solidFill>
                  <a:schemeClr val="folHlink"/>
                </a:solidFill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>
                <a:solidFill>
                  <a:schemeClr val="folHlink"/>
                </a:solidFill>
              </a:rPr>
              <a:t>        Поэтому мы не без повода говорим: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>
                <a:solidFill>
                  <a:schemeClr val="folHlink"/>
                </a:solidFill>
              </a:rPr>
              <a:t>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200" b="1" dirty="0" smtClean="0">
              <a:solidFill>
                <a:srgbClr val="99CC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99CC00"/>
                </a:solidFill>
              </a:rPr>
              <a:t>    «Джинсы- вещь вечная !»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200" b="1" dirty="0" smtClean="0">
              <a:solidFill>
                <a:srgbClr val="99CC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036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05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folHlink"/>
                </a:solidFill>
              </a:rPr>
              <a:t>Авторы исследования:</a:t>
            </a:r>
          </a:p>
          <a:p>
            <a:pPr>
              <a:lnSpc>
                <a:spcPct val="80000"/>
              </a:lnSpc>
            </a:pPr>
            <a:r>
              <a:rPr lang="ru-RU" sz="1200" b="1" dirty="0" smtClean="0">
                <a:solidFill>
                  <a:srgbClr val="99CC00"/>
                </a:solidFill>
              </a:rPr>
              <a:t>Малыхина А.Г.</a:t>
            </a:r>
          </a:p>
          <a:p>
            <a:pPr>
              <a:lnSpc>
                <a:spcPct val="80000"/>
              </a:lnSpc>
            </a:pPr>
            <a:r>
              <a:rPr lang="ru-RU" sz="1200" b="1" dirty="0" err="1" smtClean="0">
                <a:solidFill>
                  <a:srgbClr val="99CC00"/>
                </a:solidFill>
              </a:rPr>
              <a:t>Бошина</a:t>
            </a:r>
            <a:r>
              <a:rPr lang="ru-RU" sz="1200" b="1" dirty="0" smtClean="0">
                <a:solidFill>
                  <a:srgbClr val="99CC00"/>
                </a:solidFill>
              </a:rPr>
              <a:t> Д.Н</a:t>
            </a:r>
            <a:r>
              <a:rPr lang="ru-RU" sz="1100" dirty="0" smtClean="0">
                <a:solidFill>
                  <a:schemeClr val="folHlink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solidFill>
                  <a:schemeClr val="folHlink"/>
                </a:solidFill>
              </a:rPr>
              <a:t>Учащиеся МОУ СОШ №3 </a:t>
            </a:r>
          </a:p>
          <a:p>
            <a:pPr>
              <a:lnSpc>
                <a:spcPct val="80000"/>
              </a:lnSpc>
            </a:pPr>
            <a:r>
              <a:rPr lang="ru-RU" sz="1100" dirty="0" smtClean="0">
                <a:solidFill>
                  <a:schemeClr val="folHlink"/>
                </a:solidFill>
              </a:rPr>
              <a:t>8-а класс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400" b="1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folHlink"/>
                </a:solidFill>
              </a:rPr>
              <a:t>Автор и руководитель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folHlink"/>
                </a:solidFill>
              </a:rPr>
              <a:t> проекта 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100" dirty="0" smtClean="0">
                <a:solidFill>
                  <a:schemeClr val="folHlink"/>
                </a:solidFill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err="1" smtClean="0">
                <a:solidFill>
                  <a:srgbClr val="99CC00"/>
                </a:solidFill>
              </a:rPr>
              <a:t>Сливченко</a:t>
            </a:r>
            <a:r>
              <a:rPr lang="ru-RU" sz="1200" b="1" dirty="0" smtClean="0">
                <a:solidFill>
                  <a:srgbClr val="99CC00"/>
                </a:solidFill>
              </a:rPr>
              <a:t> С.В.</a:t>
            </a:r>
            <a:r>
              <a:rPr lang="ru-RU" sz="1100" dirty="0" smtClean="0">
                <a:solidFill>
                  <a:schemeClr val="folHlink"/>
                </a:solidFill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100" dirty="0" smtClean="0">
                <a:solidFill>
                  <a:schemeClr val="folHlink"/>
                </a:solidFill>
              </a:rPr>
              <a:t>Учитель технологии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100" dirty="0" smtClean="0">
                <a:solidFill>
                  <a:schemeClr val="folHlink"/>
                </a:solidFill>
              </a:rPr>
              <a:t>МОУ СОШ № 3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100" dirty="0" smtClean="0">
                <a:solidFill>
                  <a:schemeClr val="folHlink"/>
                </a:solidFill>
              </a:rPr>
              <a:t>г. Черняховск -2007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dirty="0" smtClean="0">
              <a:solidFill>
                <a:schemeClr val="folHlink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0758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FFFF"/>
                </a:solidFill>
                <a:latin typeface="Verdana" pitchFamily="34" charset="0"/>
              </a:rPr>
              <a:t>ИСТОЧНИКИ</a:t>
            </a:r>
          </a:p>
          <a:p>
            <a:r>
              <a:rPr lang="ru-RU" b="1" dirty="0" smtClean="0">
                <a:solidFill>
                  <a:schemeClr val="folHlink"/>
                </a:solidFill>
              </a:rPr>
              <a:t>Интернет адрес: </a:t>
            </a:r>
            <a:r>
              <a:rPr lang="en-US" b="1" dirty="0" smtClean="0">
                <a:solidFill>
                  <a:schemeClr val="folHlink"/>
                </a:solidFill>
                <a:hlinkClick r:id="rId3"/>
              </a:rPr>
              <a:t>www.my</a:t>
            </a:r>
            <a:r>
              <a:rPr lang="en-US" b="1" dirty="0" smtClean="0">
                <a:solidFill>
                  <a:schemeClr val="folHlink"/>
                </a:solidFill>
              </a:rPr>
              <a:t> handmade : </a:t>
            </a:r>
            <a:r>
              <a:rPr lang="ru-RU" b="1" dirty="0" smtClean="0">
                <a:solidFill>
                  <a:schemeClr val="folHlink"/>
                </a:solidFill>
              </a:rPr>
              <a:t>украшаем джинсы и что можно сделать из старых джинсов.</a:t>
            </a:r>
          </a:p>
          <a:p>
            <a:r>
              <a:rPr lang="ru-RU" b="1" dirty="0" smtClean="0">
                <a:solidFill>
                  <a:schemeClr val="folHlink"/>
                </a:solidFill>
              </a:rPr>
              <a:t>Подписка журнала мод «Домашний очаг»2005 год.</a:t>
            </a:r>
          </a:p>
          <a:p>
            <a:r>
              <a:rPr lang="ru-RU" b="1" dirty="0" smtClean="0">
                <a:solidFill>
                  <a:schemeClr val="folHlink"/>
                </a:solidFill>
              </a:rPr>
              <a:t>Журнал мод  «</a:t>
            </a:r>
            <a:r>
              <a:rPr lang="en-US" b="1" dirty="0" smtClean="0">
                <a:solidFill>
                  <a:schemeClr val="folHlink"/>
                </a:solidFill>
              </a:rPr>
              <a:t>OTTO POST- SHOP</a:t>
            </a:r>
            <a:r>
              <a:rPr lang="ru-RU" b="1" dirty="0" smtClean="0">
                <a:solidFill>
                  <a:schemeClr val="folHlink"/>
                </a:solidFill>
              </a:rPr>
              <a:t>»</a:t>
            </a:r>
            <a:r>
              <a:rPr lang="en-US" b="1" dirty="0" smtClean="0">
                <a:solidFill>
                  <a:schemeClr val="folHlink"/>
                </a:solidFill>
              </a:rPr>
              <a:t> 1992 </a:t>
            </a:r>
            <a:r>
              <a:rPr lang="ru-RU" b="1" dirty="0" smtClean="0">
                <a:solidFill>
                  <a:schemeClr val="folHlink"/>
                </a:solidFill>
              </a:rPr>
              <a:t>год</a:t>
            </a:r>
            <a:endParaRPr lang="en-US" b="1" dirty="0" smtClean="0">
              <a:solidFill>
                <a:schemeClr val="folHlink"/>
              </a:solidFill>
            </a:endParaRPr>
          </a:p>
          <a:p>
            <a:r>
              <a:rPr lang="ru-RU" b="1" dirty="0" smtClean="0">
                <a:solidFill>
                  <a:schemeClr val="folHlink"/>
                </a:solidFill>
              </a:rPr>
              <a:t>Журнал мод</a:t>
            </a:r>
            <a:r>
              <a:rPr lang="en-US" b="1" dirty="0" smtClean="0">
                <a:solidFill>
                  <a:schemeClr val="folHlink"/>
                </a:solidFill>
              </a:rPr>
              <a:t> </a:t>
            </a:r>
            <a:r>
              <a:rPr lang="ru-RU" b="1" dirty="0" smtClean="0">
                <a:solidFill>
                  <a:schemeClr val="folHlink"/>
                </a:solidFill>
              </a:rPr>
              <a:t>«</a:t>
            </a:r>
            <a:r>
              <a:rPr lang="en-US" b="1" dirty="0" err="1" smtClean="0">
                <a:solidFill>
                  <a:schemeClr val="folHlink"/>
                </a:solidFill>
              </a:rPr>
              <a:t>Quelle</a:t>
            </a:r>
            <a:r>
              <a:rPr lang="ru-RU" b="1" dirty="0" smtClean="0">
                <a:solidFill>
                  <a:schemeClr val="folHlink"/>
                </a:solidFill>
              </a:rPr>
              <a:t>»</a:t>
            </a:r>
            <a:r>
              <a:rPr lang="en-US" b="1" dirty="0" smtClean="0">
                <a:solidFill>
                  <a:schemeClr val="folHlink"/>
                </a:solidFill>
              </a:rPr>
              <a:t> 2006 </a:t>
            </a:r>
            <a:r>
              <a:rPr lang="ru-RU" b="1" dirty="0" smtClean="0">
                <a:solidFill>
                  <a:schemeClr val="folHlink"/>
                </a:solidFill>
              </a:rPr>
              <a:t>год</a:t>
            </a:r>
          </a:p>
          <a:p>
            <a:r>
              <a:rPr lang="ru-RU" b="1" smtClean="0">
                <a:solidFill>
                  <a:schemeClr val="folHlink"/>
                </a:solidFill>
              </a:rPr>
              <a:t> учебник «Технология»</a:t>
            </a:r>
          </a:p>
          <a:p>
            <a:pPr>
              <a:buFont typeface="Wingdings" pitchFamily="2" charset="2"/>
              <a:buNone/>
            </a:pPr>
            <a:endParaRPr lang="ru-RU" b="1" dirty="0">
              <a:solidFill>
                <a:schemeClr val="folHlink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041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19238" indent="-1519238" algn="just"/>
            <a:r>
              <a:rPr lang="ru-RU" b="1" dirty="0" smtClean="0">
                <a:solidFill>
                  <a:srgbClr val="00FFFF"/>
                </a:solidFill>
                <a:latin typeface="Verdana" pitchFamily="34" charset="0"/>
              </a:rPr>
              <a:t>ДЖИНСЫ-ОДЕЖДА                  ВЕКА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ru-RU" sz="1200" b="1" dirty="0" smtClean="0"/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endParaRPr lang="ru-RU" sz="1200" b="1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200" b="1" dirty="0" smtClean="0">
                <a:solidFill>
                  <a:srgbClr val="99CC00"/>
                </a:solidFill>
              </a:rPr>
              <a:t>Исследовать историю возникновения материала, который называется «Джинс».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ru-RU" sz="1200" b="1" dirty="0" smtClean="0">
              <a:solidFill>
                <a:srgbClr val="99CC0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200" b="1" dirty="0" smtClean="0">
                <a:solidFill>
                  <a:srgbClr val="99CC00"/>
                </a:solidFill>
              </a:rPr>
              <a:t>Воспитать бережное отношение в использовании данного материала и изделия из него для реставрационных целей.</a:t>
            </a:r>
            <a:r>
              <a:rPr lang="ru-RU" sz="1200" dirty="0" smtClean="0">
                <a:solidFill>
                  <a:srgbClr val="99CC00"/>
                </a:solidFill>
              </a:rPr>
              <a:t> </a:t>
            </a:r>
          </a:p>
          <a:p>
            <a:pPr marL="609600" indent="-609600">
              <a:lnSpc>
                <a:spcPct val="90000"/>
              </a:lnSpc>
            </a:pPr>
            <a:endParaRPr lang="ru-RU" sz="1200" dirty="0" smtClean="0">
              <a:solidFill>
                <a:srgbClr val="99CC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362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FFFF"/>
                </a:solidFill>
                <a:latin typeface="Verdana" pitchFamily="34" charset="0"/>
              </a:rPr>
              <a:t>ДЖИНСЫ- ОДЕЖДА ВЕКА</a:t>
            </a:r>
          </a:p>
          <a:p>
            <a:pPr marL="609600" indent="-609600">
              <a:buFont typeface="Wingdings" pitchFamily="2" charset="2"/>
              <a:buNone/>
            </a:pPr>
            <a:endParaRPr lang="ru-RU" sz="1000" b="1" dirty="0" smtClean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b="1" dirty="0" smtClean="0">
                <a:solidFill>
                  <a:srgbClr val="99CC00"/>
                </a:solidFill>
              </a:rPr>
              <a:t>Научить учащихся навыкам обработки джинсового материала;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b="1" dirty="0" smtClean="0">
                <a:solidFill>
                  <a:srgbClr val="99CC00"/>
                </a:solidFill>
              </a:rPr>
              <a:t>Научить приёмам моделирования одежды из джинсового материала. 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ru-RU" b="1" dirty="0" smtClean="0">
              <a:solidFill>
                <a:srgbClr val="99CC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894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+mn-ea"/>
              <a:cs typeface="+mn-cs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A50021"/>
                </a:solidFill>
              </a:rPr>
              <a:t>                </a:t>
            </a:r>
            <a:endParaRPr lang="ru-RU" sz="1200" b="1" dirty="0" smtClean="0">
              <a:solidFill>
                <a:srgbClr val="00FFFF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FFFF"/>
                </a:solidFill>
              </a:rPr>
              <a:t>«ПЕРЕДЕЛКА СТАРЫХ ДЖИНС»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900" dirty="0" smtClean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folHlink"/>
                </a:solidFill>
              </a:rPr>
              <a:t>  У кого дома нет джинсовых вещей, из которых вы уже давно выросли, сносили и даже порвали их?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folHlink"/>
                </a:solidFill>
              </a:rPr>
              <a:t>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folHlink"/>
                </a:solidFill>
              </a:rPr>
              <a:t>  </a:t>
            </a:r>
            <a:r>
              <a:rPr lang="ru-RU" sz="1200" b="1" dirty="0" smtClean="0">
                <a:solidFill>
                  <a:srgbClr val="99CC00"/>
                </a:solidFill>
              </a:rPr>
              <a:t>Так давайте вдохнём новую жизнь в старые джинсы.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b="1" dirty="0" smtClean="0">
              <a:solidFill>
                <a:srgbClr val="99CC00"/>
              </a:solidFill>
            </a:endParaRPr>
          </a:p>
          <a:p>
            <a:pPr>
              <a:lnSpc>
                <a:spcPct val="80000"/>
              </a:lnSpc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8222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dirty="0" smtClean="0">
                <a:solidFill>
                  <a:srgbClr val="00FFFF"/>
                </a:solidFill>
                <a:latin typeface="Verdana" pitchFamily="34" charset="0"/>
              </a:rPr>
              <a:t>ХОД  ИССЛЕДОВАНИЯ</a:t>
            </a:r>
            <a:r>
              <a:rPr lang="ru-RU" b="1" dirty="0" smtClean="0">
                <a:latin typeface="Verdana" pitchFamily="34" charset="0"/>
              </a:rPr>
              <a:t/>
            </a:r>
            <a:br>
              <a:rPr lang="ru-RU" b="1" dirty="0" smtClean="0">
                <a:latin typeface="Verdana" pitchFamily="34" charset="0"/>
              </a:rPr>
            </a:br>
            <a:r>
              <a:rPr lang="ru-RU" sz="1400" b="1" dirty="0" smtClean="0">
                <a:solidFill>
                  <a:srgbClr val="99CC00"/>
                </a:solidFill>
                <a:latin typeface="Verdana" pitchFamily="34" charset="0"/>
              </a:rPr>
              <a:t>«ЭТЮД О ДЖИНСАХ»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400" b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400" b="1" dirty="0" smtClean="0"/>
              <a:t>                       </a:t>
            </a:r>
            <a:r>
              <a:rPr lang="ru-RU" sz="1200" b="1" dirty="0" smtClean="0">
                <a:solidFill>
                  <a:schemeClr val="folHlink"/>
                </a:solidFill>
              </a:rPr>
              <a:t>Джинсы отмечают день рождения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folHlink"/>
                </a:solidFill>
              </a:rPr>
              <a:t>    Американцы обогатили человечество изобретением двух предметов одежды — смокинга и джинсов. 20 мая 2008 года исполняется 135 лет со дня превращения обычных штанов в совершенно новый предмет одежды — джинсы.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folHlink"/>
                </a:solidFill>
              </a:rPr>
              <a:t>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folHlink"/>
                </a:solidFill>
              </a:rPr>
              <a:t>          Джинсы изобрел эмигрант из Германии Леви Страус\</a:t>
            </a:r>
            <a:r>
              <a:rPr lang="ru-RU" sz="1200" b="1" dirty="0" err="1" smtClean="0">
                <a:solidFill>
                  <a:schemeClr val="folHlink"/>
                </a:solidFill>
              </a:rPr>
              <a:t>Levi</a:t>
            </a:r>
            <a:r>
              <a:rPr lang="ru-RU" sz="1200" b="1" dirty="0" smtClean="0">
                <a:solidFill>
                  <a:schemeClr val="folHlink"/>
                </a:solidFill>
              </a:rPr>
              <a:t> </a:t>
            </a:r>
            <a:r>
              <a:rPr lang="ru-RU" sz="1200" b="1" dirty="0" err="1" smtClean="0">
                <a:solidFill>
                  <a:schemeClr val="folHlink"/>
                </a:solidFill>
              </a:rPr>
              <a:t>Strauss</a:t>
            </a:r>
            <a:r>
              <a:rPr lang="ru-RU" sz="1200" b="1" dirty="0" smtClean="0">
                <a:solidFill>
                  <a:schemeClr val="folHlink"/>
                </a:solidFill>
              </a:rPr>
              <a:t>, который содержал магазин готовой одежды в Калифорнии, в ту пору охваченной «золотой лихорадкой». Его основными клиентами были золотоискатели и шахтеры, которые нуждались в прочной и дешевой одежде. Особые претензии у них был к карманам, которые быстро рвались (старатели использовали карманы для хранения образцов породы).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folHlink"/>
                </a:solidFill>
              </a:rPr>
              <a:t>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folHlink"/>
                </a:solidFill>
              </a:rPr>
              <a:t>           В конце 1872 года Страус познакомился с портным </a:t>
            </a:r>
            <a:r>
              <a:rPr lang="ru-RU" sz="1200" b="1" dirty="0" err="1" smtClean="0">
                <a:solidFill>
                  <a:schemeClr val="folHlink"/>
                </a:solidFill>
              </a:rPr>
              <a:t>Джейкобом</a:t>
            </a:r>
            <a:r>
              <a:rPr lang="ru-RU" sz="1200" b="1" dirty="0" smtClean="0">
                <a:solidFill>
                  <a:schemeClr val="folHlink"/>
                </a:solidFill>
              </a:rPr>
              <a:t> Дэвисом\</a:t>
            </a:r>
            <a:r>
              <a:rPr lang="ru-RU" sz="1200" b="1" dirty="0" err="1" smtClean="0">
                <a:solidFill>
                  <a:schemeClr val="folHlink"/>
                </a:solidFill>
              </a:rPr>
              <a:t>Jakob</a:t>
            </a:r>
            <a:r>
              <a:rPr lang="ru-RU" sz="1200" b="1" dirty="0" smtClean="0">
                <a:solidFill>
                  <a:schemeClr val="folHlink"/>
                </a:solidFill>
              </a:rPr>
              <a:t> </a:t>
            </a:r>
            <a:r>
              <a:rPr lang="ru-RU" sz="1200" b="1" dirty="0" err="1" smtClean="0">
                <a:solidFill>
                  <a:schemeClr val="folHlink"/>
                </a:solidFill>
              </a:rPr>
              <a:t>Davis</a:t>
            </a:r>
            <a:r>
              <a:rPr lang="ru-RU" sz="1200" b="1" dirty="0" smtClean="0">
                <a:solidFill>
                  <a:schemeClr val="folHlink"/>
                </a:solidFill>
              </a:rPr>
              <a:t>, который придумал скреплять карманы штанов заклепками для вящей прочности.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174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FFFF"/>
                </a:solidFill>
                <a:latin typeface="Verdana" pitchFamily="34" charset="0"/>
              </a:rPr>
              <a:t>ЭТЮД О ДЖИНСАХ</a:t>
            </a:r>
          </a:p>
          <a:p>
            <a:r>
              <a:rPr lang="ru-RU" sz="1200" b="1" dirty="0" smtClean="0">
                <a:solidFill>
                  <a:schemeClr val="folHlink"/>
                </a:solidFill>
              </a:rPr>
              <a:t>Традиционный голубой цвет джинсовой ткани также объясняется не дизайнерским расчетом, а вполне прозаическими причинами. В 19 веке самым дешевым и стойким красителем считалось </a:t>
            </a:r>
            <a:r>
              <a:rPr lang="ru-RU" sz="1200" b="1" dirty="0" smtClean="0">
                <a:solidFill>
                  <a:srgbClr val="99CC00"/>
                </a:solidFill>
              </a:rPr>
              <a:t>индиго, придававшее тканям темно-синий цвет.</a:t>
            </a:r>
          </a:p>
          <a:p>
            <a:pPr>
              <a:buFont typeface="Wingdings" pitchFamily="2" charset="2"/>
              <a:buNone/>
            </a:pPr>
            <a:endParaRPr lang="ru-RU" sz="1200" b="1" dirty="0" smtClean="0">
              <a:solidFill>
                <a:srgbClr val="99CC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2993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FFFF"/>
                </a:solidFill>
                <a:latin typeface="Verdana" pitchFamily="34" charset="0"/>
              </a:rPr>
              <a:t>ИСТОРИЧЕСКИЕ ФАКТЫ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400" dirty="0" smtClean="0"/>
              <a:t>           </a:t>
            </a:r>
            <a:r>
              <a:rPr lang="ru-RU" sz="1200" b="1" dirty="0" smtClean="0">
                <a:solidFill>
                  <a:schemeClr val="folHlink"/>
                </a:solidFill>
              </a:rPr>
              <a:t>Несмотря на достаточно короткую историю, существует несколько загадок джинсов. В частности, до конца не ясно происхождение терминов «джинсы»\</a:t>
            </a:r>
            <a:r>
              <a:rPr lang="ru-RU" sz="1200" b="1" dirty="0" err="1" smtClean="0">
                <a:solidFill>
                  <a:schemeClr val="folHlink"/>
                </a:solidFill>
              </a:rPr>
              <a:t>jeans</a:t>
            </a:r>
            <a:r>
              <a:rPr lang="ru-RU" sz="1200" b="1" dirty="0" smtClean="0">
                <a:solidFill>
                  <a:schemeClr val="folHlink"/>
                </a:solidFill>
              </a:rPr>
              <a:t> и </a:t>
            </a:r>
            <a:r>
              <a:rPr lang="ru-RU" sz="1200" b="1" dirty="0" err="1" smtClean="0">
                <a:solidFill>
                  <a:schemeClr val="folHlink"/>
                </a:solidFill>
              </a:rPr>
              <a:t>деним</a:t>
            </a:r>
            <a:r>
              <a:rPr lang="ru-RU" sz="1200" b="1" dirty="0" smtClean="0">
                <a:solidFill>
                  <a:schemeClr val="folHlink"/>
                </a:solidFill>
              </a:rPr>
              <a:t>\</a:t>
            </a:r>
            <a:r>
              <a:rPr lang="ru-RU" sz="1200" b="1" dirty="0" err="1" smtClean="0">
                <a:solidFill>
                  <a:schemeClr val="folHlink"/>
                </a:solidFill>
              </a:rPr>
              <a:t>denim</a:t>
            </a:r>
            <a:r>
              <a:rPr lang="ru-RU" sz="1200" b="1" dirty="0" smtClean="0">
                <a:solidFill>
                  <a:schemeClr val="folHlink"/>
                </a:solidFill>
              </a:rPr>
              <a:t> (таким образом обозначается вид хлопковой ткани, из которой сшиты джинсы).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folHlink"/>
                </a:solidFill>
              </a:rPr>
              <a:t>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folHlink"/>
                </a:solidFill>
              </a:rPr>
              <a:t>           Большинство историков сходятся во мнении, что термин «</a:t>
            </a:r>
            <a:r>
              <a:rPr lang="ru-RU" sz="1200" b="1" dirty="0" err="1" smtClean="0">
                <a:solidFill>
                  <a:schemeClr val="folHlink"/>
                </a:solidFill>
              </a:rPr>
              <a:t>деним</a:t>
            </a:r>
            <a:r>
              <a:rPr lang="ru-RU" sz="1200" b="1" dirty="0" smtClean="0">
                <a:solidFill>
                  <a:schemeClr val="folHlink"/>
                </a:solidFill>
              </a:rPr>
              <a:t>» происходит от исковерканной английским произношением французской фразы — </a:t>
            </a:r>
            <a:r>
              <a:rPr lang="ru-RU" sz="1200" b="1" dirty="0" err="1" smtClean="0">
                <a:solidFill>
                  <a:schemeClr val="folHlink"/>
                </a:solidFill>
              </a:rPr>
              <a:t>serge</a:t>
            </a:r>
            <a:r>
              <a:rPr lang="ru-RU" sz="1200" b="1" dirty="0" smtClean="0">
                <a:solidFill>
                  <a:schemeClr val="folHlink"/>
                </a:solidFill>
              </a:rPr>
              <a:t> </a:t>
            </a:r>
            <a:r>
              <a:rPr lang="ru-RU" sz="1200" b="1" dirty="0" err="1" smtClean="0">
                <a:solidFill>
                  <a:schemeClr val="folHlink"/>
                </a:solidFill>
              </a:rPr>
              <a:t>de</a:t>
            </a:r>
            <a:r>
              <a:rPr lang="ru-RU" sz="1200" b="1" dirty="0" smtClean="0">
                <a:solidFill>
                  <a:schemeClr val="folHlink"/>
                </a:solidFill>
              </a:rPr>
              <a:t> </a:t>
            </a:r>
            <a:r>
              <a:rPr lang="ru-RU" sz="1200" b="1" dirty="0" err="1" smtClean="0">
                <a:solidFill>
                  <a:schemeClr val="folHlink"/>
                </a:solidFill>
              </a:rPr>
              <a:t>Nimes</a:t>
            </a:r>
            <a:r>
              <a:rPr lang="ru-RU" sz="1200" b="1" dirty="0" smtClean="0">
                <a:solidFill>
                  <a:schemeClr val="folHlink"/>
                </a:solidFill>
              </a:rPr>
              <a:t> (саржа из города </a:t>
            </a:r>
            <a:r>
              <a:rPr lang="ru-RU" sz="1200" b="1" dirty="0" err="1" smtClean="0">
                <a:solidFill>
                  <a:schemeClr val="folHlink"/>
                </a:solidFill>
              </a:rPr>
              <a:t>Нима</a:t>
            </a:r>
            <a:r>
              <a:rPr lang="ru-RU" sz="1200" b="1" dirty="0" smtClean="0">
                <a:solidFill>
                  <a:schemeClr val="folHlink"/>
                </a:solidFill>
              </a:rPr>
              <a:t>). Однако еще в 17 веке была известна ткань «саржа из </a:t>
            </a:r>
            <a:r>
              <a:rPr lang="ru-RU" sz="1200" b="1" dirty="0" err="1" smtClean="0">
                <a:solidFill>
                  <a:schemeClr val="folHlink"/>
                </a:solidFill>
              </a:rPr>
              <a:t>Нима</a:t>
            </a:r>
            <a:r>
              <a:rPr lang="ru-RU" sz="1200" b="1" dirty="0" smtClean="0">
                <a:solidFill>
                  <a:schemeClr val="folHlink"/>
                </a:solidFill>
              </a:rPr>
              <a:t>», которая правда изготавливалась из шелка и шерсти.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folHlink"/>
                </a:solidFill>
              </a:rPr>
              <a:t>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b="1" dirty="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folHlink"/>
                </a:solidFill>
              </a:rPr>
              <a:t>          Любопытно, что тогда же в Англии производилась хлопковая ткань, называемая «джин»\</a:t>
            </a:r>
            <a:r>
              <a:rPr lang="ru-RU" sz="1200" b="1" dirty="0" err="1" smtClean="0">
                <a:solidFill>
                  <a:schemeClr val="folHlink"/>
                </a:solidFill>
              </a:rPr>
              <a:t>jean</a:t>
            </a:r>
            <a:r>
              <a:rPr lang="ru-RU" sz="1200" b="1" dirty="0" smtClean="0">
                <a:solidFill>
                  <a:schemeClr val="folHlink"/>
                </a:solidFill>
              </a:rPr>
              <a:t> — считается, что веком ранее ее производили в итальянском городе Генуя (англичане произносили его название, как «</a:t>
            </a:r>
            <a:r>
              <a:rPr lang="ru-RU" sz="1200" b="1" dirty="0" err="1" smtClean="0">
                <a:solidFill>
                  <a:schemeClr val="folHlink"/>
                </a:solidFill>
              </a:rPr>
              <a:t>Джино</a:t>
            </a:r>
            <a:r>
              <a:rPr lang="ru-RU" sz="1200" b="1" dirty="0" smtClean="0">
                <a:solidFill>
                  <a:schemeClr val="folHlink"/>
                </a:solidFill>
              </a:rPr>
              <a:t>»), а потом неизвестные коммерсанты перенесли технологию в Англию. В Америке </a:t>
            </a:r>
            <a:r>
              <a:rPr lang="ru-RU" sz="1200" b="1" dirty="0" err="1" smtClean="0">
                <a:solidFill>
                  <a:schemeClr val="folHlink"/>
                </a:solidFill>
              </a:rPr>
              <a:t>деним</a:t>
            </a:r>
            <a:r>
              <a:rPr lang="ru-RU" sz="1200" b="1" dirty="0" smtClean="0">
                <a:solidFill>
                  <a:schemeClr val="folHlink"/>
                </a:solidFill>
              </a:rPr>
              <a:t> стали производить в начале 18 века.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4813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FFFF"/>
                </a:solidFill>
                <a:latin typeface="Verdana" pitchFamily="34" charset="0"/>
              </a:rPr>
              <a:t>ИСТОРИЧЕСКИЕ ФАКТЫ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900" dirty="0" smtClean="0"/>
              <a:t>               </a:t>
            </a:r>
            <a:r>
              <a:rPr lang="ru-RU" sz="1200" b="1" dirty="0" smtClean="0">
                <a:solidFill>
                  <a:schemeClr val="folHlink"/>
                </a:solidFill>
              </a:rPr>
              <a:t>Считается, что Леви Страус дал своим штанам название </a:t>
            </a:r>
            <a:r>
              <a:rPr lang="ru-RU" sz="1200" b="1" dirty="0" smtClean="0">
                <a:solidFill>
                  <a:srgbClr val="99CC00"/>
                </a:solidFill>
              </a:rPr>
              <a:t>«джинсы»,</a:t>
            </a:r>
            <a:r>
              <a:rPr lang="ru-RU" sz="1200" b="1" dirty="0" smtClean="0">
                <a:solidFill>
                  <a:schemeClr val="folHlink"/>
                </a:solidFill>
              </a:rPr>
              <a:t> чтобы подчеркнуть, что они сшиты из хорошо известной и качественной ткани. В 1986 году Леви Страус впервые в мире снабдил джинсы кожаным </a:t>
            </a:r>
            <a:r>
              <a:rPr lang="ru-RU" sz="1200" b="1" dirty="0" smtClean="0">
                <a:solidFill>
                  <a:srgbClr val="99CC00"/>
                </a:solidFill>
              </a:rPr>
              <a:t>лейблом</a:t>
            </a:r>
            <a:r>
              <a:rPr lang="ru-RU" sz="1200" b="1" dirty="0" smtClean="0">
                <a:solidFill>
                  <a:schemeClr val="folHlink"/>
                </a:solidFill>
              </a:rPr>
              <a:t>, на котором были изображены две лошади, пытающиеся разорвать джинсы.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chemeClr val="folHlink"/>
                </a:solidFill>
              </a:rPr>
              <a:t>         В 1980-е годы имидж джинсов вновь сменился. Они стали символом самолюбия и богатства. Тогда впервые появились «вареные» джинсы и начались эксперименты с их цветовой гаммой. Для супербогатых людей создавались особые модели, украшенные </a:t>
            </a:r>
            <a:r>
              <a:rPr lang="ru-RU" sz="1200" b="1" dirty="0" smtClean="0">
                <a:solidFill>
                  <a:srgbClr val="99CC00"/>
                </a:solidFill>
              </a:rPr>
              <a:t>драгоценным камнями, вышивкой и </a:t>
            </a:r>
            <a:r>
              <a:rPr lang="ru-RU" sz="1200" b="1" dirty="0" err="1" smtClean="0">
                <a:solidFill>
                  <a:srgbClr val="99CC00"/>
                </a:solidFill>
              </a:rPr>
              <a:t>апликацией</a:t>
            </a:r>
            <a:r>
              <a:rPr lang="ru-RU" sz="1200" b="1" dirty="0" smtClean="0">
                <a:solidFill>
                  <a:srgbClr val="99CC00"/>
                </a:solidFill>
              </a:rPr>
              <a:t>. </a:t>
            </a:r>
          </a:p>
          <a:p>
            <a:pPr>
              <a:lnSpc>
                <a:spcPct val="80000"/>
              </a:lnSpc>
            </a:pPr>
            <a:endParaRPr lang="ru-RU" sz="1200" b="1" dirty="0" smtClean="0">
              <a:solidFill>
                <a:srgbClr val="99CC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61455-C053-44DC-9CE8-0712E2BE2A8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100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819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19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8199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0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1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2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3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4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5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6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7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8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9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0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1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212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3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4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5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6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7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8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9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0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1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2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8223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8224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5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6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7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8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229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0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31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232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233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234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8235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79681EB-4C20-4F65-8E56-5326D8A7473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8D231-2455-4860-9F0F-798639E8A8D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15D43D-88C2-492B-A51C-F95A6604CD4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E4E8A19-3752-4385-86DE-79BD9D412BC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A048660-B1C2-4900-B4CA-609AABC08C3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04ADD-B86A-4FCA-A08E-6478F9CB676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C02EB-AD71-4832-A570-CFC0A627266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99981-D2A8-4F1E-903E-D4C14306297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C008E-BCCE-4A3A-B349-41DAB9D5DFA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2C8F5-E9A4-4E68-94C6-0F55D214623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AD170-E55F-4524-A198-517112984D6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13F97-ED7E-42CB-9BAD-63692C74C25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3E726-4A20-4224-9E2B-1FEE05EF1DE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7171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2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3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74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7175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76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77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78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79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0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1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2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3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4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5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6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7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188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9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0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1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2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3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4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5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6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97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98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99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720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05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6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07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208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7209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210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413F2E6-DF1A-4396-9E28-36A5D7156C8C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721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jplus.ru/img/h/o/hooole/jeans002.jp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512888"/>
          </a:xfrm>
        </p:spPr>
        <p:txBody>
          <a:bodyPr/>
          <a:lstStyle/>
          <a:p>
            <a:r>
              <a:rPr lang="ru-RU" sz="3200" b="1" dirty="0">
                <a:solidFill>
                  <a:srgbClr val="00FFFF"/>
                </a:solidFill>
                <a:effectLst/>
                <a:latin typeface="Verdana" pitchFamily="34" charset="0"/>
              </a:rPr>
              <a:t>НОВОЕ ПОКОЛЕНИЕ ВЫБИРАЕТ </a:t>
            </a:r>
            <a:r>
              <a:rPr lang="ru-RU" sz="4000" b="1" u="sng" dirty="0">
                <a:solidFill>
                  <a:srgbClr val="99CC00"/>
                </a:solidFill>
                <a:effectLst/>
                <a:latin typeface="Verdana" pitchFamily="34" charset="0"/>
              </a:rPr>
              <a:t>ДЖИНСЫ</a:t>
            </a:r>
          </a:p>
        </p:txBody>
      </p:sp>
      <p:pic>
        <p:nvPicPr>
          <p:cNvPr id="2052" name="Picture 4" descr="История джинсов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1628775"/>
            <a:ext cx="3683000" cy="4897438"/>
          </a:xfrm>
          <a:noFill/>
          <a:ln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995738" y="2276475"/>
            <a:ext cx="4897437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Кто в молодые годы не стремился достичь мирового стандарта в своем внешнем облике, особенно тогда, когда этот стандарт – разумный, вдохновленный трудом и спортом, стандарт, который предрасполагает к беззаботной простоте и кокетливости, исходящий из творческой фантазии!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 sz="4000" b="1" dirty="0">
                <a:solidFill>
                  <a:srgbClr val="00FFFF"/>
                </a:solidFill>
                <a:latin typeface="Verdana" pitchFamily="34" charset="0"/>
              </a:rPr>
              <a:t>ФАСОНЫ ДЖИНСОВ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81075"/>
            <a:ext cx="6840537" cy="56165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/>
              <a:t>     </a:t>
            </a:r>
            <a:r>
              <a:rPr lang="ru-RU" sz="1800" b="1" dirty="0">
                <a:solidFill>
                  <a:schemeClr val="folHlink"/>
                </a:solidFill>
              </a:rPr>
              <a:t>Для того, чтобы узнать фасон джинсов, не обязательно сразу кидаться разворачивать упаковку. Тем более, если это фирменный магазин, в котором этих упаковок - пруд пруди, да и упакованы они на славу! Обратите внимание на надпись на этикетке - не даром же она прикреплена к штанам. И если там написано…</a:t>
            </a:r>
          </a:p>
          <a:p>
            <a:pPr>
              <a:lnSpc>
                <a:spcPct val="80000"/>
              </a:lnSpc>
            </a:pPr>
            <a:endParaRPr lang="ru-RU" sz="1800" b="1" dirty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endParaRPr lang="ru-RU" sz="1800" b="1" dirty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800" b="1" dirty="0">
                <a:solidFill>
                  <a:schemeClr val="folHlink"/>
                </a:solidFill>
              </a:rPr>
              <a:t>- </a:t>
            </a:r>
            <a:r>
              <a:rPr lang="ru-RU" sz="1800" b="1" dirty="0" err="1">
                <a:solidFill>
                  <a:schemeClr val="folHlink"/>
                </a:solidFill>
              </a:rPr>
              <a:t>Relaxed</a:t>
            </a:r>
            <a:r>
              <a:rPr lang="ru-RU" sz="1800" b="1" dirty="0">
                <a:solidFill>
                  <a:schemeClr val="folHlink"/>
                </a:solidFill>
              </a:rPr>
              <a:t> - то это джинсы… ну, просто джинсы, то есть обычные, как по ширине, так и   годятся для любого приятного время препровождения.</a:t>
            </a:r>
          </a:p>
          <a:p>
            <a:pPr>
              <a:lnSpc>
                <a:spcPct val="80000"/>
              </a:lnSpc>
            </a:pPr>
            <a:endParaRPr lang="ru-RU" sz="1800" b="1" dirty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endParaRPr lang="ru-RU" sz="1800" b="1" dirty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1800" b="1" dirty="0" err="1">
                <a:solidFill>
                  <a:schemeClr val="folHlink"/>
                </a:solidFill>
              </a:rPr>
              <a:t>Baggy</a:t>
            </a:r>
            <a:r>
              <a:rPr lang="ru-RU" sz="1800" b="1" dirty="0">
                <a:solidFill>
                  <a:schemeClr val="folHlink"/>
                </a:solidFill>
              </a:rPr>
              <a:t> - это джинсы для Маяковского, который, как помните любил что-то "доставать из широких штанин". Из штанин фасона </a:t>
            </a:r>
            <a:r>
              <a:rPr lang="ru-RU" sz="1800" b="1" dirty="0" err="1">
                <a:solidFill>
                  <a:schemeClr val="folHlink"/>
                </a:solidFill>
              </a:rPr>
              <a:t>Baggy</a:t>
            </a:r>
            <a:r>
              <a:rPr lang="ru-RU" sz="1800" b="1" dirty="0">
                <a:solidFill>
                  <a:schemeClr val="folHlink"/>
                </a:solidFill>
              </a:rPr>
              <a:t> можно достать разве только не лошадь - они широки и мешковаты. Естественно, идут далеко не всем типажам.</a:t>
            </a:r>
          </a:p>
          <a:p>
            <a:pPr>
              <a:lnSpc>
                <a:spcPct val="80000"/>
              </a:lnSpc>
            </a:pPr>
            <a:endParaRPr lang="ru-RU" sz="1800" b="1" dirty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endParaRPr lang="ru-RU" sz="1800" b="1" dirty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endParaRPr lang="ru-RU" sz="1800" b="1" dirty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b="1" dirty="0"/>
          </a:p>
          <a:p>
            <a:pPr>
              <a:lnSpc>
                <a:spcPct val="80000"/>
              </a:lnSpc>
            </a:pPr>
            <a:endParaRPr lang="ru-RU" sz="1200" b="1" dirty="0"/>
          </a:p>
        </p:txBody>
      </p:sp>
      <p:pic>
        <p:nvPicPr>
          <p:cNvPr id="19460" name="Picture 4" descr="Relax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388" y="908050"/>
            <a:ext cx="1979612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Bagg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388" y="4076700"/>
            <a:ext cx="1979612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39825"/>
          </a:xfrm>
        </p:spPr>
        <p:txBody>
          <a:bodyPr/>
          <a:lstStyle/>
          <a:p>
            <a:r>
              <a:rPr lang="ru-RU" sz="4000" b="1" dirty="0">
                <a:latin typeface="Verdana" pitchFamily="34" charset="0"/>
              </a:rPr>
              <a:t>ФАСОНЫ ДЖИНСОВ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6443663" cy="56165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dirty="0" err="1">
                <a:solidFill>
                  <a:srgbClr val="99CC00"/>
                </a:solidFill>
              </a:rPr>
              <a:t>Boot</a:t>
            </a:r>
            <a:r>
              <a:rPr lang="ru-RU" sz="2400" b="1" dirty="0">
                <a:solidFill>
                  <a:srgbClr val="99CC00"/>
                </a:solidFill>
              </a:rPr>
              <a:t> </a:t>
            </a:r>
            <a:r>
              <a:rPr lang="ru-RU" sz="2400" b="1" dirty="0" err="1">
                <a:solidFill>
                  <a:srgbClr val="99CC00"/>
                </a:solidFill>
              </a:rPr>
              <a:t>Flare</a:t>
            </a:r>
            <a:r>
              <a:rPr lang="ru-RU" sz="2400" b="1" dirty="0">
                <a:solidFill>
                  <a:schemeClr val="folHlink"/>
                </a:solidFill>
              </a:rPr>
              <a:t> (или </a:t>
            </a:r>
            <a:r>
              <a:rPr lang="ru-RU" sz="2400" b="1" dirty="0" err="1">
                <a:solidFill>
                  <a:schemeClr val="folHlink"/>
                </a:solidFill>
              </a:rPr>
              <a:t>Boot</a:t>
            </a:r>
            <a:r>
              <a:rPr lang="ru-RU" sz="2400" b="1" dirty="0">
                <a:solidFill>
                  <a:schemeClr val="folHlink"/>
                </a:solidFill>
              </a:rPr>
              <a:t> </a:t>
            </a:r>
            <a:r>
              <a:rPr lang="ru-RU" sz="2400" b="1" dirty="0" err="1">
                <a:solidFill>
                  <a:schemeClr val="folHlink"/>
                </a:solidFill>
              </a:rPr>
              <a:t>Cut</a:t>
            </a:r>
            <a:r>
              <a:rPr lang="ru-RU" sz="2400" b="1" dirty="0">
                <a:solidFill>
                  <a:schemeClr val="folHlink"/>
                </a:solidFill>
              </a:rPr>
              <a:t>) - это джинсы, что называется, для "настоящих ковбоев и ковбоек" - пояс немного приспущен на бедра, штанины эффектно облегают бедра, а ниже колена слегка расклешены.</a:t>
            </a:r>
          </a:p>
          <a:p>
            <a:pPr>
              <a:lnSpc>
                <a:spcPct val="80000"/>
              </a:lnSpc>
            </a:pPr>
            <a:endParaRPr lang="ru-RU" sz="2400" b="1" dirty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endParaRPr lang="ru-RU" sz="2400" b="1" dirty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chemeClr val="folHlink"/>
                </a:solidFill>
              </a:rPr>
              <a:t>    </a:t>
            </a:r>
            <a:r>
              <a:rPr lang="ru-RU" sz="2400" b="1" dirty="0" err="1">
                <a:solidFill>
                  <a:srgbClr val="99CC00"/>
                </a:solidFill>
              </a:rPr>
              <a:t>Fit</a:t>
            </a:r>
            <a:r>
              <a:rPr lang="ru-RU" sz="2400" b="1" dirty="0">
                <a:solidFill>
                  <a:srgbClr val="99CC00"/>
                </a:solidFill>
              </a:rPr>
              <a:t> </a:t>
            </a:r>
            <a:r>
              <a:rPr lang="ru-RU" sz="2400" b="1" dirty="0">
                <a:solidFill>
                  <a:schemeClr val="folHlink"/>
                </a:solidFill>
              </a:rPr>
              <a:t>- джинсы весьма узкие (но без фанатизма). Штанины прямые или слегка зауженные. По мнению специалистов - единственные джинсы, которые прилично смотрятся с пиджаком. </a:t>
            </a:r>
          </a:p>
          <a:p>
            <a:pPr>
              <a:lnSpc>
                <a:spcPct val="80000"/>
              </a:lnSpc>
            </a:pPr>
            <a:endParaRPr lang="ru-RU" sz="2400" b="1" dirty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endParaRPr lang="ru-RU" sz="2400" b="1" dirty="0">
              <a:solidFill>
                <a:schemeClr val="folHlink"/>
              </a:solidFill>
            </a:endParaRPr>
          </a:p>
        </p:txBody>
      </p:sp>
      <p:pic>
        <p:nvPicPr>
          <p:cNvPr id="21508" name="Picture 4" descr="Boot Fla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72350" y="188913"/>
            <a:ext cx="1576388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Regular Fi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09538">
            <a:off x="6526213" y="3143250"/>
            <a:ext cx="1898650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-323850" y="0"/>
            <a:ext cx="8229600" cy="1139825"/>
          </a:xfrm>
        </p:spPr>
        <p:txBody>
          <a:bodyPr/>
          <a:lstStyle/>
          <a:p>
            <a:r>
              <a:rPr lang="ru-RU" sz="4000" b="1" dirty="0">
                <a:solidFill>
                  <a:srgbClr val="00FFFF"/>
                </a:solidFill>
                <a:latin typeface="Verdana" pitchFamily="34" charset="0"/>
              </a:rPr>
              <a:t>ФАСОНЫ ДЖИНСОВ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6815138" cy="4530725"/>
          </a:xfrm>
        </p:spPr>
        <p:txBody>
          <a:bodyPr/>
          <a:lstStyle/>
          <a:p>
            <a:r>
              <a:rPr lang="ru-RU" sz="4000" dirty="0"/>
              <a:t>- </a:t>
            </a:r>
            <a:r>
              <a:rPr lang="ru-RU" sz="2400" b="1" dirty="0" err="1">
                <a:solidFill>
                  <a:srgbClr val="99CC00"/>
                </a:solidFill>
              </a:rPr>
              <a:t>Slim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chemeClr val="folHlink"/>
                </a:solidFill>
              </a:rPr>
              <a:t>- а вот в этих штанишках фанатизма хоть отбавляй - узкие-узкие и соответственно сексуальные-сексуальные. Поэтому хорошая фигура - обязательна.</a:t>
            </a:r>
          </a:p>
          <a:p>
            <a:endParaRPr lang="ru-RU" sz="2400" b="1" dirty="0">
              <a:solidFill>
                <a:schemeClr val="folHlink"/>
              </a:solidFill>
            </a:endParaRPr>
          </a:p>
          <a:p>
            <a:endParaRPr lang="ru-RU" sz="2400" b="1" dirty="0">
              <a:solidFill>
                <a:schemeClr val="folHlink"/>
              </a:solidFill>
            </a:endParaRPr>
          </a:p>
          <a:p>
            <a:r>
              <a:rPr lang="ru-RU" sz="2400" b="1" dirty="0">
                <a:solidFill>
                  <a:schemeClr val="folHlink"/>
                </a:solidFill>
              </a:rPr>
              <a:t>- </a:t>
            </a:r>
            <a:r>
              <a:rPr lang="ru-RU" sz="2400" b="1" dirty="0" err="1">
                <a:solidFill>
                  <a:schemeClr val="folHlink"/>
                </a:solidFill>
              </a:rPr>
              <a:t>Cargo</a:t>
            </a:r>
            <a:r>
              <a:rPr lang="ru-RU" sz="2400" b="1" dirty="0">
                <a:solidFill>
                  <a:schemeClr val="folHlink"/>
                </a:solidFill>
              </a:rPr>
              <a:t> - это довольно "хитрый" фасон, означающий, что на какую-нибудь из основных моделей пришили накладные карманы. Тут уж смотрите сами…</a:t>
            </a:r>
          </a:p>
        </p:txBody>
      </p:sp>
      <p:pic>
        <p:nvPicPr>
          <p:cNvPr id="20484" name="Picture 4" descr="Sli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333375"/>
            <a:ext cx="17272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Car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87354">
            <a:off x="6804025" y="3284538"/>
            <a:ext cx="1973263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r>
              <a:rPr lang="ru-RU" b="1" dirty="0">
                <a:solidFill>
                  <a:srgbClr val="00FFFF"/>
                </a:solidFill>
                <a:latin typeface="Verdana" pitchFamily="34" charset="0"/>
              </a:rPr>
              <a:t>РЕСТАВРАЦИЯ</a:t>
            </a:r>
            <a:r>
              <a:rPr lang="ru-RU" b="1" dirty="0">
                <a:latin typeface="Verdana" pitchFamily="34" charset="0"/>
              </a:rPr>
              <a:t/>
            </a:r>
            <a:br>
              <a:rPr lang="ru-RU" b="1" dirty="0">
                <a:latin typeface="Verdana" pitchFamily="34" charset="0"/>
              </a:rPr>
            </a:br>
            <a:r>
              <a:rPr lang="ru-RU" sz="2000" b="1" dirty="0">
                <a:solidFill>
                  <a:srgbClr val="00FFFF"/>
                </a:solidFill>
                <a:latin typeface="Verdana" pitchFamily="34" charset="0"/>
              </a:rPr>
              <a:t>ДЖИНСОВЫХ ВЕЩЕЙ - КОЛЛЕКЦИЯ ИДЕЙ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40386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2800" dirty="0"/>
          </a:p>
          <a:p>
            <a:endParaRPr lang="ru-RU" sz="2800" dirty="0"/>
          </a:p>
          <a:p>
            <a:endParaRPr lang="ru-RU" sz="2800" dirty="0"/>
          </a:p>
          <a:p>
            <a:endParaRPr lang="ru-RU" sz="2800" dirty="0"/>
          </a:p>
          <a:p>
            <a:endParaRPr lang="ru-RU" sz="2800" dirty="0"/>
          </a:p>
        </p:txBody>
      </p:sp>
      <p:graphicFrame>
        <p:nvGraphicFramePr>
          <p:cNvPr id="22563" name="Group 35"/>
          <p:cNvGraphicFramePr>
            <a:graphicFrameLocks noGrp="1"/>
          </p:cNvGraphicFramePr>
          <p:nvPr>
            <p:ph sz="half" idx="2"/>
          </p:nvPr>
        </p:nvGraphicFramePr>
        <p:xfrm>
          <a:off x="684213" y="1628775"/>
          <a:ext cx="8002587" cy="4824413"/>
        </p:xfrm>
        <a:graphic>
          <a:graphicData uri="http://schemas.openxmlformats.org/drawingml/2006/table">
            <a:tbl>
              <a:tblPr/>
              <a:tblGrid>
                <a:gridCol w="4002087"/>
                <a:gridCol w="4000500"/>
              </a:tblGrid>
              <a:tr h="482441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СТАРЫЙ ВАРИАНТ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Джинсы изношенные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отрезать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НОВЫЙ ВАРИАНТ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Шорты до колена, не обработанные по нижней линии среза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2546" name="Picture 18" descr="fashion21_1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997200"/>
            <a:ext cx="172878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8" name="Picture 30" descr="История джинс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175" y="2708275"/>
            <a:ext cx="19431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67" name="Line 39"/>
          <p:cNvSpPr>
            <a:spLocks noChangeShapeType="1"/>
          </p:cNvSpPr>
          <p:nvPr/>
        </p:nvSpPr>
        <p:spPr bwMode="auto">
          <a:xfrm>
            <a:off x="1258888" y="5157788"/>
            <a:ext cx="2089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 sz="4000" b="1" dirty="0">
                <a:solidFill>
                  <a:srgbClr val="00FFFF"/>
                </a:solidFill>
                <a:latin typeface="Verdana" pitchFamily="34" charset="0"/>
              </a:rPr>
              <a:t>РЕСТАВРАЦИЯ</a:t>
            </a:r>
            <a:br>
              <a:rPr lang="ru-RU" sz="4000" b="1" dirty="0">
                <a:solidFill>
                  <a:srgbClr val="00FFFF"/>
                </a:solidFill>
                <a:latin typeface="Verdana" pitchFamily="34" charset="0"/>
              </a:rPr>
            </a:br>
            <a:r>
              <a:rPr lang="ru-RU" b="1" dirty="0">
                <a:latin typeface="Verdana" pitchFamily="34" charset="0"/>
              </a:rPr>
              <a:t> </a:t>
            </a:r>
            <a:r>
              <a:rPr lang="ru-RU" sz="2000" b="1" dirty="0">
                <a:solidFill>
                  <a:srgbClr val="00FFFF"/>
                </a:solidFill>
                <a:latin typeface="Verdana" pitchFamily="34" charset="0"/>
              </a:rPr>
              <a:t>ДЖИНСОВЫХ ВЕЩЕЙ - КОЛЛЕКЦИЯ ИДЕЙ</a:t>
            </a:r>
          </a:p>
        </p:txBody>
      </p:sp>
      <p:graphicFrame>
        <p:nvGraphicFramePr>
          <p:cNvPr id="31756" name="Group 12"/>
          <p:cNvGraphicFramePr>
            <a:graphicFrameLocks noGrp="1"/>
          </p:cNvGraphicFramePr>
          <p:nvPr>
            <p:ph idx="1"/>
          </p:nvPr>
        </p:nvGraphicFramePr>
        <p:xfrm>
          <a:off x="457200" y="1341438"/>
          <a:ext cx="8229600" cy="532765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327650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СТАРЫЙ ВАРИАНТ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Джинсы изношенные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  отрезать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НОВЫЙ ВАРИАНТ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Шорты короткие, пляжные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1758" name="Picture 14" descr="История джинс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0100" y="2276475"/>
            <a:ext cx="2286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1" name="Picture 17" descr="Джинсовые шорт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2997200"/>
            <a:ext cx="3168650" cy="2794000"/>
          </a:xfrm>
          <a:prstGeom prst="rect">
            <a:avLst/>
          </a:prstGeom>
          <a:noFill/>
        </p:spPr>
      </p:pic>
      <p:sp>
        <p:nvSpPr>
          <p:cNvPr id="31763" name="Line 19"/>
          <p:cNvSpPr>
            <a:spLocks noChangeShapeType="1"/>
          </p:cNvSpPr>
          <p:nvPr/>
        </p:nvSpPr>
        <p:spPr bwMode="auto">
          <a:xfrm>
            <a:off x="1258888" y="40052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64" name="Line 20"/>
          <p:cNvSpPr>
            <a:spLocks noChangeShapeType="1"/>
          </p:cNvSpPr>
          <p:nvPr/>
        </p:nvSpPr>
        <p:spPr bwMode="auto">
          <a:xfrm>
            <a:off x="1116013" y="4149725"/>
            <a:ext cx="295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00FFFF"/>
                </a:solidFill>
                <a:latin typeface="Verdana" pitchFamily="34" charset="0"/>
              </a:rPr>
              <a:t>РЕСТАВРАЦИЯ </a:t>
            </a:r>
            <a:br>
              <a:rPr lang="ru-RU" sz="4000" b="1" dirty="0">
                <a:solidFill>
                  <a:srgbClr val="00FFFF"/>
                </a:solidFill>
                <a:latin typeface="Verdana" pitchFamily="34" charset="0"/>
              </a:rPr>
            </a:br>
            <a:r>
              <a:rPr lang="ru-RU" sz="2400" b="1" dirty="0">
                <a:solidFill>
                  <a:srgbClr val="00FFFF"/>
                </a:solidFill>
                <a:latin typeface="Verdana" pitchFamily="34" charset="0"/>
              </a:rPr>
              <a:t>ДЖИНСОВЫХ ВЕЩЕЙ - КОЛЛЕКЦИЯ ИДЕЙ</a:t>
            </a:r>
          </a:p>
        </p:txBody>
      </p:sp>
      <p:graphicFrame>
        <p:nvGraphicFramePr>
          <p:cNvPr id="24591" name="Group 15"/>
          <p:cNvGraphicFramePr>
            <a:graphicFrameLocks noGrp="1"/>
          </p:cNvGraphicFramePr>
          <p:nvPr>
            <p:ph idx="1"/>
          </p:nvPr>
        </p:nvGraphicFramePr>
        <p:xfrm>
          <a:off x="179388" y="1628775"/>
          <a:ext cx="8507412" cy="5040313"/>
        </p:xfrm>
        <a:graphic>
          <a:graphicData uri="http://schemas.openxmlformats.org/drawingml/2006/table">
            <a:tbl>
              <a:tblPr/>
              <a:tblGrid>
                <a:gridCol w="4171950"/>
                <a:gridCol w="4335462"/>
              </a:tblGrid>
              <a:tr h="5040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СТАРЫЙ ВАРИАНТ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1.Джинсы, вышедшие из моды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    отрезать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НОВЫЙ ВАРИАНТ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1.Джинсовая юбка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590" name="Picture 14" descr="Regular F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2708275"/>
            <a:ext cx="1798637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3" name="Picture 17" descr="90ec05b7308e5c3b7a9f0b9e3a1f7972(1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2781300"/>
            <a:ext cx="3240087" cy="3168650"/>
          </a:xfrm>
          <a:prstGeom prst="rect">
            <a:avLst/>
          </a:prstGeom>
          <a:noFill/>
        </p:spPr>
      </p:pic>
      <p:sp>
        <p:nvSpPr>
          <p:cNvPr id="24595" name="Line 19"/>
          <p:cNvSpPr>
            <a:spLocks noChangeShapeType="1"/>
          </p:cNvSpPr>
          <p:nvPr/>
        </p:nvSpPr>
        <p:spPr bwMode="auto">
          <a:xfrm>
            <a:off x="1187450" y="4365625"/>
            <a:ext cx="2592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 sz="4000" b="1" dirty="0">
                <a:solidFill>
                  <a:srgbClr val="00FFFF"/>
                </a:solidFill>
                <a:latin typeface="Verdana" pitchFamily="34" charset="0"/>
              </a:rPr>
              <a:t>РЕСТАВРАЦИЯ</a:t>
            </a:r>
            <a:br>
              <a:rPr lang="ru-RU" sz="4000" b="1" dirty="0">
                <a:solidFill>
                  <a:srgbClr val="00FFFF"/>
                </a:solidFill>
                <a:latin typeface="Verdana" pitchFamily="34" charset="0"/>
              </a:rPr>
            </a:br>
            <a:r>
              <a:rPr lang="ru-RU" sz="4000" b="1" dirty="0">
                <a:solidFill>
                  <a:srgbClr val="00FFFF"/>
                </a:solidFill>
                <a:latin typeface="Verdana" pitchFamily="34" charset="0"/>
              </a:rPr>
              <a:t> </a:t>
            </a:r>
            <a:r>
              <a:rPr lang="ru-RU" sz="2400" b="1" dirty="0">
                <a:solidFill>
                  <a:srgbClr val="00FFFF"/>
                </a:solidFill>
                <a:latin typeface="Verdana" pitchFamily="34" charset="0"/>
              </a:rPr>
              <a:t>ДЖИНСОВЫХ ВЕЩЕЙ - КОЛЛЕКЦИЯ ИДЕЙ</a:t>
            </a:r>
          </a:p>
        </p:txBody>
      </p:sp>
      <p:graphicFrame>
        <p:nvGraphicFramePr>
          <p:cNvPr id="26652" name="Group 28"/>
          <p:cNvGraphicFramePr>
            <a:graphicFrameLocks noGrp="1"/>
          </p:cNvGraphicFramePr>
          <p:nvPr>
            <p:ph idx="1"/>
          </p:nvPr>
        </p:nvGraphicFramePr>
        <p:xfrm>
          <a:off x="457200" y="1412875"/>
          <a:ext cx="8229600" cy="511175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111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СТАРЫЙ ВАРИАНТ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1.Джинсы, вышедшие из моды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  отрезать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НОВЫЙ ВАРИАНТ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1.Джинсовая юбка «отделка шифон»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6654" name="Picture 30" descr="Sli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355852">
            <a:off x="2108200" y="2413000"/>
            <a:ext cx="2179638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7" name="Picture 33" descr="стильная джинсовая юбочка с кружевными оборками, бутик LoveLemon.co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97943">
            <a:off x="5724525" y="2349500"/>
            <a:ext cx="2409825" cy="3959225"/>
          </a:xfrm>
          <a:prstGeom prst="rect">
            <a:avLst/>
          </a:prstGeom>
          <a:noFill/>
        </p:spPr>
      </p:pic>
      <p:sp>
        <p:nvSpPr>
          <p:cNvPr id="26659" name="Line 35"/>
          <p:cNvSpPr>
            <a:spLocks noChangeShapeType="1"/>
          </p:cNvSpPr>
          <p:nvPr/>
        </p:nvSpPr>
        <p:spPr bwMode="auto">
          <a:xfrm>
            <a:off x="1258888" y="3716338"/>
            <a:ext cx="26654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ru-RU" sz="3600" dirty="0">
                <a:solidFill>
                  <a:srgbClr val="00FFFF"/>
                </a:solidFill>
              </a:rPr>
              <a:t/>
            </a:r>
            <a:br>
              <a:rPr lang="ru-RU" sz="3600" dirty="0">
                <a:solidFill>
                  <a:srgbClr val="00FFFF"/>
                </a:solidFill>
              </a:rPr>
            </a:br>
            <a:r>
              <a:rPr lang="ru-RU" sz="3600" dirty="0">
                <a:solidFill>
                  <a:srgbClr val="00FFFF"/>
                </a:solidFill>
              </a:rPr>
              <a:t> </a:t>
            </a:r>
            <a:r>
              <a:rPr lang="ru-RU" sz="3600" b="1" dirty="0">
                <a:solidFill>
                  <a:srgbClr val="00FFFF"/>
                </a:solidFill>
                <a:latin typeface="Verdana" pitchFamily="34" charset="0"/>
              </a:rPr>
              <a:t>РЕСТАВРАЦИЯ </a:t>
            </a:r>
            <a:br>
              <a:rPr lang="ru-RU" sz="3600" b="1" dirty="0">
                <a:solidFill>
                  <a:srgbClr val="00FFFF"/>
                </a:solidFill>
                <a:latin typeface="Verdana" pitchFamily="34" charset="0"/>
              </a:rPr>
            </a:br>
            <a:r>
              <a:rPr lang="ru-RU" sz="2400" b="1" dirty="0">
                <a:solidFill>
                  <a:srgbClr val="00FFFF"/>
                </a:solidFill>
                <a:latin typeface="Verdana" pitchFamily="34" charset="0"/>
              </a:rPr>
              <a:t>ДЖИНСОВЫХ ВЕЩЕЙ - КОЛЛЕКЦИЯ ИДЕЙ</a:t>
            </a:r>
          </a:p>
        </p:txBody>
      </p:sp>
      <p:graphicFrame>
        <p:nvGraphicFramePr>
          <p:cNvPr id="37900" name="Group 12"/>
          <p:cNvGraphicFramePr>
            <a:graphicFrameLocks noGrp="1"/>
          </p:cNvGraphicFramePr>
          <p:nvPr>
            <p:ph idx="1"/>
          </p:nvPr>
        </p:nvGraphicFramePr>
        <p:xfrm>
          <a:off x="457200" y="1557338"/>
          <a:ext cx="8229600" cy="489585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4895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СТАРЫЙ ВАРИАНТ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1.Джинсы, вышедшие из моды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отрезать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НОВЫЙ ВАРИАНТ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1.Джинсовый кошелёк, на застёжке «молния»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7903" name="Picture 15" descr="th_jeans00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96733">
            <a:off x="4932363" y="2781300"/>
            <a:ext cx="3384550" cy="3282950"/>
          </a:xfrm>
          <a:prstGeom prst="rect">
            <a:avLst/>
          </a:prstGeom>
          <a:noFill/>
        </p:spPr>
      </p:pic>
      <p:pic>
        <p:nvPicPr>
          <p:cNvPr id="37904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348643">
            <a:off x="1763713" y="2708275"/>
            <a:ext cx="2520950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905" name="Line 17"/>
          <p:cNvSpPr>
            <a:spLocks noChangeShapeType="1"/>
          </p:cNvSpPr>
          <p:nvPr/>
        </p:nvSpPr>
        <p:spPr bwMode="auto">
          <a:xfrm>
            <a:off x="1116013" y="4292600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00FFFF"/>
                </a:solidFill>
                <a:latin typeface="Verdana" pitchFamily="34" charset="0"/>
              </a:rPr>
              <a:t>РЕСТАВРАЦИЯ </a:t>
            </a:r>
            <a:br>
              <a:rPr lang="ru-RU" sz="4000" b="1" dirty="0">
                <a:solidFill>
                  <a:srgbClr val="00FFFF"/>
                </a:solidFill>
                <a:latin typeface="Verdana" pitchFamily="34" charset="0"/>
              </a:rPr>
            </a:br>
            <a:r>
              <a:rPr lang="ru-RU" sz="2400" b="1" dirty="0">
                <a:solidFill>
                  <a:srgbClr val="00FFFF"/>
                </a:solidFill>
                <a:latin typeface="Verdana" pitchFamily="34" charset="0"/>
              </a:rPr>
              <a:t>ДЖИНСОВЫХ ВЕЩЕЙ - КОЛЛЕКЦИЯ ИДЕЙ</a:t>
            </a:r>
          </a:p>
        </p:txBody>
      </p:sp>
      <p:graphicFrame>
        <p:nvGraphicFramePr>
          <p:cNvPr id="29715" name="Group 19"/>
          <p:cNvGraphicFramePr>
            <a:graphicFrameLocks noGrp="1"/>
          </p:cNvGraphicFramePr>
          <p:nvPr>
            <p:ph idx="1"/>
          </p:nvPr>
        </p:nvGraphicFramePr>
        <p:xfrm>
          <a:off x="457200" y="1484313"/>
          <a:ext cx="8229600" cy="5373688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373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СТАРЫЙ ВАРИАНТ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5.Джинсы, вышедшие из моды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CC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НОВЫЙ ВАРИАНТ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5.Джинсовая сумка.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Старые джинсы - великолепный материал для творчества! Из них можно сшить, например, вот такую обращающую на себя внимание сумку!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9712" name="Picture 16" descr="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4149725"/>
            <a:ext cx="3744913" cy="2519363"/>
          </a:xfrm>
          <a:prstGeom prst="rect">
            <a:avLst/>
          </a:prstGeom>
          <a:noFill/>
        </p:spPr>
      </p:pic>
      <p:pic>
        <p:nvPicPr>
          <p:cNvPr id="29717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2781300"/>
            <a:ext cx="324008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81075"/>
          </a:xfrm>
        </p:spPr>
        <p:txBody>
          <a:bodyPr/>
          <a:lstStyle/>
          <a:p>
            <a:r>
              <a:rPr lang="ru-RU" b="1" dirty="0">
                <a:solidFill>
                  <a:srgbClr val="00FFFF"/>
                </a:solidFill>
                <a:latin typeface="Verdana" pitchFamily="34" charset="0"/>
              </a:rPr>
              <a:t>ВЫВОД :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413" y="981075"/>
            <a:ext cx="9396413" cy="53276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solidFill>
                  <a:schemeClr val="folHlink"/>
                </a:solidFill>
              </a:rPr>
              <a:t>        </a:t>
            </a:r>
            <a:r>
              <a:rPr lang="ru-RU" sz="2400" b="1" u="sng" dirty="0">
                <a:solidFill>
                  <a:srgbClr val="99CC00"/>
                </a:solidFill>
              </a:rPr>
              <a:t>Какое по счёту поколение носит джинсы?</a:t>
            </a:r>
            <a:r>
              <a:rPr lang="ru-RU" sz="2400" dirty="0">
                <a:solidFill>
                  <a:schemeClr val="folHlink"/>
                </a:solidFill>
              </a:rPr>
              <a:t> Джинсовая одежда ничуть не надоела, а только доказала свою практичность, универсальность, способность уживаться с любым стилем. Из джинсовой ткани шьётся всё, кроме разве что постельного белья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solidFill>
                  <a:schemeClr val="folHlink"/>
                </a:solidFill>
              </a:rPr>
              <a:t>        Что бы не говорили теоретики швейного и ткацкого дела, джинсы никогда не выйдут из моды, как не выйдут из моды практичность и естественность</a:t>
            </a:r>
            <a:r>
              <a:rPr lang="ru-RU" sz="2400" i="1" dirty="0">
                <a:solidFill>
                  <a:schemeClr val="folHlink"/>
                </a:solidFill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solidFill>
                  <a:schemeClr val="folHlink"/>
                </a:solidFill>
              </a:rPr>
              <a:t>        Поэтому мы не без повода говорим: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solidFill>
                  <a:schemeClr val="folHlink"/>
                </a:solidFill>
              </a:rPr>
              <a:t>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b="1" dirty="0">
              <a:solidFill>
                <a:srgbClr val="99CC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rgbClr val="99CC00"/>
                </a:solidFill>
              </a:rPr>
              <a:t>    «Джинсы- вещь вечная !»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b="1" dirty="0">
              <a:solidFill>
                <a:srgbClr val="99CC00"/>
              </a:solidFill>
            </a:endParaRPr>
          </a:p>
        </p:txBody>
      </p:sp>
      <p:pic>
        <p:nvPicPr>
          <p:cNvPr id="33796" name="Picture 4" descr="mod40_3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8725" y="4221163"/>
            <a:ext cx="4105275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7200900" cy="619283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chemeClr val="folHlink"/>
                </a:solidFill>
              </a:rPr>
              <a:t>Авторы исследования: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99CC00"/>
                </a:solidFill>
              </a:rPr>
              <a:t>Малыхина А.Г.</a:t>
            </a:r>
          </a:p>
          <a:p>
            <a:pPr>
              <a:lnSpc>
                <a:spcPct val="80000"/>
              </a:lnSpc>
            </a:pPr>
            <a:r>
              <a:rPr lang="ru-RU" sz="2400" b="1" dirty="0" err="1">
                <a:solidFill>
                  <a:srgbClr val="99CC00"/>
                </a:solidFill>
              </a:rPr>
              <a:t>Бошина</a:t>
            </a:r>
            <a:r>
              <a:rPr lang="ru-RU" sz="2400" b="1" dirty="0">
                <a:solidFill>
                  <a:srgbClr val="99CC00"/>
                </a:solidFill>
              </a:rPr>
              <a:t> Д.Н</a:t>
            </a:r>
            <a:r>
              <a:rPr lang="ru-RU" sz="2000" dirty="0">
                <a:solidFill>
                  <a:schemeClr val="folHlink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2000" dirty="0">
                <a:solidFill>
                  <a:schemeClr val="folHlink"/>
                </a:solidFill>
              </a:rPr>
              <a:t>Учащиеся МОУ СОШ №3 </a:t>
            </a:r>
          </a:p>
          <a:p>
            <a:pPr>
              <a:lnSpc>
                <a:spcPct val="80000"/>
              </a:lnSpc>
            </a:pPr>
            <a:r>
              <a:rPr lang="ru-RU" sz="2000" dirty="0">
                <a:solidFill>
                  <a:schemeClr val="folHlink"/>
                </a:solidFill>
              </a:rPr>
              <a:t>8-а класс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800" b="1" dirty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b="1" dirty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b="1" dirty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chemeClr val="folHlink"/>
                </a:solidFill>
              </a:rPr>
              <a:t>Автор и руководитель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chemeClr val="folHlink"/>
                </a:solidFill>
              </a:rPr>
              <a:t> проекта 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chemeClr val="folHlink"/>
                </a:solidFill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err="1">
                <a:solidFill>
                  <a:srgbClr val="99CC00"/>
                </a:solidFill>
              </a:rPr>
              <a:t>Сливченко</a:t>
            </a:r>
            <a:r>
              <a:rPr lang="ru-RU" sz="2400" b="1" dirty="0">
                <a:solidFill>
                  <a:srgbClr val="99CC00"/>
                </a:solidFill>
              </a:rPr>
              <a:t> С.В.</a:t>
            </a:r>
            <a:r>
              <a:rPr lang="ru-RU" sz="2000" dirty="0">
                <a:solidFill>
                  <a:schemeClr val="folHlink"/>
                </a:solidFill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chemeClr val="folHlink"/>
                </a:solidFill>
              </a:rPr>
              <a:t>Учитель технологии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chemeClr val="folHlink"/>
                </a:solidFill>
              </a:rPr>
              <a:t>МОУ СОШ № 3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chemeClr val="folHlink"/>
                </a:solidFill>
              </a:rPr>
              <a:t>г. Черняховск -2007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dirty="0">
              <a:solidFill>
                <a:schemeClr val="folHlink"/>
              </a:solidFill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125413"/>
            <a:ext cx="3673475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394075"/>
            <a:ext cx="4356100" cy="346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ru-RU" b="1" dirty="0">
                <a:solidFill>
                  <a:srgbClr val="00FFFF"/>
                </a:solidFill>
                <a:latin typeface="Verdana" pitchFamily="34" charset="0"/>
              </a:rPr>
              <a:t>ИСТОЧНИКИ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4862512"/>
          </a:xfrm>
        </p:spPr>
        <p:txBody>
          <a:bodyPr/>
          <a:lstStyle/>
          <a:p>
            <a:r>
              <a:rPr lang="ru-RU" b="1" dirty="0">
                <a:solidFill>
                  <a:schemeClr val="folHlink"/>
                </a:solidFill>
              </a:rPr>
              <a:t>Интернет адрес: </a:t>
            </a:r>
            <a:r>
              <a:rPr lang="en-US" b="1" dirty="0">
                <a:solidFill>
                  <a:schemeClr val="folHlink"/>
                </a:solidFill>
                <a:hlinkClick r:id="rId3"/>
              </a:rPr>
              <a:t>www.my</a:t>
            </a:r>
            <a:r>
              <a:rPr lang="en-US" b="1" dirty="0">
                <a:solidFill>
                  <a:schemeClr val="folHlink"/>
                </a:solidFill>
              </a:rPr>
              <a:t> handmade : </a:t>
            </a:r>
            <a:r>
              <a:rPr lang="ru-RU" b="1" dirty="0">
                <a:solidFill>
                  <a:schemeClr val="folHlink"/>
                </a:solidFill>
              </a:rPr>
              <a:t>украшаем джинсы и что можно сделать из старых джинсов.</a:t>
            </a:r>
          </a:p>
          <a:p>
            <a:r>
              <a:rPr lang="ru-RU" b="1" dirty="0">
                <a:solidFill>
                  <a:schemeClr val="folHlink"/>
                </a:solidFill>
              </a:rPr>
              <a:t>Подписка журнала мод «Домашний очаг»2005 год.</a:t>
            </a:r>
          </a:p>
          <a:p>
            <a:r>
              <a:rPr lang="ru-RU" b="1" dirty="0">
                <a:solidFill>
                  <a:schemeClr val="folHlink"/>
                </a:solidFill>
              </a:rPr>
              <a:t>Журнал мод  «</a:t>
            </a:r>
            <a:r>
              <a:rPr lang="en-US" b="1" dirty="0">
                <a:solidFill>
                  <a:schemeClr val="folHlink"/>
                </a:solidFill>
              </a:rPr>
              <a:t>OTTO POST- SHOP</a:t>
            </a:r>
            <a:r>
              <a:rPr lang="ru-RU" b="1" dirty="0">
                <a:solidFill>
                  <a:schemeClr val="folHlink"/>
                </a:solidFill>
              </a:rPr>
              <a:t>»</a:t>
            </a:r>
            <a:r>
              <a:rPr lang="en-US" b="1" dirty="0">
                <a:solidFill>
                  <a:schemeClr val="folHlink"/>
                </a:solidFill>
              </a:rPr>
              <a:t> 1992 </a:t>
            </a:r>
            <a:r>
              <a:rPr lang="ru-RU" b="1" dirty="0">
                <a:solidFill>
                  <a:schemeClr val="folHlink"/>
                </a:solidFill>
              </a:rPr>
              <a:t>год</a:t>
            </a:r>
            <a:endParaRPr lang="en-US" b="1" dirty="0">
              <a:solidFill>
                <a:schemeClr val="folHlink"/>
              </a:solidFill>
            </a:endParaRPr>
          </a:p>
          <a:p>
            <a:r>
              <a:rPr lang="ru-RU" b="1" dirty="0">
                <a:solidFill>
                  <a:schemeClr val="folHlink"/>
                </a:solidFill>
              </a:rPr>
              <a:t>Журнал мод</a:t>
            </a:r>
            <a:r>
              <a:rPr lang="en-US" b="1" dirty="0">
                <a:solidFill>
                  <a:schemeClr val="folHlink"/>
                </a:solidFill>
              </a:rPr>
              <a:t> </a:t>
            </a:r>
            <a:r>
              <a:rPr lang="ru-RU" b="1" dirty="0">
                <a:solidFill>
                  <a:schemeClr val="folHlink"/>
                </a:solidFill>
              </a:rPr>
              <a:t>«</a:t>
            </a:r>
            <a:r>
              <a:rPr lang="en-US" b="1" dirty="0" err="1">
                <a:solidFill>
                  <a:schemeClr val="folHlink"/>
                </a:solidFill>
              </a:rPr>
              <a:t>Quelle</a:t>
            </a:r>
            <a:r>
              <a:rPr lang="ru-RU" b="1" dirty="0">
                <a:solidFill>
                  <a:schemeClr val="folHlink"/>
                </a:solidFill>
              </a:rPr>
              <a:t>»</a:t>
            </a:r>
            <a:r>
              <a:rPr lang="en-US" b="1" dirty="0">
                <a:solidFill>
                  <a:schemeClr val="folHlink"/>
                </a:solidFill>
              </a:rPr>
              <a:t> 2006 </a:t>
            </a:r>
            <a:r>
              <a:rPr lang="ru-RU" b="1" dirty="0">
                <a:solidFill>
                  <a:schemeClr val="folHlink"/>
                </a:solidFill>
              </a:rPr>
              <a:t>год</a:t>
            </a:r>
          </a:p>
          <a:p>
            <a:r>
              <a:rPr lang="ru-RU" b="1" dirty="0">
                <a:solidFill>
                  <a:schemeClr val="folHlink"/>
                </a:solidFill>
              </a:rPr>
              <a:t> учебник «Технология»</a:t>
            </a:r>
          </a:p>
          <a:p>
            <a:pPr>
              <a:buFont typeface="Wingdings" pitchFamily="2" charset="2"/>
              <a:buNone/>
            </a:pPr>
            <a:endParaRPr lang="ru-RU" b="1" dirty="0">
              <a:solidFill>
                <a:schemeClr val="folHlink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8002587" cy="1773238"/>
          </a:xfrm>
        </p:spPr>
        <p:txBody>
          <a:bodyPr/>
          <a:lstStyle/>
          <a:p>
            <a:pPr marL="1519238" indent="-1519238" algn="just"/>
            <a:r>
              <a:rPr lang="ru-RU" b="1" dirty="0">
                <a:solidFill>
                  <a:srgbClr val="00FFFF"/>
                </a:solidFill>
                <a:latin typeface="Verdana" pitchFamily="34" charset="0"/>
              </a:rPr>
              <a:t>ДЖИНСЫ-ОДЕЖДА                  ВЕКА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375"/>
            <a:ext cx="8686800" cy="367347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ru-RU" sz="2800" b="1" dirty="0"/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endParaRPr lang="ru-RU" sz="2800" b="1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b="1" dirty="0">
                <a:solidFill>
                  <a:srgbClr val="99CC00"/>
                </a:solidFill>
              </a:rPr>
              <a:t>Исследовать историю возникновения материала, который называется «Джинс».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ru-RU" sz="2800" b="1" dirty="0">
              <a:solidFill>
                <a:srgbClr val="99CC0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b="1" dirty="0">
                <a:solidFill>
                  <a:srgbClr val="99CC00"/>
                </a:solidFill>
              </a:rPr>
              <a:t>Воспитать бережное отношение в использовании данного материала и изделия из него для реставрационных целей.</a:t>
            </a:r>
            <a:r>
              <a:rPr lang="ru-RU" sz="2800" dirty="0">
                <a:solidFill>
                  <a:srgbClr val="99CC00"/>
                </a:solidFill>
              </a:rPr>
              <a:t> </a:t>
            </a:r>
          </a:p>
          <a:p>
            <a:pPr marL="609600" indent="-609600">
              <a:lnSpc>
                <a:spcPct val="90000"/>
              </a:lnSpc>
            </a:pPr>
            <a:endParaRPr lang="ru-RU" sz="2800" dirty="0">
              <a:solidFill>
                <a:srgbClr val="99CC00"/>
              </a:solidFill>
            </a:endParaRPr>
          </a:p>
        </p:txBody>
      </p:sp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1258888" y="2060575"/>
            <a:ext cx="216058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ЦЕЛЬ :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8229600" cy="1152525"/>
          </a:xfrm>
        </p:spPr>
        <p:txBody>
          <a:bodyPr/>
          <a:lstStyle/>
          <a:p>
            <a:r>
              <a:rPr lang="ru-RU" b="1" dirty="0">
                <a:solidFill>
                  <a:srgbClr val="00FFFF"/>
                </a:solidFill>
                <a:latin typeface="Verdana" pitchFamily="34" charset="0"/>
              </a:rPr>
              <a:t>ДЖИНСЫ- ОДЕЖДА ВЕКА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08275"/>
            <a:ext cx="8229600" cy="342265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endParaRPr lang="ru-RU" sz="2000" b="1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b="1" dirty="0">
                <a:solidFill>
                  <a:srgbClr val="99CC00"/>
                </a:solidFill>
              </a:rPr>
              <a:t>Научить учащихся навыкам обработки джинсового материала;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b="1" dirty="0">
                <a:solidFill>
                  <a:srgbClr val="99CC00"/>
                </a:solidFill>
              </a:rPr>
              <a:t>Научить приёмам моделирования одежды из джинсового материала. 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ru-RU" b="1" dirty="0">
              <a:solidFill>
                <a:srgbClr val="99CC00"/>
              </a:solidFill>
            </a:endParaRPr>
          </a:p>
        </p:txBody>
      </p:sp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1331913" y="2133600"/>
            <a:ext cx="237648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Задачи :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686800" cy="57261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solidFill>
                  <a:srgbClr val="A50021"/>
                </a:solidFill>
              </a:rPr>
              <a:t>                </a:t>
            </a:r>
            <a:endParaRPr lang="ru-RU" sz="3600" b="1" dirty="0">
              <a:solidFill>
                <a:srgbClr val="00FFFF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solidFill>
                  <a:srgbClr val="00FFFF"/>
                </a:solidFill>
              </a:rPr>
              <a:t>«ПЕРЕДЕЛКА СТАРЫХ ДЖИНС»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3600" b="1" dirty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solidFill>
                  <a:schemeClr val="folHlink"/>
                </a:solidFill>
              </a:rPr>
              <a:t>  У кого дома нет джинсовых вещей, из которых вы уже давно выросли, сносили и даже порвали их?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solidFill>
                  <a:schemeClr val="folHlink"/>
                </a:solidFill>
              </a:rPr>
              <a:t>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solidFill>
                  <a:schemeClr val="folHlink"/>
                </a:solidFill>
              </a:rPr>
              <a:t>  </a:t>
            </a:r>
            <a:r>
              <a:rPr lang="ru-RU" sz="3600" b="1" dirty="0">
                <a:solidFill>
                  <a:srgbClr val="99CC00"/>
                </a:solidFill>
              </a:rPr>
              <a:t>Так давайте вдохнём новую жизнь в старые джинсы.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3600" b="1" dirty="0">
              <a:solidFill>
                <a:srgbClr val="99CC00"/>
              </a:solidFill>
            </a:endParaRPr>
          </a:p>
          <a:p>
            <a:pPr>
              <a:lnSpc>
                <a:spcPct val="80000"/>
              </a:lnSpc>
            </a:pPr>
            <a:endParaRPr lang="ru-RU" sz="3600" b="1" dirty="0">
              <a:solidFill>
                <a:schemeClr val="folHlink"/>
              </a:solidFill>
            </a:endParaRPr>
          </a:p>
        </p:txBody>
      </p:sp>
      <p:sp>
        <p:nvSpPr>
          <p:cNvPr id="41989" name="WordArt 5"/>
          <p:cNvSpPr>
            <a:spLocks noChangeArrowheads="1" noChangeShapeType="1" noTextEdit="1"/>
          </p:cNvSpPr>
          <p:nvPr/>
        </p:nvSpPr>
        <p:spPr bwMode="auto">
          <a:xfrm>
            <a:off x="1547813" y="188913"/>
            <a:ext cx="20161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ТЕМА  :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6851650" cy="1139825"/>
          </a:xfrm>
        </p:spPr>
        <p:txBody>
          <a:bodyPr/>
          <a:lstStyle/>
          <a:p>
            <a:r>
              <a:rPr lang="ru-RU" sz="3200" b="1" dirty="0">
                <a:solidFill>
                  <a:srgbClr val="00FFFF"/>
                </a:solidFill>
                <a:latin typeface="Verdana" pitchFamily="34" charset="0"/>
              </a:rPr>
              <a:t>ХОД  ИССЛЕДОВАНИЯ</a:t>
            </a:r>
            <a:r>
              <a:rPr lang="ru-RU" b="1" dirty="0">
                <a:latin typeface="Verdana" pitchFamily="34" charset="0"/>
              </a:rPr>
              <a:t/>
            </a:r>
            <a:br>
              <a:rPr lang="ru-RU" b="1" dirty="0">
                <a:latin typeface="Verdana" pitchFamily="34" charset="0"/>
              </a:rPr>
            </a:br>
            <a:r>
              <a:rPr lang="ru-RU" sz="2400" b="1" dirty="0">
                <a:solidFill>
                  <a:srgbClr val="99CC00"/>
                </a:solidFill>
                <a:latin typeface="Verdana" pitchFamily="34" charset="0"/>
              </a:rPr>
              <a:t>«ЭТЮД О ДЖИНСАХ»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413" y="765175"/>
            <a:ext cx="7596188" cy="5805488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8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800" b="1" dirty="0"/>
              <a:t>                       </a:t>
            </a:r>
            <a:r>
              <a:rPr lang="ru-RU" sz="2000" b="1" dirty="0">
                <a:solidFill>
                  <a:schemeClr val="folHlink"/>
                </a:solidFill>
              </a:rPr>
              <a:t>Джинсы отмечают день рождения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folHlink"/>
                </a:solidFill>
              </a:rPr>
              <a:t>    Американцы обогатили человечество изобретением двух предметов одежды — смокинга и джинсов. 20 мая 2008 года исполняется 135 лет со дня превращения обычных штанов в совершенно новый предмет одежды — джинсы.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folHlink"/>
                </a:solidFill>
              </a:rPr>
              <a:t>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folHlink"/>
                </a:solidFill>
              </a:rPr>
              <a:t>          Джинсы изобрел эмигрант из Германии Леви Страус\</a:t>
            </a:r>
            <a:r>
              <a:rPr lang="ru-RU" sz="2000" b="1" dirty="0" err="1">
                <a:solidFill>
                  <a:schemeClr val="folHlink"/>
                </a:solidFill>
              </a:rPr>
              <a:t>Levi</a:t>
            </a:r>
            <a:r>
              <a:rPr lang="ru-RU" sz="2000" b="1" dirty="0">
                <a:solidFill>
                  <a:schemeClr val="folHlink"/>
                </a:solidFill>
              </a:rPr>
              <a:t> </a:t>
            </a:r>
            <a:r>
              <a:rPr lang="ru-RU" sz="2000" b="1" dirty="0" err="1">
                <a:solidFill>
                  <a:schemeClr val="folHlink"/>
                </a:solidFill>
              </a:rPr>
              <a:t>Strauss</a:t>
            </a:r>
            <a:r>
              <a:rPr lang="ru-RU" sz="2000" b="1" dirty="0">
                <a:solidFill>
                  <a:schemeClr val="folHlink"/>
                </a:solidFill>
              </a:rPr>
              <a:t>, который содержал магазин готовой одежды в Калифорнии, в ту пору охваченной «золотой лихорадкой». Его основными клиентами были золотоискатели и шахтеры, которые нуждались в прочной и дешевой одежде. Особые претензии у них был к карманам, которые быстро рвались (старатели использовали карманы для хранения образцов породы).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folHlink"/>
                </a:solidFill>
              </a:rPr>
              <a:t>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folHlink"/>
                </a:solidFill>
              </a:rPr>
              <a:t>           В конце 1872 года Страус познакомился с портным </a:t>
            </a:r>
            <a:r>
              <a:rPr lang="ru-RU" sz="2000" b="1" dirty="0" err="1">
                <a:solidFill>
                  <a:schemeClr val="folHlink"/>
                </a:solidFill>
              </a:rPr>
              <a:t>Джейкобом</a:t>
            </a:r>
            <a:r>
              <a:rPr lang="ru-RU" sz="2000" b="1" dirty="0">
                <a:solidFill>
                  <a:schemeClr val="folHlink"/>
                </a:solidFill>
              </a:rPr>
              <a:t> Дэвисом\</a:t>
            </a:r>
            <a:r>
              <a:rPr lang="ru-RU" sz="2000" b="1" dirty="0" err="1">
                <a:solidFill>
                  <a:schemeClr val="folHlink"/>
                </a:solidFill>
              </a:rPr>
              <a:t>Jakob</a:t>
            </a:r>
            <a:r>
              <a:rPr lang="ru-RU" sz="2000" b="1" dirty="0">
                <a:solidFill>
                  <a:schemeClr val="folHlink"/>
                </a:solidFill>
              </a:rPr>
              <a:t> </a:t>
            </a:r>
            <a:r>
              <a:rPr lang="ru-RU" sz="2000" b="1" dirty="0" err="1">
                <a:solidFill>
                  <a:schemeClr val="folHlink"/>
                </a:solidFill>
              </a:rPr>
              <a:t>Davis</a:t>
            </a:r>
            <a:r>
              <a:rPr lang="ru-RU" sz="2000" b="1" dirty="0">
                <a:solidFill>
                  <a:schemeClr val="folHlink"/>
                </a:solidFill>
              </a:rPr>
              <a:t>, который придумал скреплять карманы штанов заклепками для вящей прочности. </a:t>
            </a:r>
          </a:p>
        </p:txBody>
      </p:sp>
      <p:pic>
        <p:nvPicPr>
          <p:cNvPr id="17412" name="Picture 4" descr="fashion21_1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9800" y="188913"/>
            <a:ext cx="1854200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История джинс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4550" y="3644900"/>
            <a:ext cx="194945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FFFF"/>
                </a:solidFill>
                <a:latin typeface="Verdana" pitchFamily="34" charset="0"/>
              </a:rPr>
              <a:t>ЭТЮД О ДЖИНСАХ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8229600" cy="4530725"/>
          </a:xfrm>
        </p:spPr>
        <p:txBody>
          <a:bodyPr/>
          <a:lstStyle/>
          <a:p>
            <a:r>
              <a:rPr lang="ru-RU" sz="2400" b="1" dirty="0">
                <a:solidFill>
                  <a:schemeClr val="folHlink"/>
                </a:solidFill>
              </a:rPr>
              <a:t>Традиционный голубой цвет джинсовой ткани также объясняется не дизайнерским расчетом, а вполне прозаическими причинами. В 19 веке самым дешевым и стойким красителем считалось </a:t>
            </a:r>
            <a:r>
              <a:rPr lang="ru-RU" sz="2400" b="1" dirty="0">
                <a:solidFill>
                  <a:srgbClr val="99CC00"/>
                </a:solidFill>
              </a:rPr>
              <a:t>индиго, придававшее тканям темно-синий цвет.</a:t>
            </a:r>
          </a:p>
          <a:p>
            <a:pPr>
              <a:buFont typeface="Wingdings" pitchFamily="2" charset="2"/>
              <a:buNone/>
            </a:pPr>
            <a:endParaRPr lang="ru-RU" sz="2400" b="1" dirty="0">
              <a:solidFill>
                <a:srgbClr val="99CC00"/>
              </a:solidFill>
            </a:endParaRPr>
          </a:p>
        </p:txBody>
      </p:sp>
      <p:pic>
        <p:nvPicPr>
          <p:cNvPr id="36868" name="Picture 4" descr="mod40_3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3905250"/>
            <a:ext cx="4608513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171450"/>
            <a:ext cx="8229600" cy="1206500"/>
          </a:xfrm>
        </p:spPr>
        <p:txBody>
          <a:bodyPr/>
          <a:lstStyle/>
          <a:p>
            <a:r>
              <a:rPr lang="ru-RU" b="1" dirty="0">
                <a:solidFill>
                  <a:srgbClr val="00FFFF"/>
                </a:solidFill>
                <a:latin typeface="Verdana" pitchFamily="34" charset="0"/>
              </a:rPr>
              <a:t>ИСТОРИЧЕСКИЕ ФАКТЫ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54513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800" dirty="0"/>
              <a:t>           </a:t>
            </a:r>
            <a:r>
              <a:rPr lang="ru-RU" sz="2000" b="1" dirty="0">
                <a:solidFill>
                  <a:schemeClr val="folHlink"/>
                </a:solidFill>
              </a:rPr>
              <a:t>Несмотря на достаточно короткую историю, существует несколько загадок джинсов. В частности, до конца не ясно происхождение терминов «джинсы»\</a:t>
            </a:r>
            <a:r>
              <a:rPr lang="ru-RU" sz="2000" b="1" dirty="0" err="1">
                <a:solidFill>
                  <a:schemeClr val="folHlink"/>
                </a:solidFill>
              </a:rPr>
              <a:t>jeans</a:t>
            </a:r>
            <a:r>
              <a:rPr lang="ru-RU" sz="2000" b="1" dirty="0">
                <a:solidFill>
                  <a:schemeClr val="folHlink"/>
                </a:solidFill>
              </a:rPr>
              <a:t> и </a:t>
            </a:r>
            <a:r>
              <a:rPr lang="ru-RU" sz="2000" b="1" dirty="0" err="1">
                <a:solidFill>
                  <a:schemeClr val="folHlink"/>
                </a:solidFill>
              </a:rPr>
              <a:t>деним</a:t>
            </a:r>
            <a:r>
              <a:rPr lang="ru-RU" sz="2000" b="1" dirty="0">
                <a:solidFill>
                  <a:schemeClr val="folHlink"/>
                </a:solidFill>
              </a:rPr>
              <a:t>\</a:t>
            </a:r>
            <a:r>
              <a:rPr lang="ru-RU" sz="2000" b="1" dirty="0" err="1">
                <a:solidFill>
                  <a:schemeClr val="folHlink"/>
                </a:solidFill>
              </a:rPr>
              <a:t>denim</a:t>
            </a:r>
            <a:r>
              <a:rPr lang="ru-RU" sz="2000" b="1" dirty="0">
                <a:solidFill>
                  <a:schemeClr val="folHlink"/>
                </a:solidFill>
              </a:rPr>
              <a:t> (таким образом обозначается вид хлопковой ткани, из которой сшиты джинсы).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folHlink"/>
                </a:solidFill>
              </a:rPr>
              <a:t>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folHlink"/>
                </a:solidFill>
              </a:rPr>
              <a:t>           Большинство историков сходятся во мнении, что термин «</a:t>
            </a:r>
            <a:r>
              <a:rPr lang="ru-RU" sz="2000" b="1" dirty="0" err="1">
                <a:solidFill>
                  <a:schemeClr val="folHlink"/>
                </a:solidFill>
              </a:rPr>
              <a:t>деним</a:t>
            </a:r>
            <a:r>
              <a:rPr lang="ru-RU" sz="2000" b="1" dirty="0">
                <a:solidFill>
                  <a:schemeClr val="folHlink"/>
                </a:solidFill>
              </a:rPr>
              <a:t>» происходит от исковерканной английским произношением французской фразы — </a:t>
            </a:r>
            <a:r>
              <a:rPr lang="ru-RU" sz="2000" b="1" dirty="0" err="1">
                <a:solidFill>
                  <a:schemeClr val="folHlink"/>
                </a:solidFill>
              </a:rPr>
              <a:t>serge</a:t>
            </a:r>
            <a:r>
              <a:rPr lang="ru-RU" sz="2000" b="1" dirty="0">
                <a:solidFill>
                  <a:schemeClr val="folHlink"/>
                </a:solidFill>
              </a:rPr>
              <a:t> </a:t>
            </a:r>
            <a:r>
              <a:rPr lang="ru-RU" sz="2000" b="1" dirty="0" err="1">
                <a:solidFill>
                  <a:schemeClr val="folHlink"/>
                </a:solidFill>
              </a:rPr>
              <a:t>de</a:t>
            </a:r>
            <a:r>
              <a:rPr lang="ru-RU" sz="2000" b="1" dirty="0">
                <a:solidFill>
                  <a:schemeClr val="folHlink"/>
                </a:solidFill>
              </a:rPr>
              <a:t> </a:t>
            </a:r>
            <a:r>
              <a:rPr lang="ru-RU" sz="2000" b="1" dirty="0" err="1">
                <a:solidFill>
                  <a:schemeClr val="folHlink"/>
                </a:solidFill>
              </a:rPr>
              <a:t>Nimes</a:t>
            </a:r>
            <a:r>
              <a:rPr lang="ru-RU" sz="2000" b="1" dirty="0">
                <a:solidFill>
                  <a:schemeClr val="folHlink"/>
                </a:solidFill>
              </a:rPr>
              <a:t> (саржа из города </a:t>
            </a:r>
            <a:r>
              <a:rPr lang="ru-RU" sz="2000" b="1" dirty="0" err="1">
                <a:solidFill>
                  <a:schemeClr val="folHlink"/>
                </a:solidFill>
              </a:rPr>
              <a:t>Нима</a:t>
            </a:r>
            <a:r>
              <a:rPr lang="ru-RU" sz="2000" b="1" dirty="0">
                <a:solidFill>
                  <a:schemeClr val="folHlink"/>
                </a:solidFill>
              </a:rPr>
              <a:t>). Однако еще в 17 веке была известна ткань «саржа из </a:t>
            </a:r>
            <a:r>
              <a:rPr lang="ru-RU" sz="2000" b="1" dirty="0" err="1">
                <a:solidFill>
                  <a:schemeClr val="folHlink"/>
                </a:solidFill>
              </a:rPr>
              <a:t>Нима</a:t>
            </a:r>
            <a:r>
              <a:rPr lang="ru-RU" sz="2000" b="1" dirty="0">
                <a:solidFill>
                  <a:schemeClr val="folHlink"/>
                </a:solidFill>
              </a:rPr>
              <a:t>», которая правда изготавливалась из шелка и шерсти.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folHlink"/>
                </a:solidFill>
              </a:rPr>
              <a:t>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 dirty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folHlink"/>
                </a:solidFill>
              </a:rPr>
              <a:t>          Любопытно, что тогда же в Англии производилась хлопковая ткань, называемая «джин»\</a:t>
            </a:r>
            <a:r>
              <a:rPr lang="ru-RU" sz="2000" b="1" dirty="0" err="1">
                <a:solidFill>
                  <a:schemeClr val="folHlink"/>
                </a:solidFill>
              </a:rPr>
              <a:t>jean</a:t>
            </a:r>
            <a:r>
              <a:rPr lang="ru-RU" sz="2000" b="1" dirty="0">
                <a:solidFill>
                  <a:schemeClr val="folHlink"/>
                </a:solidFill>
              </a:rPr>
              <a:t> — считается, что веком ранее ее производили в итальянском городе Генуя (англичане произносили его название, как «</a:t>
            </a:r>
            <a:r>
              <a:rPr lang="ru-RU" sz="2000" b="1" dirty="0" err="1">
                <a:solidFill>
                  <a:schemeClr val="folHlink"/>
                </a:solidFill>
              </a:rPr>
              <a:t>Джино</a:t>
            </a:r>
            <a:r>
              <a:rPr lang="ru-RU" sz="2000" b="1" dirty="0">
                <a:solidFill>
                  <a:schemeClr val="folHlink"/>
                </a:solidFill>
              </a:rPr>
              <a:t>»), а потом неизвестные коммерсанты перенесли технологию в Англию. В Америке </a:t>
            </a:r>
            <a:r>
              <a:rPr lang="ru-RU" sz="2000" b="1" dirty="0" err="1">
                <a:solidFill>
                  <a:schemeClr val="folHlink"/>
                </a:solidFill>
              </a:rPr>
              <a:t>деним</a:t>
            </a:r>
            <a:r>
              <a:rPr lang="ru-RU" sz="2000" b="1" dirty="0">
                <a:solidFill>
                  <a:schemeClr val="folHlink"/>
                </a:solidFill>
              </a:rPr>
              <a:t> стали производить в начале 18 века. 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FFFF"/>
                </a:solidFill>
                <a:latin typeface="Verdana" pitchFamily="34" charset="0"/>
              </a:rPr>
              <a:t>ИСТОРИЧЕСКИЕ ФАКТЫ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1788"/>
            <a:ext cx="8686800" cy="52562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/>
              <a:t>               </a:t>
            </a:r>
            <a:r>
              <a:rPr lang="ru-RU" sz="2400" b="1" dirty="0">
                <a:solidFill>
                  <a:schemeClr val="folHlink"/>
                </a:solidFill>
              </a:rPr>
              <a:t>Считается, что Леви Страус дал своим штанам название </a:t>
            </a:r>
            <a:r>
              <a:rPr lang="ru-RU" sz="2400" b="1" dirty="0">
                <a:solidFill>
                  <a:srgbClr val="99CC00"/>
                </a:solidFill>
              </a:rPr>
              <a:t>«джинсы»,</a:t>
            </a:r>
            <a:r>
              <a:rPr lang="ru-RU" sz="2400" b="1" dirty="0">
                <a:solidFill>
                  <a:schemeClr val="folHlink"/>
                </a:solidFill>
              </a:rPr>
              <a:t> чтобы подчеркнуть, что они сшиты из хорошо известной и качественной ткани. В 1986 году Леви Страус впервые в мире снабдил джинсы кожаным </a:t>
            </a:r>
            <a:r>
              <a:rPr lang="ru-RU" sz="2400" b="1" dirty="0">
                <a:solidFill>
                  <a:srgbClr val="99CC00"/>
                </a:solidFill>
              </a:rPr>
              <a:t>лейблом</a:t>
            </a:r>
            <a:r>
              <a:rPr lang="ru-RU" sz="2400" b="1" dirty="0">
                <a:solidFill>
                  <a:schemeClr val="folHlink"/>
                </a:solidFill>
              </a:rPr>
              <a:t>, на котором были изображены две лошади, пытающиеся разорвать джинсы.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chemeClr val="folHlink"/>
                </a:solidFill>
              </a:rPr>
              <a:t>         В 1980-е годы имидж джинсов вновь сменился. Они стали символом самолюбия и богатства. Тогда впервые появились «вареные» джинсы и начались эксперименты с их цветовой гаммой. Для супербогатых людей создавались особые модели, украшенные </a:t>
            </a:r>
            <a:r>
              <a:rPr lang="ru-RU" sz="2400" b="1" dirty="0">
                <a:solidFill>
                  <a:srgbClr val="99CC00"/>
                </a:solidFill>
              </a:rPr>
              <a:t>драгоценным камнями, вышивкой и </a:t>
            </a:r>
            <a:r>
              <a:rPr lang="ru-RU" sz="2400" b="1" dirty="0" err="1">
                <a:solidFill>
                  <a:srgbClr val="99CC00"/>
                </a:solidFill>
              </a:rPr>
              <a:t>апликацией</a:t>
            </a:r>
            <a:r>
              <a:rPr lang="ru-RU" sz="2400" b="1" dirty="0">
                <a:solidFill>
                  <a:srgbClr val="99CC00"/>
                </a:solidFill>
              </a:rPr>
              <a:t>. </a:t>
            </a:r>
          </a:p>
          <a:p>
            <a:pPr>
              <a:lnSpc>
                <a:spcPct val="80000"/>
              </a:lnSpc>
            </a:pPr>
            <a:endParaRPr lang="ru-RU" sz="2400" b="1" dirty="0">
              <a:solidFill>
                <a:srgbClr val="99CC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359</TotalTime>
  <Words>1681</Words>
  <Application>Microsoft Office PowerPoint</Application>
  <PresentationFormat>Екран (4:3)</PresentationFormat>
  <Paragraphs>293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1" baseType="lpstr">
      <vt:lpstr>Глобус</vt:lpstr>
      <vt:lpstr>НОВОЕ ПОКОЛЕНИЕ ВЫБИРАЕТ ДЖИНСЫ</vt:lpstr>
      <vt:lpstr>Презентація PowerPoint</vt:lpstr>
      <vt:lpstr>ДЖИНСЫ-ОДЕЖДА                  ВЕКА</vt:lpstr>
      <vt:lpstr>ДЖИНСЫ- ОДЕЖДА ВЕКА</vt:lpstr>
      <vt:lpstr>Презентація PowerPoint</vt:lpstr>
      <vt:lpstr>ХОД  ИССЛЕДОВАНИЯ «ЭТЮД О ДЖИНСАХ»</vt:lpstr>
      <vt:lpstr>ЭТЮД О ДЖИНСАХ</vt:lpstr>
      <vt:lpstr>ИСТОРИЧЕСКИЕ ФАКТЫ</vt:lpstr>
      <vt:lpstr>ИСТОРИЧЕСКИЕ ФАКТЫ</vt:lpstr>
      <vt:lpstr>ФАСОНЫ ДЖИНСОВ</vt:lpstr>
      <vt:lpstr>ФАСОНЫ ДЖИНСОВ</vt:lpstr>
      <vt:lpstr>ФАСОНЫ ДЖИНСОВ</vt:lpstr>
      <vt:lpstr>РЕСТАВРАЦИЯ ДЖИНСОВЫХ ВЕЩЕЙ - КОЛЛЕКЦИЯ ИДЕЙ</vt:lpstr>
      <vt:lpstr>РЕСТАВРАЦИЯ  ДЖИНСОВЫХ ВЕЩЕЙ - КОЛЛЕКЦИЯ ИДЕЙ</vt:lpstr>
      <vt:lpstr>РЕСТАВРАЦИЯ  ДЖИНСОВЫХ ВЕЩЕЙ - КОЛЛЕКЦИЯ ИДЕЙ</vt:lpstr>
      <vt:lpstr>РЕСТАВРАЦИЯ  ДЖИНСОВЫХ ВЕЩЕЙ - КОЛЛЕКЦИЯ ИДЕЙ</vt:lpstr>
      <vt:lpstr>  РЕСТАВРАЦИЯ  ДЖИНСОВЫХ ВЕЩЕЙ - КОЛЛЕКЦИЯ ИДЕЙ</vt:lpstr>
      <vt:lpstr>РЕСТАВРАЦИЯ  ДЖИНСОВЫХ ВЕЩЕЙ - КОЛЛЕКЦИЯ ИДЕЙ</vt:lpstr>
      <vt:lpstr>ВЫВОД :</vt:lpstr>
      <vt:lpstr>ИСТОЧНИКИ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НОВОЕ ПОКОЛЕНИЕ ВЫБИРАЕТ ДЖИНСЫ</dc:title>
  <dc:creator>Толик</dc:creator>
  <cp:lastModifiedBy>LEGION</cp:lastModifiedBy>
  <cp:revision>51</cp:revision>
  <dcterms:created xsi:type="dcterms:W3CDTF">2007-09-22T12:03:26Z</dcterms:created>
  <dcterms:modified xsi:type="dcterms:W3CDTF">2015-03-31T07:48:34Z</dcterms:modified>
</cp:coreProperties>
</file>