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6"/>
  </p:notesMasterIdLst>
  <p:sldIdLst>
    <p:sldId id="256" r:id="rId2"/>
    <p:sldId id="296" r:id="rId3"/>
    <p:sldId id="263" r:id="rId4"/>
    <p:sldId id="272" r:id="rId5"/>
    <p:sldId id="273" r:id="rId6"/>
    <p:sldId id="274" r:id="rId7"/>
    <p:sldId id="275" r:id="rId8"/>
    <p:sldId id="277" r:id="rId9"/>
    <p:sldId id="276" r:id="rId10"/>
    <p:sldId id="291" r:id="rId11"/>
    <p:sldId id="292" r:id="rId12"/>
    <p:sldId id="278" r:id="rId13"/>
    <p:sldId id="288" r:id="rId14"/>
    <p:sldId id="262" r:id="rId15"/>
    <p:sldId id="266" r:id="rId16"/>
    <p:sldId id="268" r:id="rId17"/>
    <p:sldId id="298" r:id="rId18"/>
    <p:sldId id="299" r:id="rId19"/>
    <p:sldId id="280" r:id="rId20"/>
    <p:sldId id="287" r:id="rId21"/>
    <p:sldId id="267" r:id="rId22"/>
    <p:sldId id="282" r:id="rId23"/>
    <p:sldId id="265" r:id="rId24"/>
    <p:sldId id="297" r:id="rId25"/>
    <p:sldId id="279" r:id="rId26"/>
    <p:sldId id="285" r:id="rId27"/>
    <p:sldId id="289" r:id="rId28"/>
    <p:sldId id="290" r:id="rId29"/>
    <p:sldId id="283" r:id="rId30"/>
    <p:sldId id="293" r:id="rId31"/>
    <p:sldId id="294" r:id="rId32"/>
    <p:sldId id="286" r:id="rId33"/>
    <p:sldId id="295" r:id="rId34"/>
    <p:sldId id="281" r:id="rId35"/>
  </p:sldIdLst>
  <p:sldSz cx="9144000" cy="6858000" type="screen4x3"/>
  <p:notesSz cx="6858000" cy="9144000"/>
  <p:embeddedFontLst>
    <p:embeddedFont>
      <p:font typeface="Calibri" pitchFamily="34" charset="0"/>
      <p:regular r:id="rId37"/>
      <p:bold r:id="rId38"/>
      <p:italic r:id="rId39"/>
      <p:boldItalic r:id="rId40"/>
    </p:embeddedFont>
    <p:embeddedFont>
      <p:font typeface="Tahoma" pitchFamily="34" charset="0"/>
      <p:regular r:id="rId41"/>
      <p:bold r:id="rId42"/>
    </p:embeddedFont>
  </p:embeddedFontLst>
  <p:custDataLst>
    <p:tags r:id="rId43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48608" autoAdjust="0"/>
  </p:normalViewPr>
  <p:slideViewPr>
    <p:cSldViewPr>
      <p:cViewPr>
        <p:scale>
          <a:sx n="75" d="100"/>
          <a:sy n="75" d="100"/>
        </p:scale>
        <p:origin x="-24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6.fntdata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2.fntdata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D676E2-F27F-46F9-9D30-3BCE7675AE70}" type="datetimeFigureOut">
              <a:rPr lang="uk-UA" smtClean="0"/>
              <a:t>31.03.2015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81F7F3-7EF2-4040-B6BF-CD57CB129FC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79918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2.xml"/><Relationship Id="rId13" Type="http://schemas.openxmlformats.org/officeDocument/2006/relationships/slide" Target="../slides/slide34.xml"/><Relationship Id="rId3" Type="http://schemas.openxmlformats.org/officeDocument/2006/relationships/slide" Target="../slides/slide3.xml"/><Relationship Id="rId7" Type="http://schemas.openxmlformats.org/officeDocument/2006/relationships/slide" Target="../slides/slide21.xml"/><Relationship Id="rId12" Type="http://schemas.openxmlformats.org/officeDocument/2006/relationships/slide" Target="../slides/slide33.xm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6" Type="http://schemas.openxmlformats.org/officeDocument/2006/relationships/slide" Target="../slides/slide15.xml"/><Relationship Id="rId11" Type="http://schemas.openxmlformats.org/officeDocument/2006/relationships/slide" Target="../slides/slide30.xml"/><Relationship Id="rId5" Type="http://schemas.openxmlformats.org/officeDocument/2006/relationships/slide" Target="../slides/slide14.xml"/><Relationship Id="rId10" Type="http://schemas.openxmlformats.org/officeDocument/2006/relationships/slide" Target="../slides/slide28.xml"/><Relationship Id="rId4" Type="http://schemas.openxmlformats.org/officeDocument/2006/relationships/slide" Target="../slides/slide7.xml"/><Relationship Id="rId9" Type="http://schemas.openxmlformats.org/officeDocument/2006/relationships/slide" Target="../slides/slide25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latin typeface="Tahoma" pitchFamily="34" charset="0"/>
                <a:cs typeface="Tahoma" pitchFamily="34" charset="0"/>
              </a:rPr>
              <a:t>Изделия из теста</a:t>
            </a:r>
            <a:endParaRPr lang="ru-RU" b="1" dirty="0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1F7F3-7EF2-4040-B6BF-CD57CB129FC3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702280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atin typeface="Tahoma" pitchFamily="34" charset="0"/>
                <a:cs typeface="Tahoma" pitchFamily="34" charset="0"/>
              </a:rPr>
              <a:t>Приготовление гашеной соды:</a:t>
            </a:r>
          </a:p>
          <a:p>
            <a:r>
              <a:rPr lang="ru-RU" b="1" u="sng" dirty="0" smtClean="0">
                <a:latin typeface="Tahoma" pitchFamily="34" charset="0"/>
                <a:cs typeface="Tahoma" pitchFamily="34" charset="0"/>
              </a:rPr>
              <a:t>Ингредиенты для гашеной соды: </a:t>
            </a:r>
            <a:r>
              <a:rPr lang="ru-RU" b="1" dirty="0" smtClean="0">
                <a:latin typeface="Tahoma" pitchFamily="34" charset="0"/>
                <a:cs typeface="Tahoma" pitchFamily="34" charset="0"/>
              </a:rPr>
              <a:t>сода 1 </a:t>
            </a:r>
            <a:r>
              <a:rPr lang="ru-RU" b="1" dirty="0" err="1" smtClean="0">
                <a:latin typeface="Tahoma" pitchFamily="34" charset="0"/>
                <a:cs typeface="Tahoma" pitchFamily="34" charset="0"/>
              </a:rPr>
              <a:t>ч.л</a:t>
            </a:r>
            <a:r>
              <a:rPr lang="ru-RU" b="1" dirty="0" smtClean="0">
                <a:latin typeface="Tahoma" pitchFamily="34" charset="0"/>
                <a:cs typeface="Tahoma" pitchFamily="34" charset="0"/>
              </a:rPr>
              <a:t>., пищевая кислота 1 </a:t>
            </a:r>
            <a:r>
              <a:rPr lang="ru-RU" b="1" dirty="0" err="1" smtClean="0">
                <a:latin typeface="Tahoma" pitchFamily="34" charset="0"/>
                <a:cs typeface="Tahoma" pitchFamily="34" charset="0"/>
              </a:rPr>
              <a:t>ст.л</a:t>
            </a:r>
            <a:r>
              <a:rPr lang="ru-RU" b="1" dirty="0" smtClean="0">
                <a:latin typeface="Tahoma" pitchFamily="34" charset="0"/>
                <a:cs typeface="Tahoma" pitchFamily="34" charset="0"/>
              </a:rPr>
              <a:t>.</a:t>
            </a:r>
            <a:br>
              <a:rPr lang="ru-RU" b="1" dirty="0" smtClean="0">
                <a:latin typeface="Tahoma" pitchFamily="34" charset="0"/>
                <a:cs typeface="Tahoma" pitchFamily="34" charset="0"/>
              </a:rPr>
            </a:br>
            <a:r>
              <a:rPr lang="ru-RU" b="1" dirty="0" smtClean="0">
                <a:latin typeface="Tahoma" pitchFamily="34" charset="0"/>
                <a:cs typeface="Tahoma" pitchFamily="34" charset="0"/>
              </a:rPr>
              <a:t>В  ёмкость поместить необходимое количество соды, оно указывается в рецептах и гасится  с помощью пищевых кислот. Можно использовать столовый или яблочный уксус, лимонный сок или уксусную эссенцию. Если используется  уксусная эссенция, то её нужно предварительно развести водой в приблизительно в 10 раз. Сода сначала зашипит, а потом, после гашения, перестанет шипеть. Соду можно добавлять в кондитерское изделие. </a:t>
            </a:r>
            <a:endParaRPr lang="ru-RU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1F7F3-7EF2-4040-B6BF-CD57CB129FC3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915088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1600" b="1" dirty="0" smtClean="0">
                <a:latin typeface="Tahoma" pitchFamily="34" charset="0"/>
                <a:cs typeface="Tahoma" pitchFamily="34" charset="0"/>
              </a:rPr>
              <a:t>Виды теста</a:t>
            </a:r>
          </a:p>
          <a:p>
            <a:pPr algn="ctr" eaLnBrk="1" hangingPunct="1">
              <a:buFont typeface="Arial" charset="0"/>
              <a:buNone/>
            </a:pPr>
            <a:r>
              <a:rPr lang="ru-RU" b="1" dirty="0" smtClean="0">
                <a:latin typeface="Tahoma" pitchFamily="34" charset="0"/>
                <a:cs typeface="Tahoma" pitchFamily="34" charset="0"/>
              </a:rPr>
              <a:t>Дрожжевое</a:t>
            </a:r>
          </a:p>
          <a:p>
            <a:pPr eaLnBrk="1" hangingPunct="1">
              <a:buFont typeface="Arial" charset="0"/>
              <a:buNone/>
            </a:pPr>
            <a:endParaRPr lang="ru-RU" dirty="0" smtClean="0"/>
          </a:p>
          <a:p>
            <a:pPr eaLnBrk="1" hangingPunct="1"/>
            <a:endParaRPr lang="ru-RU" dirty="0" smtClean="0"/>
          </a:p>
          <a:p>
            <a:pPr algn="ctr" eaLnBrk="1" hangingPunct="1">
              <a:buFont typeface="Arial" charset="0"/>
              <a:buNone/>
            </a:pPr>
            <a:r>
              <a:rPr lang="ru-RU" b="1" dirty="0" smtClean="0">
                <a:latin typeface="Tahoma" pitchFamily="34" charset="0"/>
                <a:cs typeface="Tahoma" pitchFamily="34" charset="0"/>
              </a:rPr>
              <a:t>Пресное</a:t>
            </a:r>
          </a:p>
          <a:p>
            <a:pPr eaLnBrk="1" hangingPunct="1">
              <a:buFont typeface="Arial" charset="0"/>
              <a:buNone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1F7F3-7EF2-4040-B6BF-CD57CB129FC3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879608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atin typeface="Tahoma" pitchFamily="34" charset="0"/>
                <a:cs typeface="Tahoma" pitchFamily="34" charset="0"/>
              </a:rPr>
              <a:t>Дрожжевое тесто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u="sng" dirty="0" smtClean="0">
                <a:latin typeface="Tahoma" pitchFamily="34" charset="0"/>
                <a:cs typeface="Tahoma" pitchFamily="34" charset="0"/>
              </a:rPr>
              <a:t>Дрожжевое тесто </a:t>
            </a:r>
            <a:r>
              <a:rPr lang="ru-RU" sz="1200" b="1" dirty="0" smtClean="0">
                <a:latin typeface="Tahoma" pitchFamily="34" charset="0"/>
                <a:cs typeface="Tahoma" pitchFamily="34" charset="0"/>
              </a:rPr>
              <a:t>— готовят из  муки, воды,   дрожжей и используют для приготовления:</a:t>
            </a:r>
            <a:endParaRPr lang="ru-RU" sz="1200" b="1" dirty="0" smtClean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1F7F3-7EF2-4040-B6BF-CD57CB129FC3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766491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atin typeface="Tahoma" pitchFamily="34" charset="0"/>
                <a:cs typeface="Tahoma" pitchFamily="34" charset="0"/>
              </a:rPr>
              <a:t>Существует два способа приготовления  дрожжевого теста:</a:t>
            </a:r>
            <a:endParaRPr lang="ru-RU" sz="1200" b="1" dirty="0" smtClean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ru-RU" b="1" u="sng" dirty="0" smtClean="0">
                <a:latin typeface="Tahoma" pitchFamily="34" charset="0"/>
                <a:cs typeface="Tahoma" pitchFamily="34" charset="0"/>
              </a:rPr>
              <a:t>Без опары </a:t>
            </a:r>
            <a:r>
              <a:rPr lang="ru-RU" b="1" dirty="0" smtClean="0">
                <a:latin typeface="Tahoma" pitchFamily="34" charset="0"/>
                <a:cs typeface="Tahoma" pitchFamily="34" charset="0"/>
              </a:rPr>
              <a:t>готовят изделия, на которые  идет небольшое количество яиц и жира.</a:t>
            </a:r>
          </a:p>
          <a:p>
            <a:pPr>
              <a:lnSpc>
                <a:spcPct val="150000"/>
              </a:lnSpc>
            </a:pPr>
            <a:r>
              <a:rPr lang="ru-RU" b="1" u="sng" dirty="0" smtClean="0">
                <a:latin typeface="Tahoma" pitchFamily="34" charset="0"/>
                <a:cs typeface="Tahoma" pitchFamily="34" charset="0"/>
              </a:rPr>
              <a:t> С применением опары </a:t>
            </a:r>
            <a:r>
              <a:rPr lang="ru-RU" b="1" dirty="0" smtClean="0">
                <a:latin typeface="Tahoma" pitchFamily="34" charset="0"/>
                <a:cs typeface="Tahoma" pitchFamily="34" charset="0"/>
              </a:rPr>
              <a:t>готовят  тесто с большим содержанием 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ahoma" pitchFamily="34" charset="0"/>
                <a:cs typeface="Tahoma" pitchFamily="34" charset="0"/>
              </a:rPr>
              <a:t>сахара, жира, яиц.</a:t>
            </a:r>
            <a:endParaRPr lang="ru-RU" dirty="0" smtClean="0">
              <a:latin typeface="Tahoma" pitchFamily="34" charset="0"/>
              <a:cs typeface="Tahoma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1F7F3-7EF2-4040-B6BF-CD57CB129FC3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142324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atin typeface="Tahoma" pitchFamily="34" charset="0"/>
                <a:cs typeface="Tahoma" pitchFamily="34" charset="0"/>
              </a:rPr>
              <a:t>Приготовление опары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latin typeface="Tahoma" pitchFamily="34" charset="0"/>
                <a:cs typeface="Tahoma" pitchFamily="34" charset="0"/>
              </a:rPr>
              <a:t>Дрожжи следует растереть с сахаром, развести молоком, подогретым до температуры 24—30°, так как при такой температуре они быстрее всего размножаются. Затем смешать с небольшим количеством подогретой, просеянной муки. Густота опары должна соответствовать густоте сметаны. Посуду с тестом поставить затем в теплое место. Если в опаре быстро наступает брожение, значит дрожжи можно использовать к тесту. Доказательством подъема опары является увеличение ее объема на 100%.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1F7F3-7EF2-4040-B6BF-CD57CB129FC3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690890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dirty="0" smtClean="0">
                <a:latin typeface="Tahoma" pitchFamily="34" charset="0"/>
                <a:cs typeface="Tahoma" pitchFamily="34" charset="0"/>
              </a:rPr>
              <a:t>Замес и подъем те</a:t>
            </a:r>
            <a:r>
              <a:rPr lang="ru-RU" sz="1200" b="1" i="1" dirty="0" smtClean="0">
                <a:latin typeface="Tahoma" pitchFamily="34" charset="0"/>
                <a:cs typeface="Tahoma" pitchFamily="34" charset="0"/>
              </a:rPr>
              <a:t>с</a:t>
            </a:r>
            <a:r>
              <a:rPr lang="ru-RU" sz="1200" b="1" dirty="0" smtClean="0">
                <a:latin typeface="Tahoma" pitchFamily="34" charset="0"/>
                <a:cs typeface="Tahoma" pitchFamily="34" charset="0"/>
              </a:rPr>
              <a:t>та</a:t>
            </a:r>
            <a:endParaRPr lang="en-US" sz="1200" b="1" dirty="0" smtClean="0">
              <a:latin typeface="Tahoma" pitchFamily="34" charset="0"/>
              <a:cs typeface="Tahoma" pitchFamily="34" charset="0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latin typeface="Tahoma" pitchFamily="34" charset="0"/>
                <a:cs typeface="Tahoma" pitchFamily="34" charset="0"/>
              </a:rPr>
              <a:t>Пока опара подходит, следует приготовить все необходимые продукты, то есть разболтать с сахаром яйца, растопить жир, приготовить приправы. Опару, муку, яйца, подогретое молоко, соль, ароматические приправы соединить и перемешать. Тщательно замесить тесто. Замес теста заключается в том, что смешиваются все продукты и в тесто вводится большое количество воздуха, что в значительной степени влияет на пышность теста. К концу замеса постепенно подливают жир, не переставая при том месить. Если тесто становится гладким, блестит, не прилипает ко дну посуды и в нем образуется много пузырьков воздуха, можно прекратить замес. Посуду с тестом накрыть и дать тесту подойти. При подъеме тесто увеличивает свой объем вдвое. </a:t>
            </a:r>
          </a:p>
          <a:p>
            <a:pPr algn="ctr"/>
            <a:endParaRPr lang="ru-RU" sz="12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1F7F3-7EF2-4040-B6BF-CD57CB129FC3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414330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1200" b="1" dirty="0" smtClean="0">
                <a:latin typeface="Tahoma" pitchFamily="34" charset="0"/>
                <a:cs typeface="Tahoma" pitchFamily="34" charset="0"/>
              </a:rPr>
              <a:t>Приготовление  дрожжевого опарного теста</a:t>
            </a:r>
            <a:endParaRPr lang="en-US" sz="1200" b="1" dirty="0" smtClean="0">
              <a:latin typeface="Tahoma" pitchFamily="34" charset="0"/>
              <a:cs typeface="Tahoma" pitchFamily="34" charset="0"/>
            </a:endParaRPr>
          </a:p>
          <a:p>
            <a:r>
              <a:rPr lang="ru-RU" b="1" u="sng" dirty="0" smtClean="0">
                <a:latin typeface="Tahoma" pitchFamily="34" charset="0"/>
                <a:cs typeface="Tahoma" pitchFamily="34" charset="0"/>
              </a:rPr>
              <a:t>Продукты:</a:t>
            </a:r>
          </a:p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На 1 кг теста - 4 стакана муки, 1 стакан воды или молока, 3—4 ст. ложки маргарина, 3 ст. ложки сахара, 1—2 яйца, 1 чайная ложка соли, 30 г дрожжей.</a:t>
            </a:r>
          </a:p>
          <a:p>
            <a:r>
              <a:rPr lang="ru-RU" b="1" u="sng" dirty="0" smtClean="0">
                <a:latin typeface="Tahoma" pitchFamily="34" charset="0"/>
                <a:cs typeface="Tahoma" pitchFamily="34" charset="0"/>
              </a:rPr>
              <a:t>Опарное тесто готовят в два приема. </a:t>
            </a:r>
          </a:p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1. Из муки, молока и дрожжей готовят опару. Для ее замеса молоко (примерно 80% нормы) подогревают до 30°С, затем вливают в него разведенные в небольшом количестве теплого молока или воды и предварительно процеженные дрожжи. Жидкость размешивают и всыпают в нее подготовленную муку (примерно 50% нормы), добавляют немного сахара для подкормки дрожжей и все это размешивают до однородной массы. Из муки, содержащей хорошую эластичную клейковину, опару готовят более жидкую, а из муки со слабой клейковиной — более густую.</a:t>
            </a:r>
          </a:p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После замеса опару ставят в теплое место (25—30° С) на 1,5—3 часа для брожения.</a:t>
            </a:r>
          </a:p>
          <a:p>
            <a:pPr eaLnBrk="1" hangingPunct="1"/>
            <a:endParaRPr lang="ru-RU" sz="1200" b="1" dirty="0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1F7F3-7EF2-4040-B6BF-CD57CB129FC3}" type="slidenum">
              <a:rPr lang="uk-UA" smtClean="0"/>
              <a:t>19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53381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2. В готовую опару добавить оставшуюся часть теплого молока, растворенную соль, яйца, сахар, все это размешать, всыпать муку и замешивать тесто до тех пор, пока оно не будет гладким, эластичным и легко отставать от рук и стенок посуды.</a:t>
            </a:r>
          </a:p>
          <a:p>
            <a:endParaRPr lang="ru-RU" b="1" dirty="0" smtClean="0">
              <a:latin typeface="Tahoma" pitchFamily="34" charset="0"/>
              <a:cs typeface="Tahoma" pitchFamily="34" charset="0"/>
            </a:endParaRPr>
          </a:p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3. После этого в тесто ввести растопленное до сметанообразного состояния масло (маргарин, растительное масло ), и вновь продолжать замес до полного соединения масла с тестом. Замешенное тесто слегка посыпать сверху мукой, посуду закрыть крышкой или тканью и поставить в теплое место (25—30° С) на 1,5—2 часа для брожения, после чего несколько раз обмять.</a:t>
            </a:r>
          </a:p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 </a:t>
            </a:r>
          </a:p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Продолжительность брожения опары и теста можно регулировать изменением температурных условий, помещая посуду с тестом в более теплое или прохладное место. </a:t>
            </a:r>
          </a:p>
          <a:p>
            <a:endParaRPr lang="ru-RU" b="1" dirty="0" smtClean="0">
              <a:latin typeface="Tahoma" pitchFamily="34" charset="0"/>
              <a:cs typeface="Tahoma" pitchFamily="34" charset="0"/>
            </a:endParaRPr>
          </a:p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 4.Улучшить вкус и аромат сладкого дрожжевого теста можно добавлением ароматических веществ (натертой на терке цедры апельсина или лимона, ванильного сахара, ванилина, плодов мелко растертого кардамона и др.).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1F7F3-7EF2-4040-B6BF-CD57CB129FC3}" type="slidenum">
              <a:rPr lang="uk-UA" smtClean="0"/>
              <a:t>20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98003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atin typeface="Tahoma" pitchFamily="34" charset="0"/>
                <a:cs typeface="Tahoma" pitchFamily="34" charset="0"/>
              </a:rPr>
              <a:t>Пресное  тесто</a:t>
            </a:r>
          </a:p>
          <a:p>
            <a:r>
              <a:rPr lang="ru-RU" b="1" u="sng" dirty="0" smtClean="0">
                <a:latin typeface="Tahoma" pitchFamily="34" charset="0"/>
                <a:cs typeface="Tahoma" pitchFamily="34" charset="0"/>
              </a:rPr>
              <a:t>Пресным</a:t>
            </a:r>
            <a:r>
              <a:rPr lang="ru-RU" b="1" dirty="0" smtClean="0">
                <a:latin typeface="Tahoma" pitchFamily="34" charset="0"/>
                <a:cs typeface="Tahoma" pitchFamily="34" charset="0"/>
              </a:rPr>
              <a:t> называют тесто, приготовленное без дрожжей. Это могут быть бисквитное, слоеное, заварное, песочное  и другие виды теста (тесто для пельменей и вареников). </a:t>
            </a:r>
          </a:p>
          <a:p>
            <a:endParaRPr lang="ru-RU" b="1" u="sng" dirty="0" smtClean="0">
              <a:latin typeface="Tahoma" pitchFamily="34" charset="0"/>
              <a:cs typeface="Tahoma" pitchFamily="34" charset="0"/>
            </a:endParaRPr>
          </a:p>
          <a:p>
            <a:r>
              <a:rPr lang="ru-RU" b="1" u="sng" dirty="0" smtClean="0">
                <a:latin typeface="Tahoma" pitchFamily="34" charset="0"/>
                <a:cs typeface="Tahoma" pitchFamily="34" charset="0"/>
              </a:rPr>
              <a:t>Разрыхлителем</a:t>
            </a:r>
            <a:r>
              <a:rPr lang="ru-RU" b="1" dirty="0" smtClean="0">
                <a:latin typeface="Tahoma" pitchFamily="34" charset="0"/>
                <a:cs typeface="Tahoma" pitchFamily="34" charset="0"/>
              </a:rPr>
              <a:t>  для пресного теста служит сода.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1F7F3-7EF2-4040-B6BF-CD57CB129FC3}" type="slidenum">
              <a:rPr lang="uk-UA" smtClean="0"/>
              <a:t>21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433954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1200" b="1" dirty="0" smtClean="0">
                <a:latin typeface="Tahoma" pitchFamily="34" charset="0"/>
                <a:cs typeface="Tahoma" pitchFamily="34" charset="0"/>
              </a:rPr>
              <a:t>Бисквитное тесто</a:t>
            </a:r>
            <a:endParaRPr lang="en-US" sz="1200" b="1" dirty="0" smtClean="0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ru-RU" b="1" u="sng" dirty="0" smtClean="0">
                <a:latin typeface="Tahoma" pitchFamily="34" charset="0"/>
                <a:cs typeface="Tahoma" pitchFamily="34" charset="0"/>
              </a:rPr>
              <a:t>Бисквитное тесто </a:t>
            </a:r>
            <a:r>
              <a:rPr lang="ru-RU" b="1" dirty="0" smtClean="0">
                <a:latin typeface="Tahoma" pitchFamily="34" charset="0"/>
                <a:cs typeface="Tahoma" pitchFamily="34" charset="0"/>
              </a:rPr>
              <a:t>приготавливают без разрыхлителей. Для придания пористой структуры в него вводят  взбитые яйца или яичные белки, которые и являются разрыхлителем. 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ahoma" pitchFamily="34" charset="0"/>
                <a:cs typeface="Tahoma" pitchFamily="34" charset="0"/>
              </a:rPr>
              <a:t>Приготовить бисквит можно двумя способами: </a:t>
            </a:r>
            <a:r>
              <a:rPr lang="ru-RU" b="1" u="sng" dirty="0" smtClean="0">
                <a:latin typeface="Tahoma" pitchFamily="34" charset="0"/>
                <a:cs typeface="Tahoma" pitchFamily="34" charset="0"/>
              </a:rPr>
              <a:t>холодным и теплым.</a:t>
            </a:r>
          </a:p>
          <a:p>
            <a:pPr>
              <a:lnSpc>
                <a:spcPct val="150000"/>
              </a:lnSpc>
            </a:pPr>
            <a:endParaRPr lang="ru-RU" b="1" u="sng" dirty="0" smtClean="0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ru-RU" b="1" u="sng" dirty="0" smtClean="0">
                <a:latin typeface="Tahoma" pitchFamily="34" charset="0"/>
                <a:cs typeface="Tahoma" pitchFamily="34" charset="0"/>
              </a:rPr>
              <a:t>Из бисквитного теста приготавливают:   </a:t>
            </a:r>
            <a:endParaRPr lang="ru-RU" u="sng" dirty="0" smtClean="0">
              <a:latin typeface="Tahoma" pitchFamily="34" charset="0"/>
              <a:cs typeface="Tahoma" pitchFamily="34" charset="0"/>
            </a:endParaRPr>
          </a:p>
          <a:p>
            <a:pPr eaLnBrk="1" hangingPunct="1"/>
            <a:endParaRPr lang="ru-RU" sz="1200" b="1" dirty="0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1F7F3-7EF2-4040-B6BF-CD57CB129FC3}" type="slidenum">
              <a:rPr lang="uk-UA" smtClean="0"/>
              <a:t>22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565987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1800" b="1" dirty="0" smtClean="0">
                <a:latin typeface="Tahoma" pitchFamily="34" charset="0"/>
                <a:cs typeface="Tahoma" pitchFamily="34" charset="0"/>
              </a:rPr>
              <a:t>Содержание</a:t>
            </a:r>
          </a:p>
          <a:p>
            <a:pPr eaLnBrk="1" hangingPunct="1"/>
            <a:r>
              <a:rPr lang="ru-RU" sz="1200" b="1" dirty="0" smtClean="0">
                <a:latin typeface="Tahoma" pitchFamily="34" charset="0"/>
                <a:cs typeface="Tahoma" pitchFamily="34" charset="0"/>
                <a:hlinkClick r:id="rId3" action="ppaction://hlinksldjump"/>
              </a:rPr>
              <a:t>Инструменты и приспособления</a:t>
            </a:r>
            <a:endParaRPr lang="ru-RU" sz="1200" b="1" dirty="0" smtClean="0">
              <a:latin typeface="Tahoma" pitchFamily="34" charset="0"/>
              <a:cs typeface="Tahoma" pitchFamily="34" charset="0"/>
            </a:endParaRPr>
          </a:p>
          <a:p>
            <a:pPr eaLnBrk="1" hangingPunct="1"/>
            <a:r>
              <a:rPr lang="ru-RU" sz="1200" b="1" dirty="0" smtClean="0">
                <a:latin typeface="Tahoma" pitchFamily="34" charset="0"/>
                <a:cs typeface="Tahoma" pitchFamily="34" charset="0"/>
                <a:hlinkClick r:id="rId4" action="ppaction://hlinksldjump"/>
              </a:rPr>
              <a:t>Продукты для приготовления мучных изделий </a:t>
            </a:r>
            <a:endParaRPr lang="ru-RU" sz="1200" b="1" dirty="0" smtClean="0">
              <a:latin typeface="Tahoma" pitchFamily="34" charset="0"/>
              <a:cs typeface="Tahoma" pitchFamily="34" charset="0"/>
            </a:endParaRPr>
          </a:p>
          <a:p>
            <a:pPr eaLnBrk="1" hangingPunct="1"/>
            <a:r>
              <a:rPr lang="ru-RU" sz="1200" b="1" dirty="0" smtClean="0">
                <a:latin typeface="Tahoma" pitchFamily="34" charset="0"/>
                <a:cs typeface="Tahoma" pitchFamily="34" charset="0"/>
                <a:hlinkClick r:id="rId5" action="ppaction://hlinksldjump"/>
              </a:rPr>
              <a:t>Виды теста</a:t>
            </a:r>
            <a:endParaRPr lang="ru-RU" sz="1200" b="1" dirty="0" smtClean="0">
              <a:latin typeface="Tahoma" pitchFamily="34" charset="0"/>
              <a:cs typeface="Tahoma" pitchFamily="34" charset="0"/>
            </a:endParaRPr>
          </a:p>
          <a:p>
            <a:pPr eaLnBrk="1" hangingPunct="1"/>
            <a:r>
              <a:rPr lang="ru-RU" sz="1050" b="1" dirty="0" smtClean="0">
                <a:latin typeface="Tahoma" pitchFamily="34" charset="0"/>
                <a:cs typeface="Tahoma" pitchFamily="34" charset="0"/>
                <a:hlinkClick r:id="rId6" action="ppaction://hlinksldjump"/>
              </a:rPr>
              <a:t>Дрожжевое тесто</a:t>
            </a:r>
            <a:endParaRPr lang="ru-RU" sz="1050" b="1" dirty="0" smtClean="0">
              <a:latin typeface="Tahoma" pitchFamily="34" charset="0"/>
              <a:cs typeface="Tahoma" pitchFamily="34" charset="0"/>
            </a:endParaRPr>
          </a:p>
          <a:p>
            <a:pPr eaLnBrk="1" hangingPunct="1"/>
            <a:r>
              <a:rPr lang="ru-RU" sz="1050" b="1" dirty="0" smtClean="0">
                <a:latin typeface="Tahoma" pitchFamily="34" charset="0"/>
                <a:cs typeface="Tahoma" pitchFamily="34" charset="0"/>
                <a:hlinkClick r:id="rId7" action="ppaction://hlinksldjump"/>
              </a:rPr>
              <a:t>Пресное тесто</a:t>
            </a:r>
            <a:endParaRPr lang="ru-RU" sz="1050" b="1" dirty="0" smtClean="0">
              <a:latin typeface="Tahoma" pitchFamily="34" charset="0"/>
              <a:cs typeface="Tahoma" pitchFamily="34" charset="0"/>
            </a:endParaRPr>
          </a:p>
          <a:p>
            <a:pPr eaLnBrk="1" hangingPunct="1"/>
            <a:r>
              <a:rPr lang="ru-RU" sz="1050" b="1" dirty="0" smtClean="0">
                <a:latin typeface="Tahoma" pitchFamily="34" charset="0"/>
                <a:cs typeface="Tahoma" pitchFamily="34" charset="0"/>
                <a:hlinkClick r:id="rId8" action="ppaction://hlinksldjump"/>
              </a:rPr>
              <a:t>Бисквитное тесто</a:t>
            </a:r>
            <a:endParaRPr lang="ru-RU" sz="1050" b="1" dirty="0" smtClean="0">
              <a:latin typeface="Tahoma" pitchFamily="34" charset="0"/>
              <a:cs typeface="Tahoma" pitchFamily="34" charset="0"/>
            </a:endParaRPr>
          </a:p>
          <a:p>
            <a:pPr eaLnBrk="1" hangingPunct="1"/>
            <a:r>
              <a:rPr lang="ru-RU" sz="1050" b="1" dirty="0" smtClean="0">
                <a:latin typeface="Tahoma" pitchFamily="34" charset="0"/>
                <a:cs typeface="Tahoma" pitchFamily="34" charset="0"/>
                <a:hlinkClick r:id="rId9" action="ppaction://hlinksldjump"/>
              </a:rPr>
              <a:t>Слоеное тесто</a:t>
            </a:r>
            <a:endParaRPr lang="ru-RU" sz="1050" b="1" dirty="0" smtClean="0">
              <a:latin typeface="Tahoma" pitchFamily="34" charset="0"/>
              <a:cs typeface="Tahoma" pitchFamily="34" charset="0"/>
            </a:endParaRPr>
          </a:p>
          <a:p>
            <a:pPr eaLnBrk="1" hangingPunct="1"/>
            <a:r>
              <a:rPr lang="ru-RU" sz="1050" b="1" dirty="0" smtClean="0">
                <a:latin typeface="Tahoma" pitchFamily="34" charset="0"/>
                <a:cs typeface="Tahoma" pitchFamily="34" charset="0"/>
                <a:hlinkClick r:id="rId10" action="ppaction://hlinksldjump"/>
              </a:rPr>
              <a:t>Песочное тесто</a:t>
            </a:r>
            <a:endParaRPr lang="ru-RU" sz="1050" b="1" dirty="0" smtClean="0">
              <a:latin typeface="Tahoma" pitchFamily="34" charset="0"/>
              <a:cs typeface="Tahoma" pitchFamily="34" charset="0"/>
            </a:endParaRPr>
          </a:p>
          <a:p>
            <a:pPr eaLnBrk="1" hangingPunct="1"/>
            <a:r>
              <a:rPr lang="ru-RU" sz="1050" b="1" dirty="0" smtClean="0">
                <a:latin typeface="Tahoma" pitchFamily="34" charset="0"/>
                <a:cs typeface="Tahoma" pitchFamily="34" charset="0"/>
                <a:hlinkClick r:id="rId11" action="ppaction://hlinksldjump"/>
              </a:rPr>
              <a:t>Заварное тесто</a:t>
            </a:r>
            <a:endParaRPr lang="ru-RU" sz="1050" b="1" dirty="0" smtClean="0">
              <a:latin typeface="Tahoma" pitchFamily="34" charset="0"/>
              <a:cs typeface="Tahoma" pitchFamily="34" charset="0"/>
            </a:endParaRPr>
          </a:p>
          <a:p>
            <a:pPr eaLnBrk="1" hangingPunct="1"/>
            <a:r>
              <a:rPr lang="ru-RU" sz="1200" b="1" dirty="0" smtClean="0">
                <a:latin typeface="Tahoma" pitchFamily="34" charset="0"/>
                <a:cs typeface="Tahoma" pitchFamily="34" charset="0"/>
                <a:hlinkClick r:id="rId12" action="ppaction://hlinksldjump"/>
              </a:rPr>
              <a:t>Виды начинок для изделий из теста</a:t>
            </a:r>
            <a:endParaRPr lang="ru-RU" sz="1200" b="1" dirty="0" smtClean="0">
              <a:latin typeface="Tahoma" pitchFamily="34" charset="0"/>
              <a:cs typeface="Tahoma" pitchFamily="34" charset="0"/>
            </a:endParaRPr>
          </a:p>
          <a:p>
            <a:pPr eaLnBrk="1" hangingPunct="1"/>
            <a:r>
              <a:rPr lang="ru-RU" sz="1200" b="1" dirty="0" smtClean="0">
                <a:latin typeface="Tahoma" pitchFamily="34" charset="0"/>
                <a:cs typeface="Tahoma" pitchFamily="34" charset="0"/>
                <a:hlinkClick r:id="rId13" action="ppaction://hlinksldjump"/>
              </a:rPr>
              <a:t>Украшения для изделий из теста</a:t>
            </a:r>
            <a:endParaRPr lang="ru-RU" sz="1200" b="1" dirty="0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1F7F3-7EF2-4040-B6BF-CD57CB129FC3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119530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defRPr/>
            </a:pP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Приготовление бисквитного теста</a:t>
            </a:r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b="1" u="sng" dirty="0" smtClean="0">
                <a:latin typeface="Tahoma" pitchFamily="34" charset="0"/>
                <a:cs typeface="Tahoma" pitchFamily="34" charset="0"/>
              </a:rPr>
              <a:t>Продукты: </a:t>
            </a:r>
          </a:p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Мука - 1 стакан (100 г), </a:t>
            </a:r>
          </a:p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яйца - 4 </a:t>
            </a:r>
            <a:r>
              <a:rPr lang="ru-RU" b="1" dirty="0" err="1" smtClean="0">
                <a:latin typeface="Tahoma" pitchFamily="34" charset="0"/>
                <a:cs typeface="Tahoma" pitchFamily="34" charset="0"/>
              </a:rPr>
              <a:t>шт</a:t>
            </a:r>
            <a:r>
              <a:rPr lang="ru-RU" b="1" dirty="0" smtClean="0">
                <a:latin typeface="Tahoma" pitchFamily="34" charset="0"/>
                <a:cs typeface="Tahoma" pitchFamily="34" charset="0"/>
              </a:rPr>
              <a:t>, сахар -1 стакан (180 г).</a:t>
            </a:r>
          </a:p>
          <a:p>
            <a:pPr algn="ctr">
              <a:defRPr/>
            </a:pPr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defRPr/>
            </a:pPr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Бисквит готовится холодным или теплым способом.</a:t>
            </a:r>
          </a:p>
          <a:p>
            <a:r>
              <a:rPr lang="ru-RU" b="1" u="sng" dirty="0" smtClean="0">
                <a:latin typeface="Tahoma" pitchFamily="34" charset="0"/>
                <a:cs typeface="Tahoma" pitchFamily="34" charset="0"/>
              </a:rPr>
              <a:t>Холодный способ</a:t>
            </a:r>
          </a:p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Белки отделить от желтков.</a:t>
            </a:r>
          </a:p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Желтки растереть с 0,5 стакана сахара вилкой (можно при помощи стержневого </a:t>
            </a:r>
            <a:r>
              <a:rPr lang="ru-RU" b="1" dirty="0" err="1" smtClean="0">
                <a:latin typeface="Tahoma" pitchFamily="34" charset="0"/>
                <a:cs typeface="Tahoma" pitchFamily="34" charset="0"/>
              </a:rPr>
              <a:t>измельчителя</a:t>
            </a:r>
            <a:r>
              <a:rPr lang="ru-RU" b="1" dirty="0" smtClean="0">
                <a:latin typeface="Tahoma" pitchFamily="34" charset="0"/>
                <a:cs typeface="Tahoma" pitchFamily="34" charset="0"/>
              </a:rPr>
              <a:t>).</a:t>
            </a:r>
          </a:p>
          <a:p>
            <a:endParaRPr lang="ru-RU" b="1" dirty="0" smtClean="0">
              <a:latin typeface="Tahoma" pitchFamily="34" charset="0"/>
              <a:cs typeface="Tahoma" pitchFamily="34" charset="0"/>
            </a:endParaRPr>
          </a:p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Ввести в желтки с сахаром просеянную муку (или муку с крахмалом) и перемешать до однородности.</a:t>
            </a:r>
          </a:p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В отдельной миске, при помощи миксера, взбить белки. Сначала взбивать медленно, затем увеличить скорость до максимальной и взбивать до тех пор, пока при наклоне миски белки не будут выливаться из миски.</a:t>
            </a:r>
          </a:p>
          <a:p>
            <a:pPr algn="ctr">
              <a:defRPr/>
            </a:pPr>
            <a:endParaRPr lang="ru-RU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1F7F3-7EF2-4040-B6BF-CD57CB129FC3}" type="slidenum">
              <a:rPr lang="uk-UA" smtClean="0"/>
              <a:t>23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881134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Не прекращая взбивание, небольшими порциями ввести оставшийся сахар (0,5 стакана).</a:t>
            </a:r>
          </a:p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1/3 часть взбитых белков добавить к желткам, смешанным с мукой, и аккуратно перемешать, не круговыми движениями, а поднимая тесто слой за слоем, снизу-вверх.</a:t>
            </a:r>
          </a:p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Ввести оставшиеся белки и также аккуратно перемешать тесто снизу-вверх. </a:t>
            </a:r>
          </a:p>
          <a:p>
            <a:endParaRPr lang="ru-RU" b="1" u="sng" dirty="0" smtClean="0">
              <a:latin typeface="Tahoma" pitchFamily="34" charset="0"/>
              <a:cs typeface="Tahoma" pitchFamily="34" charset="0"/>
            </a:endParaRPr>
          </a:p>
          <a:p>
            <a:r>
              <a:rPr lang="ru-RU" b="1" u="sng" dirty="0" smtClean="0">
                <a:latin typeface="Tahoma" pitchFamily="34" charset="0"/>
                <a:cs typeface="Tahoma" pitchFamily="34" charset="0"/>
              </a:rPr>
              <a:t>Теплый способ.</a:t>
            </a:r>
          </a:p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Яйца разбить в миску, растереть с сахаром и, взбивая, нагреть на водяной бане до 38-40°С.</a:t>
            </a:r>
          </a:p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Затем снять с бани и продолжать взбивать до тех пор, пока масса не остынет до 20-25 градусов. При этом масса становится густой, светло-желтого цвета.</a:t>
            </a:r>
          </a:p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Во взбитую массу постепенно ввести просеянную муку или муку с крахмалом и осторожно перемешать, чтобы тесто стало однородным.</a:t>
            </a:r>
          </a:p>
          <a:p>
            <a:endParaRPr lang="ru-RU" b="1" dirty="0" smtClean="0">
              <a:latin typeface="Tahoma" pitchFamily="34" charset="0"/>
              <a:cs typeface="Tahoma" pitchFamily="34" charset="0"/>
            </a:endParaRPr>
          </a:p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Аккуратно выложить тесто в смазанную маслом и присыпанную мукой или панировочными сухарями форму.</a:t>
            </a:r>
          </a:p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Выпекать бисквит 25-40 минут в нагретой до ~180-200°C духовке.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1F7F3-7EF2-4040-B6BF-CD57CB129FC3}" type="slidenum">
              <a:rPr lang="uk-UA" smtClean="0"/>
              <a:t>24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842203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atin typeface="Tahoma" pitchFamily="34" charset="0"/>
                <a:cs typeface="Tahoma" pitchFamily="34" charset="0"/>
              </a:rPr>
              <a:t>Слоеное  тесто</a:t>
            </a:r>
          </a:p>
          <a:p>
            <a:pPr>
              <a:lnSpc>
                <a:spcPct val="150000"/>
              </a:lnSpc>
            </a:pPr>
            <a:r>
              <a:rPr lang="ru-RU" sz="1200" b="1" dirty="0" smtClean="0">
                <a:latin typeface="Tahoma" pitchFamily="34" charset="0"/>
                <a:cs typeface="Tahoma" pitchFamily="34" charset="0"/>
              </a:rPr>
              <a:t>Разрыхление этого вида теста достигается благодаря раскатыванию его на очень тонкие слои, отделяемые друг от друга прослойками жира. </a:t>
            </a:r>
          </a:p>
          <a:p>
            <a:pPr>
              <a:lnSpc>
                <a:spcPct val="150000"/>
              </a:lnSpc>
            </a:pPr>
            <a:endParaRPr lang="ru-RU" sz="1200" b="1" dirty="0" smtClean="0">
              <a:latin typeface="Tahoma" pitchFamily="34" charset="0"/>
              <a:cs typeface="Tahoma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1F7F3-7EF2-4040-B6BF-CD57CB129FC3}" type="slidenum">
              <a:rPr lang="uk-UA" smtClean="0"/>
              <a:t>25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911440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atin typeface="Tahoma" pitchFamily="34" charset="0"/>
                <a:cs typeface="Tahoma" pitchFamily="34" charset="0"/>
              </a:rPr>
              <a:t>Приготовление слоеного теста</a:t>
            </a:r>
          </a:p>
          <a:p>
            <a:r>
              <a:rPr lang="ru-RU" b="1" u="sng" dirty="0" smtClean="0">
                <a:latin typeface="Tahoma" pitchFamily="34" charset="0"/>
                <a:cs typeface="Tahoma" pitchFamily="34" charset="0"/>
              </a:rPr>
              <a:t>Продукты:</a:t>
            </a:r>
          </a:p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Мука 500 гр., сливочное масло (мягкое) 50 гр., соль 1 ч. л., вода 375 мл., уксус 2 ст. л., сливочное масло (</a:t>
            </a:r>
            <a:r>
              <a:rPr lang="ru-RU" b="1" dirty="0" err="1" smtClean="0">
                <a:latin typeface="Tahoma" pitchFamily="34" charset="0"/>
                <a:cs typeface="Tahoma" pitchFamily="34" charset="0"/>
              </a:rPr>
              <a:t>охлождёное</a:t>
            </a:r>
            <a:r>
              <a:rPr lang="ru-RU" b="1" dirty="0" smtClean="0">
                <a:latin typeface="Tahoma" pitchFamily="34" charset="0"/>
                <a:cs typeface="Tahoma" pitchFamily="34" charset="0"/>
              </a:rPr>
              <a:t>) 500 гр. </a:t>
            </a:r>
            <a:endParaRPr lang="ru-RU" b="1" u="sng" dirty="0" smtClean="0">
              <a:latin typeface="Tahoma" pitchFamily="34" charset="0"/>
              <a:cs typeface="Tahoma" pitchFamily="34" charset="0"/>
            </a:endParaRPr>
          </a:p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1. Просеять муку. Добавить мягкое сливочное масло.</a:t>
            </a:r>
          </a:p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2. Добавить соль, воду и уксус. Перемешать всё и замесить густое тесто. Придать ему форму шара, завернуть в прозрачную плёнку и охлаждать 30 мин. </a:t>
            </a:r>
          </a:p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3. Тем временем нарезать ломтиками холодное сливочное масло. положить их рядом друг с другом и раскатать в прямоугольник между двумя слоями прозрачной плёнки. </a:t>
            </a:r>
          </a:p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Раскатать тесто на поверхности, посыпанной мукой, так же в форме прямоугольника, только в 2 раза большего, чем масляный. Положить на тесто сливочное масло.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1F7F3-7EF2-4040-B6BF-CD57CB129FC3}" type="slidenum">
              <a:rPr lang="uk-UA" smtClean="0"/>
              <a:t>26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4093151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4. Накрыть тестом масло и раскатать всё в тонкий прямоугольник. После этого сложить его в 3 слоя и снова раскатать в прямоугольник.</a:t>
            </a:r>
          </a:p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5. Второй раз сложить тесто в 3 слоя и охлаждать 10 мин. Затем посыпать небольшим количеством муки и раскатать. Снова сложить и в последний раз раскатать.</a:t>
            </a:r>
          </a:p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6. Предварительно нагреть духовку до температуры 220°С . Придать слоёному тесту желаемую форму. Выпекать на противне, покрытой бумагой для выпекания, в течение 15 мин.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1F7F3-7EF2-4040-B6BF-CD57CB129FC3}" type="slidenum">
              <a:rPr lang="uk-UA" smtClean="0"/>
              <a:t>27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3206736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latin typeface="Tahoma" pitchFamily="34" charset="0"/>
                <a:cs typeface="Tahoma" pitchFamily="34" charset="0"/>
              </a:rPr>
              <a:t>Песочное   тесто</a:t>
            </a:r>
            <a:endParaRPr lang="en-US" sz="1200" b="1" dirty="0" smtClean="0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1200" b="1" dirty="0" smtClean="0">
                <a:latin typeface="Tahoma" pitchFamily="34" charset="0"/>
                <a:cs typeface="Tahoma" pitchFamily="34" charset="0"/>
              </a:rPr>
              <a:t>Основной разрыхлитель в песочном тесте – масло. Оно придает тесту рассыпчатость, обволакивает частицы муки и не дает им соединиться.  </a:t>
            </a:r>
          </a:p>
          <a:p>
            <a:pPr>
              <a:lnSpc>
                <a:spcPct val="150000"/>
              </a:lnSpc>
            </a:pPr>
            <a:endParaRPr lang="ru-RU" sz="1200" b="1" dirty="0" smtClean="0">
              <a:latin typeface="Tahoma" pitchFamily="34" charset="0"/>
              <a:cs typeface="Tahoma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1F7F3-7EF2-4040-B6BF-CD57CB129FC3}" type="slidenum">
              <a:rPr lang="uk-UA" smtClean="0"/>
              <a:t>28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7698923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atin typeface="Tahoma" pitchFamily="34" charset="0"/>
                <a:cs typeface="Tahoma" pitchFamily="34" charset="0"/>
              </a:rPr>
              <a:t>Приготовление песочного  теста</a:t>
            </a:r>
          </a:p>
          <a:p>
            <a:r>
              <a:rPr lang="ru-RU" b="1" u="sng" dirty="0" smtClean="0">
                <a:latin typeface="Tahoma" pitchFamily="34" charset="0"/>
                <a:cs typeface="Tahoma" pitchFamily="34" charset="0"/>
              </a:rPr>
              <a:t>Продукты:</a:t>
            </a:r>
          </a:p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Мука 2 стакана, сахарный песок ½ стакана,  масло или маргарин 200 гр., </a:t>
            </a:r>
          </a:p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1,5 яйца, щепотка соли.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latin typeface="Tahoma" pitchFamily="34" charset="0"/>
                <a:cs typeface="Tahoma" pitchFamily="34" charset="0"/>
              </a:rPr>
              <a:t>Масло, сахар и яйца размешивают в кастрюле или миске деревянной лопаточкой до получения однородной массы. В эту массу всыпают муку и рукой замешивают тесто. Через 1-2 мин. Тесто разделывают. Если оно нагрелось от рук, его надо до разделки охладить.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1F7F3-7EF2-4040-B6BF-CD57CB129FC3}" type="slidenum">
              <a:rPr lang="uk-UA" smtClean="0"/>
              <a:t>29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4976228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atin typeface="Tahoma" pitchFamily="34" charset="0"/>
                <a:cs typeface="Tahoma" pitchFamily="34" charset="0"/>
              </a:rPr>
              <a:t>Заварное тесто</a:t>
            </a:r>
          </a:p>
          <a:p>
            <a:pPr>
              <a:lnSpc>
                <a:spcPct val="150000"/>
              </a:lnSpc>
            </a:pPr>
            <a:r>
              <a:rPr lang="ru-RU" sz="1200" b="1" dirty="0" smtClean="0">
                <a:latin typeface="Tahoma" pitchFamily="34" charset="0"/>
                <a:cs typeface="Tahoma" pitchFamily="34" charset="0"/>
              </a:rPr>
              <a:t>Заварное тесто получается путем заваривания муки с водой, маслом и солью и последующего замешивания заварной массы с большим количеством яиц.</a:t>
            </a:r>
          </a:p>
          <a:p>
            <a:pPr>
              <a:lnSpc>
                <a:spcPct val="150000"/>
              </a:lnSpc>
            </a:pPr>
            <a:endParaRPr lang="ru-RU" sz="1200" b="1" dirty="0" smtClean="0">
              <a:latin typeface="Tahoma" pitchFamily="34" charset="0"/>
              <a:cs typeface="Tahoma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1F7F3-7EF2-4040-B6BF-CD57CB129FC3}" type="slidenum">
              <a:rPr lang="uk-UA" smtClean="0"/>
              <a:t>30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1899117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atin typeface="Tahoma" pitchFamily="34" charset="0"/>
                <a:cs typeface="Tahoma" pitchFamily="34" charset="0"/>
              </a:rPr>
              <a:t>Приготовление заварного теста</a:t>
            </a:r>
          </a:p>
          <a:p>
            <a:r>
              <a:rPr lang="ru-RU" b="1" u="sng" dirty="0" smtClean="0">
                <a:latin typeface="Tahoma" pitchFamily="34" charset="0"/>
                <a:cs typeface="Tahoma" pitchFamily="34" charset="0"/>
              </a:rPr>
              <a:t>Продукты: </a:t>
            </a:r>
          </a:p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Мука 1 стакан, 2/3 стакана воды или молока. масло или маргарин 80 гр., 6 яиц, ¼ </a:t>
            </a:r>
            <a:r>
              <a:rPr lang="ru-RU" b="1" dirty="0" err="1" smtClean="0">
                <a:latin typeface="Tahoma" pitchFamily="34" charset="0"/>
                <a:cs typeface="Tahoma" pitchFamily="34" charset="0"/>
              </a:rPr>
              <a:t>ч.ложки</a:t>
            </a:r>
            <a:r>
              <a:rPr lang="ru-RU" b="1" dirty="0" smtClean="0">
                <a:latin typeface="Tahoma" pitchFamily="34" charset="0"/>
                <a:cs typeface="Tahoma" pitchFamily="34" charset="0"/>
              </a:rPr>
              <a:t>  соли.</a:t>
            </a:r>
          </a:p>
          <a:p>
            <a:endParaRPr lang="ru-RU" b="1" u="sng" dirty="0" smtClean="0">
              <a:latin typeface="Tahoma" pitchFamily="34" charset="0"/>
              <a:cs typeface="Tahoma" pitchFamily="34" charset="0"/>
            </a:endParaRPr>
          </a:p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1. В кастрюлю наливают молоко  или воду, добавляют соль и масло, размешивают, доводят до кипения и в кипящую смесь постепенно засыпают отмеренную просеянную муку. </a:t>
            </a:r>
          </a:p>
          <a:p>
            <a:endParaRPr lang="ru-RU" b="1" dirty="0" smtClean="0">
              <a:latin typeface="Tahoma" pitchFamily="34" charset="0"/>
              <a:cs typeface="Tahoma" pitchFamily="34" charset="0"/>
            </a:endParaRPr>
          </a:p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2. На слабом огне быстро перемешивают смесь деревянной лопаточкой до исчезновения комков муки, а затем нагревают в течение 1-2 мин. </a:t>
            </a:r>
          </a:p>
          <a:p>
            <a:endParaRPr lang="ru-RU" b="1" dirty="0" smtClean="0">
              <a:latin typeface="Tahoma" pitchFamily="34" charset="0"/>
              <a:cs typeface="Tahoma" pitchFamily="34" charset="0"/>
            </a:endParaRPr>
          </a:p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3. Снимают заваренную массу с огня, охлаждают ее до 70-80° С и, помешивая, постепенно добавляют яйца. При этом массу нужно не взбивать, а только перемешивать до получения однородного теста без комочков.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1F7F3-7EF2-4040-B6BF-CD57CB129FC3}" type="slidenum">
              <a:rPr lang="uk-UA" smtClean="0"/>
              <a:t>31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9629122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Готовое тесто в конце замеса должно представлять собой вязкую массу.</a:t>
            </a:r>
          </a:p>
          <a:p>
            <a:endParaRPr lang="ru-RU" b="1" dirty="0" smtClean="0">
              <a:latin typeface="Tahoma" pitchFamily="34" charset="0"/>
              <a:cs typeface="Tahoma" pitchFamily="34" charset="0"/>
            </a:endParaRPr>
          </a:p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4. Приготовленное тесто,  кладут в бумажный </a:t>
            </a:r>
            <a:r>
              <a:rPr lang="ru-RU" b="1" dirty="0" err="1" smtClean="0">
                <a:latin typeface="Tahoma" pitchFamily="34" charset="0"/>
                <a:cs typeface="Tahoma" pitchFamily="34" charset="0"/>
              </a:rPr>
              <a:t>корнетик</a:t>
            </a:r>
            <a:r>
              <a:rPr lang="ru-RU" b="1" dirty="0" smtClean="0">
                <a:latin typeface="Tahoma" pitchFamily="34" charset="0"/>
                <a:cs typeface="Tahoma" pitchFamily="34" charset="0"/>
              </a:rPr>
              <a:t> или отсадочный мешочек с металлической  трубочкой диаметром </a:t>
            </a:r>
          </a:p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10-15 мм. И отсаживают на противень всевозможные фигуры.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1F7F3-7EF2-4040-B6BF-CD57CB129FC3}" type="slidenum">
              <a:rPr lang="uk-UA" smtClean="0"/>
              <a:t>32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300385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1200" b="1" dirty="0" smtClean="0">
                <a:latin typeface="Tahoma" pitchFamily="34" charset="0"/>
                <a:cs typeface="Tahoma" pitchFamily="34" charset="0"/>
              </a:rPr>
              <a:t>Инструменты и приспособления</a:t>
            </a:r>
          </a:p>
          <a:p>
            <a:pPr algn="ctr" eaLnBrk="1" hangingPunct="1">
              <a:buFont typeface="Arial" charset="0"/>
              <a:buNone/>
            </a:pPr>
            <a:r>
              <a:rPr lang="ru-RU" sz="1000" b="1" dirty="0" smtClean="0">
                <a:latin typeface="Tahoma" pitchFamily="34" charset="0"/>
                <a:cs typeface="Tahoma" pitchFamily="34" charset="0"/>
              </a:rPr>
              <a:t>Листы и противни</a:t>
            </a:r>
            <a:endParaRPr lang="ru-RU" sz="1000" b="1" dirty="0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1F7F3-7EF2-4040-B6BF-CD57CB129FC3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0695771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defRPr/>
            </a:pPr>
            <a:r>
              <a:rPr lang="ru-RU" sz="1200" b="1" kern="1200" dirty="0" smtClean="0">
                <a:solidFill>
                  <a:schemeClr val="tx1"/>
                </a:solidFill>
                <a:latin typeface="Tahoma" pitchFamily="34" charset="0"/>
                <a:ea typeface="+mn-ea"/>
                <a:cs typeface="Tahoma" pitchFamily="34" charset="0"/>
              </a:rPr>
              <a:t>Виды начинок для </a:t>
            </a:r>
            <a:r>
              <a:rPr lang="ru-RU" sz="1200" b="1" dirty="0" smtClean="0">
                <a:latin typeface="Tahoma" pitchFamily="34" charset="0"/>
                <a:cs typeface="Tahoma" pitchFamily="34" charset="0"/>
              </a:rPr>
              <a:t>изделий </a:t>
            </a:r>
          </a:p>
          <a:p>
            <a:pPr algn="ctr">
              <a:defRPr/>
            </a:pPr>
            <a:r>
              <a:rPr lang="ru-RU" sz="1200" b="1" dirty="0" smtClean="0">
                <a:latin typeface="Tahoma" pitchFamily="34" charset="0"/>
                <a:cs typeface="Tahoma" pitchFamily="34" charset="0"/>
              </a:rPr>
              <a:t>из теста</a:t>
            </a:r>
            <a:endParaRPr lang="ru-RU" sz="1200" b="1" kern="1200" dirty="0" smtClean="0">
              <a:solidFill>
                <a:schemeClr val="tx1"/>
              </a:solidFill>
              <a:latin typeface="Tahoma" pitchFamily="34" charset="0"/>
              <a:ea typeface="+mn-ea"/>
              <a:cs typeface="Tahoma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1F7F3-7EF2-4040-B6BF-CD57CB129FC3}" type="slidenum">
              <a:rPr lang="uk-UA" smtClean="0"/>
              <a:t>33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9859350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mtClean="0">
                <a:latin typeface="+mn-lt"/>
              </a:rPr>
              <a:t>Украшения для изделий из теста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1F7F3-7EF2-4040-B6BF-CD57CB129FC3}" type="slidenum">
              <a:rPr lang="uk-UA" smtClean="0"/>
              <a:t>34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40117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 eaLnBrk="1" hangingPunct="1">
              <a:buFont typeface="Arial" charset="0"/>
              <a:buNone/>
            </a:pPr>
            <a:r>
              <a:rPr lang="ru-RU" sz="1200" b="1" dirty="0" smtClean="0">
                <a:latin typeface="Tahoma" pitchFamily="34" charset="0"/>
                <a:cs typeface="Tahoma" pitchFamily="34" charset="0"/>
              </a:rPr>
              <a:t>Формы-выемки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1F7F3-7EF2-4040-B6BF-CD57CB129FC3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458766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 eaLnBrk="1" hangingPunct="1">
              <a:buFont typeface="Arial" charset="0"/>
              <a:buNone/>
            </a:pPr>
            <a:r>
              <a:rPr lang="ru-RU" sz="1200" b="1" dirty="0" smtClean="0">
                <a:latin typeface="Tahoma" pitchFamily="34" charset="0"/>
                <a:cs typeface="Tahoma" pitchFamily="34" charset="0"/>
              </a:rPr>
              <a:t>Кондитерские шприцы и отсадочные мешки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1F7F3-7EF2-4040-B6BF-CD57CB129FC3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845832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 eaLnBrk="1" hangingPunct="1">
              <a:buFont typeface="Arial" charset="0"/>
              <a:buNone/>
            </a:pPr>
            <a:r>
              <a:rPr lang="ru-RU" sz="1200" b="1" dirty="0" smtClean="0">
                <a:latin typeface="Tahoma" pitchFamily="34" charset="0"/>
                <a:cs typeface="Tahoma" pitchFamily="34" charset="0"/>
              </a:rPr>
              <a:t>Скалки, деревянные ложки, лопаточки и взбивалки, мерный стакан</a:t>
            </a:r>
          </a:p>
          <a:p>
            <a:pPr algn="ctr" eaLnBrk="1" hangingPunct="1">
              <a:buFont typeface="Arial" charset="0"/>
              <a:buNone/>
            </a:pPr>
            <a:r>
              <a:rPr lang="ru-RU" sz="1100" b="1" dirty="0" smtClean="0">
                <a:latin typeface="Arial" charset="0"/>
                <a:cs typeface="Arial" charset="0"/>
              </a:rPr>
              <a:t>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1F7F3-7EF2-4040-B6BF-CD57CB129FC3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38300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atin typeface="Tahoma" pitchFamily="34" charset="0"/>
                <a:cs typeface="Tahoma" pitchFamily="34" charset="0"/>
              </a:rPr>
              <a:t>Продукты для приготовления мучных изделий</a:t>
            </a:r>
          </a:p>
          <a:p>
            <a:pPr marL="342900" indent="-342900">
              <a:buFont typeface="Arial" charset="0"/>
              <a:buChar char="•"/>
            </a:pPr>
            <a:r>
              <a:rPr lang="ru-RU" sz="1200" b="1" dirty="0" smtClean="0">
                <a:latin typeface="Tahoma" pitchFamily="34" charset="0"/>
                <a:cs typeface="Tahoma" pitchFamily="34" charset="0"/>
              </a:rPr>
              <a:t>Пшеничная</a:t>
            </a:r>
          </a:p>
          <a:p>
            <a:pPr marL="342900" indent="-342900">
              <a:buFont typeface="Arial" charset="0"/>
              <a:buChar char="•"/>
            </a:pPr>
            <a:r>
              <a:rPr lang="ru-RU" sz="1200" b="1" dirty="0" smtClean="0">
                <a:latin typeface="Tahoma" pitchFamily="34" charset="0"/>
                <a:cs typeface="Tahoma" pitchFamily="34" charset="0"/>
              </a:rPr>
              <a:t>Ржаная</a:t>
            </a:r>
          </a:p>
          <a:p>
            <a:pPr marL="342900" indent="-342900">
              <a:buFont typeface="Arial" charset="0"/>
              <a:buChar char="•"/>
            </a:pPr>
            <a:r>
              <a:rPr lang="ru-RU" sz="1200" b="1" dirty="0" smtClean="0">
                <a:latin typeface="Tahoma" pitchFamily="34" charset="0"/>
                <a:cs typeface="Tahoma" pitchFamily="34" charset="0"/>
              </a:rPr>
              <a:t>Ячменная</a:t>
            </a:r>
          </a:p>
          <a:p>
            <a:pPr marL="342900" indent="-342900">
              <a:buFont typeface="Arial" charset="0"/>
              <a:buChar char="•"/>
            </a:pPr>
            <a:r>
              <a:rPr lang="ru-RU" sz="1200" b="1" dirty="0" smtClean="0">
                <a:latin typeface="Tahoma" pitchFamily="34" charset="0"/>
                <a:cs typeface="Tahoma" pitchFamily="34" charset="0"/>
              </a:rPr>
              <a:t>Гречневая</a:t>
            </a:r>
          </a:p>
          <a:p>
            <a:pPr marL="342900" indent="-342900">
              <a:buFont typeface="Arial" charset="0"/>
              <a:buChar char="•"/>
            </a:pPr>
            <a:r>
              <a:rPr lang="ru-RU" sz="1200" b="1" dirty="0" smtClean="0">
                <a:latin typeface="Tahoma" pitchFamily="34" charset="0"/>
                <a:cs typeface="Tahoma" pitchFamily="34" charset="0"/>
              </a:rPr>
              <a:t>Кукурузная (маисовая)</a:t>
            </a:r>
            <a:r>
              <a:rPr lang="ru-RU" sz="1200" b="1" dirty="0" smtClean="0"/>
              <a:t>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1F7F3-7EF2-4040-B6BF-CD57CB129FC3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615596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err="1" smtClean="0">
                <a:latin typeface="Tahoma" pitchFamily="34" charset="0"/>
                <a:cs typeface="Tahoma" pitchFamily="34" charset="0"/>
              </a:rPr>
              <a:t>Желирующие</a:t>
            </a:r>
            <a:r>
              <a:rPr lang="ru-RU" sz="1200" b="1" dirty="0" smtClean="0">
                <a:latin typeface="Tahoma" pitchFamily="34" charset="0"/>
                <a:cs typeface="Tahoma" pitchFamily="34" charset="0"/>
              </a:rPr>
              <a:t>  вещества, пищевые красители</a:t>
            </a:r>
          </a:p>
          <a:p>
            <a:r>
              <a:rPr lang="ru-RU" sz="1400" b="1" dirty="0" err="1" smtClean="0">
                <a:latin typeface="Tahoma" pitchFamily="34" charset="0"/>
                <a:cs typeface="Tahoma" pitchFamily="34" charset="0"/>
              </a:rPr>
              <a:t>Агар</a:t>
            </a:r>
            <a:r>
              <a:rPr lang="ru-RU" sz="1400" b="1" dirty="0" smtClean="0">
                <a:latin typeface="Tahoma" pitchFamily="34" charset="0"/>
                <a:cs typeface="Tahoma" pitchFamily="34" charset="0"/>
              </a:rPr>
              <a:t> – </a:t>
            </a:r>
            <a:r>
              <a:rPr lang="ru-RU" b="1" dirty="0" smtClean="0">
                <a:latin typeface="Tahoma" pitchFamily="34" charset="0"/>
                <a:cs typeface="Tahoma" pitchFamily="34" charset="0"/>
              </a:rPr>
              <a:t>растительный клей, вырабатываемый из некоторых </a:t>
            </a:r>
          </a:p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видов морских водорослей. 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1F7F3-7EF2-4040-B6BF-CD57CB129FC3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837935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atin typeface="Tahoma" pitchFamily="34" charset="0"/>
                <a:cs typeface="Tahoma" pitchFamily="34" charset="0"/>
              </a:rPr>
              <a:t>Разрыхлители теста</a:t>
            </a:r>
          </a:p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Мука с водой дает клейкую массу, которая недостаточно хорошо пропекается и после выпечки становится грубой. Изделия из такого теста плохо усваиваются. Чтобы улучшить качество теста, применяют разрыхлители, придающие ему пористость.  В качестве разрыхлителей используют </a:t>
            </a:r>
            <a:r>
              <a:rPr lang="ru-RU" b="1" u="sng" dirty="0" smtClean="0">
                <a:latin typeface="Tahoma" pitchFamily="34" charset="0"/>
                <a:cs typeface="Tahoma" pitchFamily="34" charset="0"/>
              </a:rPr>
              <a:t>дрожжи</a:t>
            </a:r>
            <a:r>
              <a:rPr lang="ru-RU" b="1" dirty="0" smtClean="0">
                <a:latin typeface="Tahoma" pitchFamily="34" charset="0"/>
                <a:cs typeface="Tahoma" pitchFamily="34" charset="0"/>
              </a:rPr>
              <a:t> (</a:t>
            </a:r>
            <a:r>
              <a:rPr lang="en-US" b="1" dirty="0" smtClean="0">
                <a:latin typeface="Tahoma" pitchFamily="34" charset="0"/>
                <a:cs typeface="Tahoma" pitchFamily="34" charset="0"/>
              </a:rPr>
              <a:t>c</a:t>
            </a:r>
            <a:r>
              <a:rPr lang="ru-RU" b="1" dirty="0" err="1" smtClean="0">
                <a:latin typeface="Tahoma" pitchFamily="34" charset="0"/>
                <a:cs typeface="Tahoma" pitchFamily="34" charset="0"/>
              </a:rPr>
              <a:t>вежие</a:t>
            </a:r>
            <a:r>
              <a:rPr lang="ru-RU" b="1" dirty="0" smtClean="0">
                <a:latin typeface="Tahoma" pitchFamily="34" charset="0"/>
                <a:cs typeface="Tahoma" pitchFamily="34" charset="0"/>
              </a:rPr>
              <a:t>, сухие) и </a:t>
            </a:r>
            <a:r>
              <a:rPr lang="ru-RU" b="1" u="sng" dirty="0" smtClean="0">
                <a:latin typeface="Tahoma" pitchFamily="34" charset="0"/>
                <a:cs typeface="Tahoma" pitchFamily="34" charset="0"/>
              </a:rPr>
              <a:t>пищевую соду. </a:t>
            </a:r>
          </a:p>
          <a:p>
            <a:r>
              <a:rPr lang="ru-RU" b="1" u="sng" dirty="0" smtClean="0">
                <a:latin typeface="Tahoma" pitchFamily="34" charset="0"/>
                <a:cs typeface="Tahoma" pitchFamily="34" charset="0"/>
              </a:rPr>
              <a:t>Пищевую соду </a:t>
            </a:r>
            <a:r>
              <a:rPr lang="ru-RU" b="1" dirty="0" smtClean="0">
                <a:latin typeface="Tahoma" pitchFamily="34" charset="0"/>
                <a:cs typeface="Tahoma" pitchFamily="34" charset="0"/>
              </a:rPr>
              <a:t>как разрыхлитель всегда используют вместе с кислотой.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1F7F3-7EF2-4040-B6BF-CD57CB129FC3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07737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FB69A-B08C-4312-A230-83949EEDB99E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FC53B-4902-450F-8AD2-CF5492B952E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F56D3-E64F-4A4F-9E3D-5FF9470D6D23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7AA8B-0FFF-4E29-9D51-29AA249B11C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B7783-57A2-4710-9602-ECBAB8DAEF5D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32621-95C1-45FA-88F1-206A33C633E9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8A114-A3A5-49DB-81B0-296AA1B9EC12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74114-7CF5-4692-ACF2-DDF909B3CE3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E2965-6633-4BC4-A4E2-15DC9E3D7510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B638C-8420-403E-B07D-EF8A9D27DE7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DB501-0FD0-437D-9055-447B04724137}" type="datetime1">
              <a:rPr lang="ru-RU" smtClean="0"/>
              <a:t>31.03.2015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B8124-1DB4-4A98-A750-6049FE1AADB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B0AD6-5A6C-452D-8B8A-53DEBA215FC4}" type="datetime1">
              <a:rPr lang="ru-RU" smtClean="0"/>
              <a:t>31.03.2015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3EF83-0DBA-420D-BFEB-8C5F00C14425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209E7-140B-4542-B578-B59A8A6E8BDC}" type="datetime1">
              <a:rPr lang="ru-RU" smtClean="0"/>
              <a:t>31.03.2015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EFE2E-D5CE-49ED-B9AF-BD1BF68C827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02EE7-630F-4D2B-A22B-F7D9AD75963A}" type="datetime1">
              <a:rPr lang="ru-RU" smtClean="0"/>
              <a:t>31.03.2015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F8E8B-760B-45E2-9062-F9267FB265F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B0F43-1B82-421C-B5C5-2F474E5C4B76}" type="datetime1">
              <a:rPr lang="ru-RU" smtClean="0"/>
              <a:t>31.03.2015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C60D0-6444-41CA-A9FF-61AF9769BF6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E6567-EC2A-4202-B8D1-1CFB528BDFD2}" type="datetime1">
              <a:rPr lang="ru-RU" smtClean="0"/>
              <a:t>31.03.2015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378E5-68D7-40B2-9954-54873E295BD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FE926A9-AA5A-45B6-9A19-CA0DDFFED2D9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C01BEE3-4B21-4F99-8958-B5105EF7E30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1.%20&#1057;&#1054;&#1044;&#1045;&#1056;&#1046;&#1040;&#1053;&#1048;&#1045;.pps#-1,2,&#1055;&#1088;&#1077;&#1079;&#1077;&#1085;&#1090;&#1072;&#1094;&#1080;&#1103; PowerPoint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10" Type="http://schemas.openxmlformats.org/officeDocument/2006/relationships/slide" Target="slide2.xml"/><Relationship Id="rId4" Type="http://schemas.openxmlformats.org/officeDocument/2006/relationships/image" Target="../media/image53.jpeg"/><Relationship Id="rId9" Type="http://schemas.openxmlformats.org/officeDocument/2006/relationships/image" Target="../media/image58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image" Target="../media/image52.jpeg"/><Relationship Id="rId7" Type="http://schemas.openxmlformats.org/officeDocument/2006/relationships/image" Target="../media/image5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13" Type="http://schemas.openxmlformats.org/officeDocument/2006/relationships/slide" Target="slide34.xml"/><Relationship Id="rId3" Type="http://schemas.openxmlformats.org/officeDocument/2006/relationships/slide" Target="slide3.xml"/><Relationship Id="rId7" Type="http://schemas.openxmlformats.org/officeDocument/2006/relationships/slide" Target="slide21.xml"/><Relationship Id="rId12" Type="http://schemas.openxmlformats.org/officeDocument/2006/relationships/slide" Target="slide3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5.xml"/><Relationship Id="rId11" Type="http://schemas.openxmlformats.org/officeDocument/2006/relationships/slide" Target="slide30.xml"/><Relationship Id="rId5" Type="http://schemas.openxmlformats.org/officeDocument/2006/relationships/slide" Target="slide14.xml"/><Relationship Id="rId10" Type="http://schemas.openxmlformats.org/officeDocument/2006/relationships/slide" Target="slide28.xml"/><Relationship Id="rId4" Type="http://schemas.openxmlformats.org/officeDocument/2006/relationships/slide" Target="slide7.xml"/><Relationship Id="rId9" Type="http://schemas.openxmlformats.org/officeDocument/2006/relationships/slide" Target="slide25.xml"/><Relationship Id="rId1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jpeg"/><Relationship Id="rId3" Type="http://schemas.openxmlformats.org/officeDocument/2006/relationships/image" Target="../media/image73.jpeg"/><Relationship Id="rId7" Type="http://schemas.openxmlformats.org/officeDocument/2006/relationships/image" Target="../media/image7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6.jpeg"/><Relationship Id="rId5" Type="http://schemas.openxmlformats.org/officeDocument/2006/relationships/image" Target="../media/image75.jpeg"/><Relationship Id="rId10" Type="http://schemas.openxmlformats.org/officeDocument/2006/relationships/slide" Target="slide2.xml"/><Relationship Id="rId4" Type="http://schemas.openxmlformats.org/officeDocument/2006/relationships/image" Target="../media/image74.jpeg"/><Relationship Id="rId9" Type="http://schemas.openxmlformats.org/officeDocument/2006/relationships/image" Target="../media/image4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2.jpeg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4.jpeg"/><Relationship Id="rId4" Type="http://schemas.openxmlformats.org/officeDocument/2006/relationships/image" Target="../media/image83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8.jpeg"/><Relationship Id="rId5" Type="http://schemas.openxmlformats.org/officeDocument/2006/relationships/image" Target="../media/image87.jpeg"/><Relationship Id="rId4" Type="http://schemas.openxmlformats.org/officeDocument/2006/relationships/image" Target="../media/image8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7" Type="http://schemas.openxmlformats.org/officeDocument/2006/relationships/image" Target="../media/image9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5.jpeg"/><Relationship Id="rId5" Type="http://schemas.openxmlformats.org/officeDocument/2006/relationships/image" Target="../media/image94.jpeg"/><Relationship Id="rId4" Type="http://schemas.openxmlformats.org/officeDocument/2006/relationships/image" Target="../media/image9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8.jpeg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1.jpeg"/><Relationship Id="rId4" Type="http://schemas.openxmlformats.org/officeDocument/2006/relationships/image" Target="../media/image10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4.jpe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jpeg"/><Relationship Id="rId3" Type="http://schemas.openxmlformats.org/officeDocument/2006/relationships/slide" Target="slide2.xml"/><Relationship Id="rId7" Type="http://schemas.openxmlformats.org/officeDocument/2006/relationships/image" Target="../media/image108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7.jpeg"/><Relationship Id="rId11" Type="http://schemas.openxmlformats.org/officeDocument/2006/relationships/image" Target="../media/image112.jpeg"/><Relationship Id="rId5" Type="http://schemas.openxmlformats.org/officeDocument/2006/relationships/image" Target="../media/image106.jpeg"/><Relationship Id="rId10" Type="http://schemas.openxmlformats.org/officeDocument/2006/relationships/image" Target="../media/image111.jpeg"/><Relationship Id="rId4" Type="http://schemas.openxmlformats.org/officeDocument/2006/relationships/image" Target="../media/image105.jpeg"/><Relationship Id="rId9" Type="http://schemas.openxmlformats.org/officeDocument/2006/relationships/image" Target="../media/image110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jpeg"/><Relationship Id="rId3" Type="http://schemas.openxmlformats.org/officeDocument/2006/relationships/image" Target="../media/image113.jpeg"/><Relationship Id="rId7" Type="http://schemas.openxmlformats.org/officeDocument/2006/relationships/image" Target="../media/image116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11" Type="http://schemas.openxmlformats.org/officeDocument/2006/relationships/image" Target="../media/image120.jpeg"/><Relationship Id="rId5" Type="http://schemas.openxmlformats.org/officeDocument/2006/relationships/image" Target="../media/image115.jpeg"/><Relationship Id="rId10" Type="http://schemas.openxmlformats.org/officeDocument/2006/relationships/image" Target="../media/image119.jpeg"/><Relationship Id="rId4" Type="http://schemas.openxmlformats.org/officeDocument/2006/relationships/image" Target="../media/image114.jpeg"/><Relationship Id="rId9" Type="http://schemas.openxmlformats.org/officeDocument/2006/relationships/image" Target="../media/image11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42938" y="4000500"/>
            <a:ext cx="7772400" cy="1470025"/>
          </a:xfrm>
        </p:spPr>
        <p:txBody>
          <a:bodyPr/>
          <a:lstStyle/>
          <a:p>
            <a:pPr eaLnBrk="1" hangingPunct="1"/>
            <a:r>
              <a:rPr lang="ru-RU" b="1" dirty="0" smtClean="0">
                <a:latin typeface="Tahoma" pitchFamily="34" charset="0"/>
                <a:cs typeface="Tahoma" pitchFamily="34" charset="0"/>
              </a:rPr>
              <a:t>Изделия из теста</a:t>
            </a:r>
          </a:p>
        </p:txBody>
      </p:sp>
      <p:pic>
        <p:nvPicPr>
          <p:cNvPr id="205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13" y="1000125"/>
            <a:ext cx="288607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Box 7">
            <a:hlinkClick r:id="rId4" action="ppaction://hlinkpres?slideindex=2&amp;slidetitle=Презентация PowerPoint"/>
          </p:cNvPr>
          <p:cNvSpPr>
            <a:spLocks noChangeArrowheads="1"/>
          </p:cNvSpPr>
          <p:nvPr/>
        </p:nvSpPr>
        <p:spPr bwMode="auto">
          <a:xfrm>
            <a:off x="6318250" y="6107113"/>
            <a:ext cx="2605088" cy="5778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ahoma" pitchFamily="34" charset="0"/>
                <a:cs typeface="Tahoma" pitchFamily="34" charset="0"/>
              </a:rPr>
              <a:t>к содержанию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7"/>
          <p:cNvSpPr txBox="1">
            <a:spLocks noChangeArrowheads="1"/>
          </p:cNvSpPr>
          <p:nvPr/>
        </p:nvSpPr>
        <p:spPr bwMode="auto">
          <a:xfrm>
            <a:off x="4094163" y="2443163"/>
            <a:ext cx="10937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Орехи </a:t>
            </a:r>
          </a:p>
        </p:txBody>
      </p:sp>
      <p:sp>
        <p:nvSpPr>
          <p:cNvPr id="11267" name="TextBox 14"/>
          <p:cNvSpPr txBox="1">
            <a:spLocks noChangeArrowheads="1"/>
          </p:cNvSpPr>
          <p:nvPr/>
        </p:nvSpPr>
        <p:spPr bwMode="auto">
          <a:xfrm>
            <a:off x="1058863" y="5589588"/>
            <a:ext cx="1063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Изюм </a:t>
            </a:r>
          </a:p>
        </p:txBody>
      </p:sp>
      <p:sp>
        <p:nvSpPr>
          <p:cNvPr id="11268" name="TextBox 17"/>
          <p:cNvSpPr txBox="1">
            <a:spLocks noChangeArrowheads="1"/>
          </p:cNvSpPr>
          <p:nvPr/>
        </p:nvSpPr>
        <p:spPr bwMode="auto">
          <a:xfrm>
            <a:off x="3681413" y="5589588"/>
            <a:ext cx="1571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Мак </a:t>
            </a:r>
          </a:p>
        </p:txBody>
      </p:sp>
      <p:sp>
        <p:nvSpPr>
          <p:cNvPr id="11269" name="TextBox 18"/>
          <p:cNvSpPr txBox="1">
            <a:spLocks noChangeArrowheads="1"/>
          </p:cNvSpPr>
          <p:nvPr/>
        </p:nvSpPr>
        <p:spPr bwMode="auto">
          <a:xfrm>
            <a:off x="6824663" y="5589588"/>
            <a:ext cx="13954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 Курага</a:t>
            </a:r>
          </a:p>
        </p:txBody>
      </p:sp>
      <p:pic>
        <p:nvPicPr>
          <p:cNvPr id="11270" name="Picture 7"/>
          <p:cNvPicPr>
            <a:picLocks noChangeAspect="1" noChangeArrowheads="1"/>
          </p:cNvPicPr>
          <p:nvPr/>
        </p:nvPicPr>
        <p:blipFill>
          <a:blip r:embed="rId2" cstate="print"/>
          <a:srcRect b="3847"/>
          <a:stretch>
            <a:fillRect/>
          </a:stretch>
        </p:blipFill>
        <p:spPr bwMode="auto">
          <a:xfrm>
            <a:off x="395288" y="571500"/>
            <a:ext cx="2446337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9"/>
          <p:cNvPicPr>
            <a:picLocks noChangeAspect="1" noChangeArrowheads="1"/>
          </p:cNvPicPr>
          <p:nvPr/>
        </p:nvPicPr>
        <p:blipFill>
          <a:blip r:embed="rId3" cstate="print"/>
          <a:srcRect r="-1147" b="3847"/>
          <a:stretch>
            <a:fillRect/>
          </a:stretch>
        </p:blipFill>
        <p:spPr bwMode="auto">
          <a:xfrm>
            <a:off x="3211513" y="571500"/>
            <a:ext cx="2860675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571500"/>
            <a:ext cx="2390775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Управляющая кнопка: далее 20">
            <a:hlinkClick r:id="" action="ppaction://hlinkshowjump?jump=nextslide" highlightClick="1"/>
          </p:cNvPr>
          <p:cNvSpPr/>
          <p:nvPr/>
        </p:nvSpPr>
        <p:spPr>
          <a:xfrm>
            <a:off x="8572500" y="6072188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1127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7038" y="3336925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51200" y="3336925"/>
            <a:ext cx="2432050" cy="211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6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64288" y="3336925"/>
            <a:ext cx="2320925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7"/>
          <p:cNvSpPr txBox="1">
            <a:spLocks noChangeArrowheads="1"/>
          </p:cNvSpPr>
          <p:nvPr/>
        </p:nvSpPr>
        <p:spPr bwMode="auto">
          <a:xfrm>
            <a:off x="642938" y="357188"/>
            <a:ext cx="7858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err="1">
                <a:latin typeface="Tahoma" pitchFamily="34" charset="0"/>
                <a:cs typeface="Tahoma" pitchFamily="34" charset="0"/>
              </a:rPr>
              <a:t>Желирующие</a:t>
            </a:r>
            <a:r>
              <a:rPr lang="ru-RU" sz="2400" b="1" dirty="0">
                <a:latin typeface="Tahoma" pitchFamily="34" charset="0"/>
                <a:cs typeface="Tahoma" pitchFamily="34" charset="0"/>
              </a:rPr>
              <a:t>  вещества, пищевые красители</a:t>
            </a:r>
          </a:p>
        </p:txBody>
      </p:sp>
      <p:sp>
        <p:nvSpPr>
          <p:cNvPr id="12291" name="TextBox 9"/>
          <p:cNvSpPr txBox="1">
            <a:spLocks noChangeArrowheads="1"/>
          </p:cNvSpPr>
          <p:nvPr/>
        </p:nvSpPr>
        <p:spPr bwMode="auto">
          <a:xfrm>
            <a:off x="642938" y="3500438"/>
            <a:ext cx="1571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Желатин </a:t>
            </a:r>
          </a:p>
        </p:txBody>
      </p:sp>
      <p:sp>
        <p:nvSpPr>
          <p:cNvPr id="12292" name="TextBox 10"/>
          <p:cNvSpPr txBox="1">
            <a:spLocks noChangeArrowheads="1"/>
          </p:cNvSpPr>
          <p:nvPr/>
        </p:nvSpPr>
        <p:spPr bwMode="auto">
          <a:xfrm>
            <a:off x="2857500" y="3500438"/>
            <a:ext cx="1571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Агар </a:t>
            </a: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572500" y="6072188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22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1214438"/>
            <a:ext cx="1684338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25" y="1214438"/>
            <a:ext cx="1820863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6" name="TextBox 11"/>
          <p:cNvSpPr txBox="1">
            <a:spLocks noChangeArrowheads="1"/>
          </p:cNvSpPr>
          <p:nvPr/>
        </p:nvSpPr>
        <p:spPr bwMode="auto">
          <a:xfrm>
            <a:off x="4857750" y="1714500"/>
            <a:ext cx="4071938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 err="1">
                <a:latin typeface="Tahoma" pitchFamily="34" charset="0"/>
                <a:cs typeface="Tahoma" pitchFamily="34" charset="0"/>
              </a:rPr>
              <a:t>Агар</a:t>
            </a:r>
            <a:r>
              <a:rPr lang="ru-RU" sz="2000" b="1" dirty="0">
                <a:latin typeface="Tahoma" pitchFamily="34" charset="0"/>
                <a:cs typeface="Tahoma" pitchFamily="34" charset="0"/>
              </a:rPr>
              <a:t> – </a:t>
            </a:r>
            <a:r>
              <a:rPr lang="ru-RU" b="1" dirty="0">
                <a:latin typeface="Tahoma" pitchFamily="34" charset="0"/>
                <a:cs typeface="Tahoma" pitchFamily="34" charset="0"/>
              </a:rPr>
              <a:t>растительный клей, вырабатываемый из некоторых </a:t>
            </a:r>
          </a:p>
          <a:p>
            <a:r>
              <a:rPr lang="ru-RU" b="1" dirty="0">
                <a:latin typeface="Tahoma" pitchFamily="34" charset="0"/>
                <a:cs typeface="Tahoma" pitchFamily="34" charset="0"/>
              </a:rPr>
              <a:t>видов морских водорослей.  </a:t>
            </a:r>
          </a:p>
        </p:txBody>
      </p:sp>
      <p:pic>
        <p:nvPicPr>
          <p:cNvPr id="1229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25" y="4071938"/>
            <a:ext cx="2503488" cy="188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8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7750" y="4071938"/>
            <a:ext cx="3467100" cy="186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9" name="TextBox 14"/>
          <p:cNvSpPr txBox="1">
            <a:spLocks noChangeArrowheads="1"/>
          </p:cNvSpPr>
          <p:nvPr/>
        </p:nvSpPr>
        <p:spPr bwMode="auto">
          <a:xfrm>
            <a:off x="2071688" y="6072188"/>
            <a:ext cx="4000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Пищевые красители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7"/>
          <p:cNvSpPr txBox="1">
            <a:spLocks noChangeArrowheads="1"/>
          </p:cNvSpPr>
          <p:nvPr/>
        </p:nvSpPr>
        <p:spPr bwMode="auto">
          <a:xfrm>
            <a:off x="2500313" y="207963"/>
            <a:ext cx="4000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latin typeface="Tahoma" pitchFamily="34" charset="0"/>
                <a:cs typeface="Tahoma" pitchFamily="34" charset="0"/>
              </a:rPr>
              <a:t>Разрыхлители теста</a:t>
            </a:r>
          </a:p>
        </p:txBody>
      </p:sp>
      <p:sp>
        <p:nvSpPr>
          <p:cNvPr id="13315" name="TextBox 13"/>
          <p:cNvSpPr txBox="1">
            <a:spLocks noChangeArrowheads="1"/>
          </p:cNvSpPr>
          <p:nvPr/>
        </p:nvSpPr>
        <p:spPr bwMode="auto">
          <a:xfrm>
            <a:off x="5705475" y="5770563"/>
            <a:ext cx="21701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Пищевая сода </a:t>
            </a:r>
          </a:p>
        </p:txBody>
      </p:sp>
      <p:sp>
        <p:nvSpPr>
          <p:cNvPr id="13316" name="TextBox 14"/>
          <p:cNvSpPr txBox="1">
            <a:spLocks noChangeArrowheads="1"/>
          </p:cNvSpPr>
          <p:nvPr/>
        </p:nvSpPr>
        <p:spPr bwMode="auto">
          <a:xfrm>
            <a:off x="1916113" y="5751513"/>
            <a:ext cx="13700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Дрожжи</a:t>
            </a:r>
          </a:p>
        </p:txBody>
      </p:sp>
      <p:sp>
        <p:nvSpPr>
          <p:cNvPr id="13317" name="TextBox 15"/>
          <p:cNvSpPr txBox="1">
            <a:spLocks noChangeArrowheads="1"/>
          </p:cNvSpPr>
          <p:nvPr/>
        </p:nvSpPr>
        <p:spPr bwMode="auto">
          <a:xfrm>
            <a:off x="500063" y="1000125"/>
            <a:ext cx="821531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latin typeface="Tahoma" pitchFamily="34" charset="0"/>
                <a:cs typeface="Tahoma" pitchFamily="34" charset="0"/>
              </a:rPr>
              <a:t>Мука с водой дает клейкую массу, которая недостаточно хорошо пропекается и после выпечки становится грубой. Изделия из такого теста плохо усваиваются. Чтобы улучшить качество теста, применяют разрыхлители, придающие ему пористость.  В качестве разрыхлителей используют </a:t>
            </a:r>
            <a:r>
              <a:rPr lang="ru-RU" b="1" u="sng" dirty="0">
                <a:latin typeface="Tahoma" pitchFamily="34" charset="0"/>
                <a:cs typeface="Tahoma" pitchFamily="34" charset="0"/>
              </a:rPr>
              <a:t>дрожжи</a:t>
            </a:r>
            <a:r>
              <a:rPr lang="ru-RU" b="1" dirty="0">
                <a:latin typeface="Tahoma" pitchFamily="34" charset="0"/>
                <a:cs typeface="Tahoma" pitchFamily="34" charset="0"/>
              </a:rPr>
              <a:t> (</a:t>
            </a:r>
            <a:r>
              <a:rPr lang="en-US" b="1" dirty="0">
                <a:latin typeface="Tahoma" pitchFamily="34" charset="0"/>
                <a:cs typeface="Tahoma" pitchFamily="34" charset="0"/>
              </a:rPr>
              <a:t>c</a:t>
            </a:r>
            <a:r>
              <a:rPr lang="ru-RU" b="1" dirty="0" err="1">
                <a:latin typeface="Tahoma" pitchFamily="34" charset="0"/>
                <a:cs typeface="Tahoma" pitchFamily="34" charset="0"/>
              </a:rPr>
              <a:t>вежие</a:t>
            </a:r>
            <a:r>
              <a:rPr lang="ru-RU" b="1" dirty="0">
                <a:latin typeface="Tahoma" pitchFamily="34" charset="0"/>
                <a:cs typeface="Tahoma" pitchFamily="34" charset="0"/>
              </a:rPr>
              <a:t>, сухие) и </a:t>
            </a:r>
            <a:r>
              <a:rPr lang="ru-RU" b="1" u="sng" dirty="0">
                <a:latin typeface="Tahoma" pitchFamily="34" charset="0"/>
                <a:cs typeface="Tahoma" pitchFamily="34" charset="0"/>
              </a:rPr>
              <a:t>пищевую соду. </a:t>
            </a:r>
          </a:p>
          <a:p>
            <a:r>
              <a:rPr lang="ru-RU" b="1" u="sng" dirty="0">
                <a:latin typeface="Tahoma" pitchFamily="34" charset="0"/>
                <a:cs typeface="Tahoma" pitchFamily="34" charset="0"/>
              </a:rPr>
              <a:t>Пищевую соду </a:t>
            </a:r>
            <a:r>
              <a:rPr lang="ru-RU" b="1" dirty="0">
                <a:latin typeface="Tahoma" pitchFamily="34" charset="0"/>
                <a:cs typeface="Tahoma" pitchFamily="34" charset="0"/>
              </a:rPr>
              <a:t>как разрыхлитель всегда используют вместе с кислотой. </a:t>
            </a:r>
          </a:p>
        </p:txBody>
      </p:sp>
      <p:pic>
        <p:nvPicPr>
          <p:cNvPr id="133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325" y="3841750"/>
            <a:ext cx="2144713" cy="172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05113" y="3835400"/>
            <a:ext cx="21463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0" y="3533775"/>
            <a:ext cx="1357313" cy="203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1363" y="3819525"/>
            <a:ext cx="1573212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572500" y="6072188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134938" y="6032500"/>
            <a:ext cx="392112" cy="38735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1785938" y="214313"/>
            <a:ext cx="5572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latin typeface="Tahoma" pitchFamily="34" charset="0"/>
                <a:cs typeface="Tahoma" pitchFamily="34" charset="0"/>
              </a:rPr>
              <a:t>Приготовление гашеной соды:</a:t>
            </a:r>
          </a:p>
        </p:txBody>
      </p:sp>
      <p:sp>
        <p:nvSpPr>
          <p:cNvPr id="14340" name="TextBox 5"/>
          <p:cNvSpPr txBox="1">
            <a:spLocks noChangeArrowheads="1"/>
          </p:cNvSpPr>
          <p:nvPr/>
        </p:nvSpPr>
        <p:spPr bwMode="auto">
          <a:xfrm>
            <a:off x="500063" y="857250"/>
            <a:ext cx="828675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u="sng" dirty="0">
                <a:latin typeface="Tahoma" pitchFamily="34" charset="0"/>
                <a:cs typeface="Tahoma" pitchFamily="34" charset="0"/>
              </a:rPr>
              <a:t>Ингредиенты для гашеной соды: </a:t>
            </a:r>
            <a:r>
              <a:rPr lang="ru-RU" b="1" dirty="0">
                <a:latin typeface="Tahoma" pitchFamily="34" charset="0"/>
                <a:cs typeface="Tahoma" pitchFamily="34" charset="0"/>
              </a:rPr>
              <a:t>сода 1 </a:t>
            </a:r>
            <a:r>
              <a:rPr lang="ru-RU" b="1" dirty="0" err="1">
                <a:latin typeface="Tahoma" pitchFamily="34" charset="0"/>
                <a:cs typeface="Tahoma" pitchFamily="34" charset="0"/>
              </a:rPr>
              <a:t>ч.л</a:t>
            </a:r>
            <a:r>
              <a:rPr lang="ru-RU" b="1" dirty="0">
                <a:latin typeface="Tahoma" pitchFamily="34" charset="0"/>
                <a:cs typeface="Tahoma" pitchFamily="34" charset="0"/>
              </a:rPr>
              <a:t>., пищевая кислота 1 </a:t>
            </a:r>
            <a:r>
              <a:rPr lang="ru-RU" b="1" dirty="0" err="1">
                <a:latin typeface="Tahoma" pitchFamily="34" charset="0"/>
                <a:cs typeface="Tahoma" pitchFamily="34" charset="0"/>
              </a:rPr>
              <a:t>ст.л</a:t>
            </a:r>
            <a:r>
              <a:rPr lang="ru-RU" b="1" dirty="0">
                <a:latin typeface="Tahoma" pitchFamily="34" charset="0"/>
                <a:cs typeface="Tahoma" pitchFamily="34" charset="0"/>
              </a:rPr>
              <a:t>.</a:t>
            </a:r>
            <a:br>
              <a:rPr lang="ru-RU" b="1" dirty="0">
                <a:latin typeface="Tahoma" pitchFamily="34" charset="0"/>
                <a:cs typeface="Tahoma" pitchFamily="34" charset="0"/>
              </a:rPr>
            </a:br>
            <a:r>
              <a:rPr lang="ru-RU" b="1" dirty="0">
                <a:latin typeface="Tahoma" pitchFamily="34" charset="0"/>
                <a:cs typeface="Tahoma" pitchFamily="34" charset="0"/>
              </a:rPr>
              <a:t>В  ёмкость поместить необходимое количество соды, оно указывается в рецептах и гасится  с помощью пищевых кислот. Можно использовать столовый или яблочный уксус, лимонный сок или уксусную эссенцию. Если используется  уксусная эссенция, то её нужно предварительно развести водой в приблизительно в 10 раз. Сода сначала зашипит, а потом, после гашения, перестанет шипеть. Соду можно добавлять в кондитерское изделие. </a:t>
            </a:r>
          </a:p>
        </p:txBody>
      </p:sp>
      <p:pic>
        <p:nvPicPr>
          <p:cNvPr id="1434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0" y="4116388"/>
            <a:ext cx="232092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94438" y="4124325"/>
            <a:ext cx="2309812" cy="173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люс 9"/>
          <p:cNvSpPr/>
          <p:nvPr/>
        </p:nvSpPr>
        <p:spPr>
          <a:xfrm>
            <a:off x="3455988" y="4838700"/>
            <a:ext cx="357187" cy="28575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Равно 10"/>
          <p:cNvSpPr/>
          <p:nvPr/>
        </p:nvSpPr>
        <p:spPr>
          <a:xfrm>
            <a:off x="5513388" y="4792663"/>
            <a:ext cx="428625" cy="28575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14345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87825" y="4024313"/>
            <a:ext cx="992188" cy="182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latin typeface="Tahoma" pitchFamily="34" charset="0"/>
                <a:cs typeface="Tahoma" pitchFamily="34" charset="0"/>
              </a:rPr>
              <a:t>Виды теста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sz="half" idx="1"/>
          </p:nvPr>
        </p:nvSpPr>
        <p:spPr>
          <a:xfrm>
            <a:off x="500063" y="1214438"/>
            <a:ext cx="4038600" cy="452596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b="1" dirty="0" smtClean="0">
                <a:latin typeface="Tahoma" pitchFamily="34" charset="0"/>
                <a:cs typeface="Tahoma" pitchFamily="34" charset="0"/>
              </a:rPr>
              <a:t>Дрожжевое</a:t>
            </a:r>
          </a:p>
          <a:p>
            <a:pPr eaLnBrk="1" hangingPunct="1">
              <a:buFont typeface="Arial" charset="0"/>
              <a:buNone/>
            </a:pPr>
            <a:endParaRPr lang="ru-RU" dirty="0" smtClean="0"/>
          </a:p>
          <a:p>
            <a:pPr eaLnBrk="1" hangingPunct="1"/>
            <a:endParaRPr lang="ru-RU" dirty="0" smtClean="0"/>
          </a:p>
        </p:txBody>
      </p:sp>
      <p:sp>
        <p:nvSpPr>
          <p:cNvPr id="15364" name="Содержимое 3"/>
          <p:cNvSpPr>
            <a:spLocks noGrp="1"/>
          </p:cNvSpPr>
          <p:nvPr>
            <p:ph sz="half" idx="2"/>
          </p:nvPr>
        </p:nvSpPr>
        <p:spPr>
          <a:xfrm>
            <a:off x="4714875" y="1214438"/>
            <a:ext cx="4038600" cy="452596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b="1" dirty="0" smtClean="0">
                <a:latin typeface="Tahoma" pitchFamily="34" charset="0"/>
                <a:cs typeface="Tahoma" pitchFamily="34" charset="0"/>
              </a:rPr>
              <a:t>Пресное</a:t>
            </a:r>
          </a:p>
          <a:p>
            <a:pPr eaLnBrk="1" hangingPunct="1">
              <a:buFont typeface="Arial" charset="0"/>
              <a:buNone/>
            </a:pPr>
            <a:endParaRPr lang="ru-RU" dirty="0" smtClean="0"/>
          </a:p>
        </p:txBody>
      </p:sp>
      <p:pic>
        <p:nvPicPr>
          <p:cNvPr id="1536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938338"/>
            <a:ext cx="222567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313" y="2857500"/>
            <a:ext cx="1997075" cy="149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9563" y="4395788"/>
            <a:ext cx="2168525" cy="151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90788" y="5062538"/>
            <a:ext cx="198120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72250" y="3714750"/>
            <a:ext cx="2333625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18125" y="5235575"/>
            <a:ext cx="2638425" cy="140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14938" y="1928813"/>
            <a:ext cx="1649412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572500" y="6072188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Управляющая кнопка: домой 12">
            <a:hlinkClick r:id="rId10" action="ppaction://hlinksldjump" highlightClick="1"/>
          </p:cNvPr>
          <p:cNvSpPr/>
          <p:nvPr/>
        </p:nvSpPr>
        <p:spPr>
          <a:xfrm>
            <a:off x="134938" y="6032500"/>
            <a:ext cx="392112" cy="38735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latin typeface="Tahoma" pitchFamily="34" charset="0"/>
                <a:cs typeface="Tahoma" pitchFamily="34" charset="0"/>
              </a:rPr>
              <a:t>Дрожжевое тесто</a:t>
            </a:r>
          </a:p>
        </p:txBody>
      </p:sp>
      <p:sp>
        <p:nvSpPr>
          <p:cNvPr id="16387" name="TextBox 6"/>
          <p:cNvSpPr txBox="1">
            <a:spLocks noChangeArrowheads="1"/>
          </p:cNvSpPr>
          <p:nvPr/>
        </p:nvSpPr>
        <p:spPr bwMode="auto">
          <a:xfrm>
            <a:off x="357188" y="928688"/>
            <a:ext cx="842962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u="sng" dirty="0">
                <a:latin typeface="Tahoma" pitchFamily="34" charset="0"/>
                <a:cs typeface="Tahoma" pitchFamily="34" charset="0"/>
              </a:rPr>
              <a:t>Дрожжевое тесто </a:t>
            </a:r>
            <a:r>
              <a:rPr lang="ru-RU" sz="2000" b="1" dirty="0">
                <a:latin typeface="Tahoma" pitchFamily="34" charset="0"/>
                <a:cs typeface="Tahoma" pitchFamily="34" charset="0"/>
              </a:rPr>
              <a:t>— готовят из  муки, воды,   дрожжей и используют для приготовления:</a:t>
            </a:r>
            <a:endParaRPr lang="ru-RU" sz="2000" b="1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638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3700" y="1998663"/>
            <a:ext cx="2357438" cy="176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5825" y="1997075"/>
            <a:ext cx="2346325" cy="177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TextBox 10"/>
          <p:cNvSpPr txBox="1">
            <a:spLocks noChangeArrowheads="1"/>
          </p:cNvSpPr>
          <p:nvPr/>
        </p:nvSpPr>
        <p:spPr bwMode="auto">
          <a:xfrm>
            <a:off x="790575" y="3806825"/>
            <a:ext cx="15636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Пирожков</a:t>
            </a:r>
          </a:p>
        </p:txBody>
      </p:sp>
      <p:sp>
        <p:nvSpPr>
          <p:cNvPr id="16391" name="TextBox 11"/>
          <p:cNvSpPr txBox="1">
            <a:spLocks noChangeArrowheads="1"/>
          </p:cNvSpPr>
          <p:nvPr/>
        </p:nvSpPr>
        <p:spPr bwMode="auto">
          <a:xfrm>
            <a:off x="3944938" y="3816350"/>
            <a:ext cx="13096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Пирогов</a:t>
            </a:r>
          </a:p>
        </p:txBody>
      </p:sp>
      <p:sp>
        <p:nvSpPr>
          <p:cNvPr id="16392" name="TextBox 13"/>
          <p:cNvSpPr txBox="1">
            <a:spLocks noChangeArrowheads="1"/>
          </p:cNvSpPr>
          <p:nvPr/>
        </p:nvSpPr>
        <p:spPr bwMode="auto">
          <a:xfrm>
            <a:off x="6937375" y="3816350"/>
            <a:ext cx="13033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Кулебяк</a:t>
            </a:r>
          </a:p>
        </p:txBody>
      </p:sp>
      <p:pic>
        <p:nvPicPr>
          <p:cNvPr id="1639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41700" y="4356100"/>
            <a:ext cx="2316163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5400" y="4357688"/>
            <a:ext cx="24288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5" name="TextBox 17"/>
          <p:cNvSpPr txBox="1">
            <a:spLocks noChangeArrowheads="1"/>
          </p:cNvSpPr>
          <p:nvPr/>
        </p:nvSpPr>
        <p:spPr bwMode="auto">
          <a:xfrm>
            <a:off x="1022350" y="6165850"/>
            <a:ext cx="11001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Пиццы</a:t>
            </a:r>
          </a:p>
        </p:txBody>
      </p:sp>
      <p:sp>
        <p:nvSpPr>
          <p:cNvPr id="16396" name="TextBox 18"/>
          <p:cNvSpPr txBox="1">
            <a:spLocks noChangeArrowheads="1"/>
          </p:cNvSpPr>
          <p:nvPr/>
        </p:nvSpPr>
        <p:spPr bwMode="auto">
          <a:xfrm>
            <a:off x="3973513" y="6151563"/>
            <a:ext cx="1252537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Блинов </a:t>
            </a:r>
          </a:p>
        </p:txBody>
      </p:sp>
      <p:sp>
        <p:nvSpPr>
          <p:cNvPr id="16397" name="TextBox 19"/>
          <p:cNvSpPr txBox="1">
            <a:spLocks noChangeArrowheads="1"/>
          </p:cNvSpPr>
          <p:nvPr/>
        </p:nvSpPr>
        <p:spPr bwMode="auto">
          <a:xfrm>
            <a:off x="7004050" y="6083300"/>
            <a:ext cx="11699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ahoma" pitchFamily="34" charset="0"/>
                <a:cs typeface="Tahoma" pitchFamily="34" charset="0"/>
              </a:rPr>
              <a:t>Оладий </a:t>
            </a:r>
          </a:p>
        </p:txBody>
      </p:sp>
      <p:pic>
        <p:nvPicPr>
          <p:cNvPr id="16398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288" y="4357688"/>
            <a:ext cx="2354262" cy="173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572500" y="6072188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6400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57938" y="2000250"/>
            <a:ext cx="2462212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6"/>
          <p:cNvSpPr txBox="1">
            <a:spLocks noChangeArrowheads="1"/>
          </p:cNvSpPr>
          <p:nvPr/>
        </p:nvSpPr>
        <p:spPr bwMode="auto">
          <a:xfrm>
            <a:off x="214313" y="142875"/>
            <a:ext cx="8715375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>
                <a:latin typeface="Tahoma" pitchFamily="34" charset="0"/>
                <a:cs typeface="Tahoma" pitchFamily="34" charset="0"/>
              </a:rPr>
              <a:t>Существует два способа приготовления  дрожжевого теста:</a:t>
            </a:r>
            <a:endParaRPr lang="ru-RU" sz="2000" b="1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1071563" y="785813"/>
            <a:ext cx="2857500" cy="135731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2000" b="1" dirty="0" err="1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Безопарный</a:t>
            </a:r>
            <a:r>
              <a:rPr lang="ru-RU" sz="20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</a:t>
            </a:r>
          </a:p>
          <a:p>
            <a:pPr algn="ctr">
              <a:defRPr/>
            </a:pP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7412" name="TextBox 37"/>
          <p:cNvSpPr txBox="1">
            <a:spLocks noChangeArrowheads="1"/>
          </p:cNvSpPr>
          <p:nvPr/>
        </p:nvSpPr>
        <p:spPr bwMode="auto">
          <a:xfrm>
            <a:off x="428625" y="2143125"/>
            <a:ext cx="8358188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u="sng" dirty="0">
                <a:latin typeface="Tahoma" pitchFamily="34" charset="0"/>
                <a:cs typeface="Tahoma" pitchFamily="34" charset="0"/>
              </a:rPr>
              <a:t>Без опары </a:t>
            </a:r>
            <a:r>
              <a:rPr lang="ru-RU" b="1" dirty="0">
                <a:latin typeface="Tahoma" pitchFamily="34" charset="0"/>
                <a:cs typeface="Tahoma" pitchFamily="34" charset="0"/>
              </a:rPr>
              <a:t>готовят изделия, на которые  идет небольшое количество яиц и жира.</a:t>
            </a:r>
          </a:p>
          <a:p>
            <a:pPr>
              <a:lnSpc>
                <a:spcPct val="150000"/>
              </a:lnSpc>
            </a:pPr>
            <a:r>
              <a:rPr lang="ru-RU" b="1" u="sng" dirty="0">
                <a:latin typeface="Tahoma" pitchFamily="34" charset="0"/>
                <a:cs typeface="Tahoma" pitchFamily="34" charset="0"/>
              </a:rPr>
              <a:t> С применением опары </a:t>
            </a:r>
            <a:r>
              <a:rPr lang="ru-RU" b="1" dirty="0">
                <a:latin typeface="Tahoma" pitchFamily="34" charset="0"/>
                <a:cs typeface="Tahoma" pitchFamily="34" charset="0"/>
              </a:rPr>
              <a:t>готовят  тесто с большим содержанием </a:t>
            </a:r>
          </a:p>
          <a:p>
            <a:pPr>
              <a:lnSpc>
                <a:spcPct val="150000"/>
              </a:lnSpc>
            </a:pPr>
            <a:r>
              <a:rPr lang="ru-RU" b="1" dirty="0">
                <a:latin typeface="Tahoma" pitchFamily="34" charset="0"/>
                <a:cs typeface="Tahoma" pitchFamily="34" charset="0"/>
              </a:rPr>
              <a:t>сахара, жира, яиц.</a:t>
            </a:r>
            <a:endParaRPr lang="ru-RU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7413" name="TextBox 6"/>
          <p:cNvSpPr txBox="1">
            <a:spLocks noChangeArrowheads="1"/>
          </p:cNvSpPr>
          <p:nvPr/>
        </p:nvSpPr>
        <p:spPr bwMode="auto">
          <a:xfrm>
            <a:off x="533400" y="5803900"/>
            <a:ext cx="8286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u="sng">
                <a:latin typeface="Tahoma" pitchFamily="34" charset="0"/>
                <a:cs typeface="Tahoma" pitchFamily="34" charset="0"/>
              </a:rPr>
              <a:t>В качестве разрыхлителей </a:t>
            </a:r>
            <a:r>
              <a:rPr lang="ru-RU" b="1">
                <a:latin typeface="Tahoma" pitchFamily="34" charset="0"/>
                <a:cs typeface="Tahoma" pitchFamily="34" charset="0"/>
              </a:rPr>
              <a:t>для приготовления дрожжевого теста используют дрожжи и пищевую соду.</a:t>
            </a:r>
            <a:endParaRPr lang="ru-RU" b="1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74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9913" y="4013200"/>
            <a:ext cx="2251075" cy="171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97613" y="4025900"/>
            <a:ext cx="2381250" cy="170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51225" y="4011613"/>
            <a:ext cx="2286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Овал 10"/>
          <p:cNvSpPr/>
          <p:nvPr/>
        </p:nvSpPr>
        <p:spPr>
          <a:xfrm>
            <a:off x="5000625" y="785813"/>
            <a:ext cx="2857500" cy="135731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Опарный </a:t>
            </a:r>
          </a:p>
          <a:p>
            <a:pPr algn="ctr">
              <a:defRPr/>
            </a:pP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7418" name="TextBox 11"/>
          <p:cNvSpPr txBox="1">
            <a:spLocks noChangeArrowheads="1"/>
          </p:cNvSpPr>
          <p:nvPr/>
        </p:nvSpPr>
        <p:spPr bwMode="auto">
          <a:xfrm>
            <a:off x="4357688" y="1285875"/>
            <a:ext cx="384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И</a:t>
            </a: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572500" y="6072188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Управляющая кнопка: домой 13">
            <a:hlinkClick r:id="" action="ppaction://hlinkshowjump?jump=previousslide" highlightClick="1"/>
          </p:cNvPr>
          <p:cNvSpPr/>
          <p:nvPr/>
        </p:nvSpPr>
        <p:spPr>
          <a:xfrm>
            <a:off x="134938" y="6032500"/>
            <a:ext cx="392112" cy="38735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2"/>
          <p:cNvSpPr txBox="1">
            <a:spLocks noChangeArrowheads="1"/>
          </p:cNvSpPr>
          <p:nvPr/>
        </p:nvSpPr>
        <p:spPr bwMode="auto">
          <a:xfrm>
            <a:off x="439738" y="3009900"/>
            <a:ext cx="8320087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latin typeface="Tahoma" pitchFamily="34" charset="0"/>
                <a:cs typeface="Tahoma" pitchFamily="34" charset="0"/>
              </a:rPr>
              <a:t>Дрожжи следует растереть с сахаром, развести молоком, подогретым до температуры 24—30°, так как при такой температуре они быстрее всего размножаются. Затем смешать с небольшим количеством подогретой, просеянной муки. Густота опары должна соответствовать густоте сметаны. Посуду с тестом поставить затем в теплое место. Если в опаре быстро наступает брожение, значит дрожжи можно использовать к тесту. Доказательством подъема опары является увеличение ее объема на 100%. </a:t>
            </a:r>
          </a:p>
        </p:txBody>
      </p:sp>
      <p:sp>
        <p:nvSpPr>
          <p:cNvPr id="18435" name="TextBox 3"/>
          <p:cNvSpPr txBox="1">
            <a:spLocks noChangeArrowheads="1"/>
          </p:cNvSpPr>
          <p:nvPr/>
        </p:nvSpPr>
        <p:spPr bwMode="auto">
          <a:xfrm>
            <a:off x="1785938" y="214313"/>
            <a:ext cx="5572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latin typeface="Tahoma" pitchFamily="34" charset="0"/>
                <a:cs typeface="Tahoma" pitchFamily="34" charset="0"/>
              </a:rPr>
              <a:t>Приготовление опары</a:t>
            </a:r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857250"/>
            <a:ext cx="2000250" cy="168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03500" y="868363"/>
            <a:ext cx="1968500" cy="16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37100" y="857250"/>
            <a:ext cx="1928813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6563" y="857250"/>
            <a:ext cx="2036762" cy="163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572500" y="6072188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357188" y="2714625"/>
            <a:ext cx="8320087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latin typeface="Tahoma" pitchFamily="34" charset="0"/>
                <a:cs typeface="Tahoma" pitchFamily="34" charset="0"/>
              </a:rPr>
              <a:t>Пока опара подходит, следует приготовить все необходимые продукты, то есть разболтать с сахаром яйца, растопить жир, приготовить приправы. Опару, муку, яйца, подогретое молоко, соль, ароматические приправы соединить и перемешать. Тщательно замесить тесто. Замес теста заключается в том, что смешиваются все продукты и в тесто вводится большое количество воздуха, что в значительной степени влияет на пышность теста. К концу замеса постепенно подливают жир, не переставая при том месить. Если тесто становится гладким, блестит, не прилипает ко дну посуды и в нем образуется много пузырьков воздуха, можно прекратить замес. Посуду с тестом накрыть и дать тесту подойти. При подъеме тесто увеличивает свой объем вдвое. </a:t>
            </a:r>
          </a:p>
        </p:txBody>
      </p:sp>
      <p:sp>
        <p:nvSpPr>
          <p:cNvPr id="19459" name="TextBox 2"/>
          <p:cNvSpPr txBox="1">
            <a:spLocks noChangeArrowheads="1"/>
          </p:cNvSpPr>
          <p:nvPr/>
        </p:nvSpPr>
        <p:spPr bwMode="auto">
          <a:xfrm>
            <a:off x="1785938" y="214313"/>
            <a:ext cx="5572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latin typeface="Tahoma" pitchFamily="34" charset="0"/>
                <a:cs typeface="Tahoma" pitchFamily="34" charset="0"/>
              </a:rPr>
              <a:t>Замес и подъем теста</a:t>
            </a:r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1071563"/>
            <a:ext cx="200025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75" y="1071563"/>
            <a:ext cx="200025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071563"/>
            <a:ext cx="200025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6563" y="1071563"/>
            <a:ext cx="200025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572500" y="6072188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latin typeface="Tahoma" pitchFamily="34" charset="0"/>
                <a:cs typeface="Tahoma" pitchFamily="34" charset="0"/>
              </a:rPr>
              <a:t>Приготовление  дрожжевого опарного теста</a:t>
            </a: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785813"/>
            <a:ext cx="2000250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Box 3"/>
          <p:cNvSpPr txBox="1">
            <a:spLocks noChangeArrowheads="1"/>
          </p:cNvSpPr>
          <p:nvPr/>
        </p:nvSpPr>
        <p:spPr bwMode="auto">
          <a:xfrm>
            <a:off x="3286125" y="1285875"/>
            <a:ext cx="542925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u="sng" dirty="0">
                <a:latin typeface="Tahoma" pitchFamily="34" charset="0"/>
                <a:cs typeface="Tahoma" pitchFamily="34" charset="0"/>
              </a:rPr>
              <a:t>Продукты:</a:t>
            </a:r>
          </a:p>
          <a:p>
            <a:r>
              <a:rPr lang="ru-RU" b="1" dirty="0">
                <a:latin typeface="Tahoma" pitchFamily="34" charset="0"/>
                <a:cs typeface="Tahoma" pitchFamily="34" charset="0"/>
              </a:rPr>
              <a:t>На 1 кг теста - 4 стакана муки, 1 стакан воды или молока, 3—4 ст. ложки маргарина, 3 ст. ложки сахара, 1—2 яйца, 1 чайная ложка соли, 30 г дрожжей.</a:t>
            </a:r>
          </a:p>
        </p:txBody>
      </p:sp>
      <p:sp>
        <p:nvSpPr>
          <p:cNvPr id="20485" name="TextBox 4"/>
          <p:cNvSpPr txBox="1">
            <a:spLocks noChangeArrowheads="1"/>
          </p:cNvSpPr>
          <p:nvPr/>
        </p:nvSpPr>
        <p:spPr bwMode="auto">
          <a:xfrm>
            <a:off x="428625" y="2857500"/>
            <a:ext cx="8215313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u="sng" dirty="0">
                <a:latin typeface="Tahoma" pitchFamily="34" charset="0"/>
                <a:cs typeface="Tahoma" pitchFamily="34" charset="0"/>
              </a:rPr>
              <a:t>Опарное тесто готовят в два приема. </a:t>
            </a:r>
          </a:p>
          <a:p>
            <a:r>
              <a:rPr lang="ru-RU" b="1" dirty="0">
                <a:latin typeface="Tahoma" pitchFamily="34" charset="0"/>
                <a:cs typeface="Tahoma" pitchFamily="34" charset="0"/>
              </a:rPr>
              <a:t>1. Из муки, молока и дрожжей готовят опару. Для ее замеса молоко (примерно 80% нормы) подогревают до 30°С, затем вливают в него разведенные в небольшом количестве теплого молока или воды и предварительно процеженные дрожжи. Жидкость размешивают и всыпают в нее подготовленную муку (примерно 50% нормы), добавляют немного сахара для подкормки дрожжей и все это размешивают до однородной массы. Из муки, содержащей хорошую эластичную клейковину, опару готовят более жидкую, а из муки со слабой клейковиной — более густую.</a:t>
            </a:r>
          </a:p>
          <a:p>
            <a:r>
              <a:rPr lang="ru-RU" b="1" dirty="0">
                <a:latin typeface="Tahoma" pitchFamily="34" charset="0"/>
                <a:cs typeface="Tahoma" pitchFamily="34" charset="0"/>
              </a:rPr>
              <a:t>После замеса опару ставят в теплое место (25—30° С) на 1,5—3 часа для брожения.</a:t>
            </a: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572500" y="6072188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latin typeface="Tahoma" pitchFamily="34" charset="0"/>
                <a:cs typeface="Tahoma" pitchFamily="34" charset="0"/>
              </a:rPr>
              <a:t>Содержание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28625" y="1643063"/>
            <a:ext cx="8229600" cy="4429125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latin typeface="Tahoma" pitchFamily="34" charset="0"/>
                <a:cs typeface="Tahoma" pitchFamily="34" charset="0"/>
                <a:hlinkClick r:id="rId3" action="ppaction://hlinksldjump"/>
              </a:rPr>
              <a:t>Инструменты и приспособления</a:t>
            </a:r>
            <a:endParaRPr lang="ru-RU" sz="2400" b="1" dirty="0" smtClean="0">
              <a:latin typeface="Tahoma" pitchFamily="34" charset="0"/>
              <a:cs typeface="Tahoma" pitchFamily="34" charset="0"/>
            </a:endParaRPr>
          </a:p>
          <a:p>
            <a:pPr eaLnBrk="1" hangingPunct="1"/>
            <a:r>
              <a:rPr lang="ru-RU" sz="2400" b="1" dirty="0" smtClean="0">
                <a:latin typeface="Tahoma" pitchFamily="34" charset="0"/>
                <a:cs typeface="Tahoma" pitchFamily="34" charset="0"/>
                <a:hlinkClick r:id="rId4" action="ppaction://hlinksldjump"/>
              </a:rPr>
              <a:t>Продукты для приготовления мучных изделий </a:t>
            </a:r>
            <a:endParaRPr lang="ru-RU" sz="2400" b="1" dirty="0" smtClean="0">
              <a:latin typeface="Tahoma" pitchFamily="34" charset="0"/>
              <a:cs typeface="Tahoma" pitchFamily="34" charset="0"/>
            </a:endParaRPr>
          </a:p>
          <a:p>
            <a:pPr eaLnBrk="1" hangingPunct="1"/>
            <a:r>
              <a:rPr lang="ru-RU" sz="2400" b="1" dirty="0" smtClean="0">
                <a:latin typeface="Tahoma" pitchFamily="34" charset="0"/>
                <a:cs typeface="Tahoma" pitchFamily="34" charset="0"/>
                <a:hlinkClick r:id="rId5" action="ppaction://hlinksldjump"/>
              </a:rPr>
              <a:t>Виды теста</a:t>
            </a:r>
            <a:endParaRPr lang="ru-RU" sz="2400" b="1" dirty="0" smtClean="0">
              <a:latin typeface="Tahoma" pitchFamily="34" charset="0"/>
              <a:cs typeface="Tahoma" pitchFamily="34" charset="0"/>
            </a:endParaRPr>
          </a:p>
          <a:p>
            <a:pPr eaLnBrk="1" hangingPunct="1"/>
            <a:r>
              <a:rPr lang="ru-RU" sz="1800" b="1" dirty="0" smtClean="0">
                <a:latin typeface="Tahoma" pitchFamily="34" charset="0"/>
                <a:cs typeface="Tahoma" pitchFamily="34" charset="0"/>
                <a:hlinkClick r:id="rId6" action="ppaction://hlinksldjump"/>
              </a:rPr>
              <a:t>Дрожжевое тесто</a:t>
            </a:r>
            <a:endParaRPr lang="ru-RU" sz="1800" b="1" dirty="0" smtClean="0">
              <a:latin typeface="Tahoma" pitchFamily="34" charset="0"/>
              <a:cs typeface="Tahoma" pitchFamily="34" charset="0"/>
            </a:endParaRPr>
          </a:p>
          <a:p>
            <a:pPr eaLnBrk="1" hangingPunct="1"/>
            <a:r>
              <a:rPr lang="ru-RU" sz="1800" b="1" dirty="0" smtClean="0">
                <a:latin typeface="Tahoma" pitchFamily="34" charset="0"/>
                <a:cs typeface="Tahoma" pitchFamily="34" charset="0"/>
                <a:hlinkClick r:id="rId7" action="ppaction://hlinksldjump"/>
              </a:rPr>
              <a:t>Пресное тесто</a:t>
            </a:r>
            <a:endParaRPr lang="ru-RU" sz="1800" b="1" dirty="0" smtClean="0">
              <a:latin typeface="Tahoma" pitchFamily="34" charset="0"/>
              <a:cs typeface="Tahoma" pitchFamily="34" charset="0"/>
            </a:endParaRPr>
          </a:p>
          <a:p>
            <a:pPr eaLnBrk="1" hangingPunct="1"/>
            <a:r>
              <a:rPr lang="ru-RU" sz="1800" b="1" dirty="0" smtClean="0">
                <a:latin typeface="Tahoma" pitchFamily="34" charset="0"/>
                <a:cs typeface="Tahoma" pitchFamily="34" charset="0"/>
                <a:hlinkClick r:id="rId8" action="ppaction://hlinksldjump"/>
              </a:rPr>
              <a:t>Бисквитное тесто</a:t>
            </a:r>
            <a:endParaRPr lang="ru-RU" sz="1800" b="1" dirty="0" smtClean="0">
              <a:latin typeface="Tahoma" pitchFamily="34" charset="0"/>
              <a:cs typeface="Tahoma" pitchFamily="34" charset="0"/>
            </a:endParaRPr>
          </a:p>
          <a:p>
            <a:pPr eaLnBrk="1" hangingPunct="1"/>
            <a:r>
              <a:rPr lang="ru-RU" sz="1800" b="1" dirty="0" smtClean="0">
                <a:latin typeface="Tahoma" pitchFamily="34" charset="0"/>
                <a:cs typeface="Tahoma" pitchFamily="34" charset="0"/>
                <a:hlinkClick r:id="rId9" action="ppaction://hlinksldjump"/>
              </a:rPr>
              <a:t>Слоеное тесто</a:t>
            </a:r>
            <a:endParaRPr lang="ru-RU" sz="1800" b="1" dirty="0" smtClean="0">
              <a:latin typeface="Tahoma" pitchFamily="34" charset="0"/>
              <a:cs typeface="Tahoma" pitchFamily="34" charset="0"/>
            </a:endParaRPr>
          </a:p>
          <a:p>
            <a:pPr eaLnBrk="1" hangingPunct="1"/>
            <a:r>
              <a:rPr lang="ru-RU" sz="1800" b="1" dirty="0" smtClean="0">
                <a:latin typeface="Tahoma" pitchFamily="34" charset="0"/>
                <a:cs typeface="Tahoma" pitchFamily="34" charset="0"/>
                <a:hlinkClick r:id="rId10" action="ppaction://hlinksldjump"/>
              </a:rPr>
              <a:t>Песочное тесто</a:t>
            </a:r>
            <a:endParaRPr lang="ru-RU" sz="1800" b="1" dirty="0" smtClean="0">
              <a:latin typeface="Tahoma" pitchFamily="34" charset="0"/>
              <a:cs typeface="Tahoma" pitchFamily="34" charset="0"/>
            </a:endParaRPr>
          </a:p>
          <a:p>
            <a:pPr eaLnBrk="1" hangingPunct="1"/>
            <a:r>
              <a:rPr lang="ru-RU" sz="1800" b="1" dirty="0" smtClean="0">
                <a:latin typeface="Tahoma" pitchFamily="34" charset="0"/>
                <a:cs typeface="Tahoma" pitchFamily="34" charset="0"/>
                <a:hlinkClick r:id="rId11" action="ppaction://hlinksldjump"/>
              </a:rPr>
              <a:t>Заварное тесто</a:t>
            </a:r>
            <a:endParaRPr lang="ru-RU" sz="1800" b="1" dirty="0" smtClean="0">
              <a:latin typeface="Tahoma" pitchFamily="34" charset="0"/>
              <a:cs typeface="Tahoma" pitchFamily="34" charset="0"/>
            </a:endParaRPr>
          </a:p>
          <a:p>
            <a:pPr eaLnBrk="1" hangingPunct="1"/>
            <a:r>
              <a:rPr lang="ru-RU" sz="2400" b="1" dirty="0" smtClean="0">
                <a:latin typeface="Tahoma" pitchFamily="34" charset="0"/>
                <a:cs typeface="Tahoma" pitchFamily="34" charset="0"/>
                <a:hlinkClick r:id="rId12" action="ppaction://hlinksldjump"/>
              </a:rPr>
              <a:t>Виды начинок для изделий из теста</a:t>
            </a:r>
            <a:endParaRPr lang="ru-RU" sz="2400" b="1" dirty="0" smtClean="0">
              <a:latin typeface="Tahoma" pitchFamily="34" charset="0"/>
              <a:cs typeface="Tahoma" pitchFamily="34" charset="0"/>
            </a:endParaRPr>
          </a:p>
          <a:p>
            <a:pPr eaLnBrk="1" hangingPunct="1"/>
            <a:r>
              <a:rPr lang="ru-RU" sz="2400" b="1" dirty="0" smtClean="0">
                <a:latin typeface="Tahoma" pitchFamily="34" charset="0"/>
                <a:cs typeface="Tahoma" pitchFamily="34" charset="0"/>
                <a:hlinkClick r:id="rId13" action="ppaction://hlinksldjump"/>
              </a:rPr>
              <a:t>Украшения для изделий из теста</a:t>
            </a:r>
            <a:endParaRPr lang="ru-RU" sz="2400" b="1" dirty="0" smtClean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3076" name="Picture 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038850" y="2760663"/>
            <a:ext cx="2286000" cy="205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2"/>
          <p:cNvSpPr txBox="1">
            <a:spLocks noChangeArrowheads="1"/>
          </p:cNvSpPr>
          <p:nvPr/>
        </p:nvSpPr>
        <p:spPr bwMode="auto">
          <a:xfrm>
            <a:off x="428625" y="428625"/>
            <a:ext cx="828675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latin typeface="Tahoma" pitchFamily="34" charset="0"/>
                <a:cs typeface="Tahoma" pitchFamily="34" charset="0"/>
              </a:rPr>
              <a:t>2. В готовую опару добавить оставшуюся часть теплого молока, растворенную соль, яйца, сахар, все это размешать, всыпать муку и замешивать тесто до тех пор, пока оно не будет гладким, эластичным и легко отставать от рук и стенок посуды.</a:t>
            </a:r>
          </a:p>
          <a:p>
            <a:endParaRPr lang="ru-RU" b="1" dirty="0">
              <a:latin typeface="Tahoma" pitchFamily="34" charset="0"/>
              <a:cs typeface="Tahoma" pitchFamily="34" charset="0"/>
            </a:endParaRPr>
          </a:p>
          <a:p>
            <a:r>
              <a:rPr lang="ru-RU" b="1" dirty="0">
                <a:latin typeface="Tahoma" pitchFamily="34" charset="0"/>
                <a:cs typeface="Tahoma" pitchFamily="34" charset="0"/>
              </a:rPr>
              <a:t>3. После этого в тесто ввести растопленное до сметанообразного состояния масло (маргарин, растительное масло ), и вновь продолжать замес до полного соединения масла с тестом. Замешенное тесто слегка посыпать сверху мукой, посуду закрыть крышкой или тканью и поставить в теплое место (25—30° С) на 1,5—2 часа для брожения, после чего несколько раз обмять.</a:t>
            </a:r>
          </a:p>
          <a:p>
            <a:r>
              <a:rPr lang="ru-RU" b="1" dirty="0">
                <a:latin typeface="Tahoma" pitchFamily="34" charset="0"/>
                <a:cs typeface="Tahoma" pitchFamily="34" charset="0"/>
              </a:rPr>
              <a:t> </a:t>
            </a:r>
          </a:p>
          <a:p>
            <a:r>
              <a:rPr lang="ru-RU" b="1" dirty="0">
                <a:latin typeface="Tahoma" pitchFamily="34" charset="0"/>
                <a:cs typeface="Tahoma" pitchFamily="34" charset="0"/>
              </a:rPr>
              <a:t>Продолжительность брожения опары и теста можно регулировать изменением температурных условий, помещая посуду с тестом в более теплое или прохладное место. </a:t>
            </a:r>
          </a:p>
          <a:p>
            <a:endParaRPr lang="ru-RU" b="1" dirty="0">
              <a:latin typeface="Tahoma" pitchFamily="34" charset="0"/>
              <a:cs typeface="Tahoma" pitchFamily="34" charset="0"/>
            </a:endParaRPr>
          </a:p>
          <a:p>
            <a:r>
              <a:rPr lang="ru-RU" b="1" dirty="0">
                <a:latin typeface="Tahoma" pitchFamily="34" charset="0"/>
                <a:cs typeface="Tahoma" pitchFamily="34" charset="0"/>
              </a:rPr>
              <a:t> 4.Улучшить вкус и аромат сладкого дрожжевого теста можно добавлением ароматических веществ (натертой на терке цедры апельсина или лимона, ванильного сахара, ванилина, плодов мелко растертого кардамона и др.).</a:t>
            </a: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572500" y="6072188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134938" y="6032500"/>
            <a:ext cx="392112" cy="38735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857250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latin typeface="Tahoma" pitchFamily="34" charset="0"/>
                <a:cs typeface="Tahoma" pitchFamily="34" charset="0"/>
              </a:rPr>
              <a:t>Пресное  тесто</a:t>
            </a:r>
          </a:p>
        </p:txBody>
      </p:sp>
      <p:sp>
        <p:nvSpPr>
          <p:cNvPr id="22531" name="TextBox 8"/>
          <p:cNvSpPr txBox="1">
            <a:spLocks noChangeArrowheads="1"/>
          </p:cNvSpPr>
          <p:nvPr/>
        </p:nvSpPr>
        <p:spPr bwMode="auto">
          <a:xfrm>
            <a:off x="500063" y="857250"/>
            <a:ext cx="8215312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u="sng" dirty="0">
                <a:latin typeface="Tahoma" pitchFamily="34" charset="0"/>
                <a:cs typeface="Tahoma" pitchFamily="34" charset="0"/>
              </a:rPr>
              <a:t>Пресным</a:t>
            </a:r>
            <a:r>
              <a:rPr lang="ru-RU" b="1" dirty="0">
                <a:latin typeface="Tahoma" pitchFamily="34" charset="0"/>
                <a:cs typeface="Tahoma" pitchFamily="34" charset="0"/>
              </a:rPr>
              <a:t> называют тесто, приготовленное без дрожжей. Это могут быть бисквитное, слоеное, заварное, песочное  и другие виды теста (тесто для пельменей и вареников). </a:t>
            </a:r>
          </a:p>
          <a:p>
            <a:endParaRPr lang="ru-RU" b="1" u="sng" dirty="0">
              <a:latin typeface="Tahoma" pitchFamily="34" charset="0"/>
              <a:cs typeface="Tahoma" pitchFamily="34" charset="0"/>
            </a:endParaRPr>
          </a:p>
          <a:p>
            <a:r>
              <a:rPr lang="ru-RU" b="1" u="sng" dirty="0">
                <a:latin typeface="Tahoma" pitchFamily="34" charset="0"/>
                <a:cs typeface="Tahoma" pitchFamily="34" charset="0"/>
              </a:rPr>
              <a:t>Разрыхлителем</a:t>
            </a:r>
            <a:r>
              <a:rPr lang="ru-RU" b="1" dirty="0">
                <a:latin typeface="Tahoma" pitchFamily="34" charset="0"/>
                <a:cs typeface="Tahoma" pitchFamily="34" charset="0"/>
              </a:rPr>
              <a:t>  для пресного теста служит сода. </a:t>
            </a:r>
          </a:p>
        </p:txBody>
      </p:sp>
      <p:sp>
        <p:nvSpPr>
          <p:cNvPr id="22532" name="TextBox 6"/>
          <p:cNvSpPr txBox="1">
            <a:spLocks noChangeArrowheads="1"/>
          </p:cNvSpPr>
          <p:nvPr/>
        </p:nvSpPr>
        <p:spPr bwMode="auto">
          <a:xfrm>
            <a:off x="500063" y="2524125"/>
            <a:ext cx="8429625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b="1">
                <a:latin typeface="Tahoma" pitchFamily="34" charset="0"/>
                <a:cs typeface="Tahoma" pitchFamily="34" charset="0"/>
              </a:rPr>
              <a:t>Из пресного теста приготавливают: </a:t>
            </a:r>
          </a:p>
        </p:txBody>
      </p:sp>
      <p:sp>
        <p:nvSpPr>
          <p:cNvPr id="22533" name="TextBox 13"/>
          <p:cNvSpPr txBox="1">
            <a:spLocks noChangeArrowheads="1"/>
          </p:cNvSpPr>
          <p:nvPr/>
        </p:nvSpPr>
        <p:spPr bwMode="auto">
          <a:xfrm>
            <a:off x="574675" y="4730750"/>
            <a:ext cx="13096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Печенье</a:t>
            </a:r>
          </a:p>
        </p:txBody>
      </p:sp>
      <p:sp>
        <p:nvSpPr>
          <p:cNvPr id="22534" name="TextBox 14"/>
          <p:cNvSpPr txBox="1">
            <a:spLocks noChangeArrowheads="1"/>
          </p:cNvSpPr>
          <p:nvPr/>
        </p:nvSpPr>
        <p:spPr bwMode="auto">
          <a:xfrm>
            <a:off x="2705100" y="4740275"/>
            <a:ext cx="16303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Пирожные</a:t>
            </a:r>
          </a:p>
        </p:txBody>
      </p:sp>
      <p:sp>
        <p:nvSpPr>
          <p:cNvPr id="22535" name="TextBox 19"/>
          <p:cNvSpPr txBox="1">
            <a:spLocks noChangeArrowheads="1"/>
          </p:cNvSpPr>
          <p:nvPr/>
        </p:nvSpPr>
        <p:spPr bwMode="auto">
          <a:xfrm>
            <a:off x="4937125" y="4732338"/>
            <a:ext cx="1509713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Блинчики</a:t>
            </a:r>
          </a:p>
        </p:txBody>
      </p:sp>
      <p:sp>
        <p:nvSpPr>
          <p:cNvPr id="22536" name="TextBox 20"/>
          <p:cNvSpPr txBox="1">
            <a:spLocks noChangeArrowheads="1"/>
          </p:cNvSpPr>
          <p:nvPr/>
        </p:nvSpPr>
        <p:spPr bwMode="auto">
          <a:xfrm>
            <a:off x="7291388" y="4740275"/>
            <a:ext cx="13525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Пряники</a:t>
            </a:r>
          </a:p>
        </p:txBody>
      </p:sp>
      <p:sp>
        <p:nvSpPr>
          <p:cNvPr id="22537" name="TextBox 21"/>
          <p:cNvSpPr txBox="1">
            <a:spLocks noChangeArrowheads="1"/>
          </p:cNvSpPr>
          <p:nvPr/>
        </p:nvSpPr>
        <p:spPr bwMode="auto">
          <a:xfrm>
            <a:off x="3400425" y="5424488"/>
            <a:ext cx="21431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Другие кондитерские изделия</a:t>
            </a:r>
          </a:p>
        </p:txBody>
      </p:sp>
      <p:pic>
        <p:nvPicPr>
          <p:cNvPr id="225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5" y="3159125"/>
            <a:ext cx="1831975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9025" y="3149600"/>
            <a:ext cx="2009775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97400" y="3149600"/>
            <a:ext cx="21494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1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67538" y="3149600"/>
            <a:ext cx="1968500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2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85875" y="5186363"/>
            <a:ext cx="1928813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3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07063" y="5197475"/>
            <a:ext cx="219075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4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215188" y="1500188"/>
            <a:ext cx="1370012" cy="150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572500" y="6072188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Управляющая кнопка: домой 17">
            <a:hlinkClick r:id="rId10" action="ppaction://hlinksldjump" highlightClick="1"/>
          </p:cNvPr>
          <p:cNvSpPr/>
          <p:nvPr/>
        </p:nvSpPr>
        <p:spPr>
          <a:xfrm>
            <a:off x="134938" y="6032500"/>
            <a:ext cx="392112" cy="38735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37"/>
          <p:cNvSpPr txBox="1">
            <a:spLocks noChangeArrowheads="1"/>
          </p:cNvSpPr>
          <p:nvPr/>
        </p:nvSpPr>
        <p:spPr bwMode="auto">
          <a:xfrm>
            <a:off x="357188" y="857250"/>
            <a:ext cx="8429625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u="sng" dirty="0">
                <a:latin typeface="Tahoma" pitchFamily="34" charset="0"/>
                <a:cs typeface="Tahoma" pitchFamily="34" charset="0"/>
              </a:rPr>
              <a:t>Бисквитное тесто </a:t>
            </a:r>
            <a:r>
              <a:rPr lang="ru-RU" b="1" dirty="0">
                <a:latin typeface="Tahoma" pitchFamily="34" charset="0"/>
                <a:cs typeface="Tahoma" pitchFamily="34" charset="0"/>
              </a:rPr>
              <a:t>приготавливают без разрыхлителей. Для придания пористой структуры в него вводят  взбитые яйца или яичные белки, которые и являются разрыхлителем. </a:t>
            </a:r>
          </a:p>
          <a:p>
            <a:pPr>
              <a:lnSpc>
                <a:spcPct val="150000"/>
              </a:lnSpc>
            </a:pPr>
            <a:r>
              <a:rPr lang="ru-RU" b="1" dirty="0">
                <a:latin typeface="Tahoma" pitchFamily="34" charset="0"/>
                <a:cs typeface="Tahoma" pitchFamily="34" charset="0"/>
              </a:rPr>
              <a:t>Приготовить бисквит можно двумя способами: </a:t>
            </a:r>
            <a:r>
              <a:rPr lang="ru-RU" b="1" u="sng" dirty="0">
                <a:latin typeface="Tahoma" pitchFamily="34" charset="0"/>
                <a:cs typeface="Tahoma" pitchFamily="34" charset="0"/>
              </a:rPr>
              <a:t>холодным и теплым.</a:t>
            </a:r>
          </a:p>
          <a:p>
            <a:pPr>
              <a:lnSpc>
                <a:spcPct val="150000"/>
              </a:lnSpc>
            </a:pPr>
            <a:endParaRPr lang="ru-RU" b="1" u="sng" dirty="0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ru-RU" b="1" u="sng" dirty="0">
                <a:latin typeface="Tahoma" pitchFamily="34" charset="0"/>
                <a:cs typeface="Tahoma" pitchFamily="34" charset="0"/>
              </a:rPr>
              <a:t>Из бисквитного теста приготавливают:   </a:t>
            </a:r>
            <a:endParaRPr lang="ru-RU" u="sng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3555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928688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latin typeface="Tahoma" pitchFamily="34" charset="0"/>
                <a:cs typeface="Tahoma" pitchFamily="34" charset="0"/>
              </a:rPr>
              <a:t>Бисквитное тесто</a:t>
            </a:r>
          </a:p>
        </p:txBody>
      </p:sp>
      <p:sp>
        <p:nvSpPr>
          <p:cNvPr id="23556" name="TextBox 4"/>
          <p:cNvSpPr txBox="1">
            <a:spLocks noChangeArrowheads="1"/>
          </p:cNvSpPr>
          <p:nvPr/>
        </p:nvSpPr>
        <p:spPr bwMode="auto">
          <a:xfrm>
            <a:off x="877888" y="5511800"/>
            <a:ext cx="8699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Торт </a:t>
            </a:r>
          </a:p>
        </p:txBody>
      </p:sp>
      <p:sp>
        <p:nvSpPr>
          <p:cNvPr id="23557" name="TextBox 9"/>
          <p:cNvSpPr txBox="1">
            <a:spLocks noChangeArrowheads="1"/>
          </p:cNvSpPr>
          <p:nvPr/>
        </p:nvSpPr>
        <p:spPr bwMode="auto">
          <a:xfrm>
            <a:off x="3133725" y="5507038"/>
            <a:ext cx="8048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Кекс</a:t>
            </a:r>
          </a:p>
        </p:txBody>
      </p:sp>
      <p:sp>
        <p:nvSpPr>
          <p:cNvPr id="23558" name="TextBox 11"/>
          <p:cNvSpPr txBox="1">
            <a:spLocks noChangeArrowheads="1"/>
          </p:cNvSpPr>
          <p:nvPr/>
        </p:nvSpPr>
        <p:spPr bwMode="auto">
          <a:xfrm>
            <a:off x="4929188" y="5500688"/>
            <a:ext cx="17065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Пирожные </a:t>
            </a:r>
          </a:p>
        </p:txBody>
      </p:sp>
      <p:sp>
        <p:nvSpPr>
          <p:cNvPr id="23559" name="TextBox 12"/>
          <p:cNvSpPr txBox="1">
            <a:spLocks noChangeArrowheads="1"/>
          </p:cNvSpPr>
          <p:nvPr/>
        </p:nvSpPr>
        <p:spPr bwMode="auto">
          <a:xfrm>
            <a:off x="7450138" y="5502275"/>
            <a:ext cx="9540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Рулет</a:t>
            </a:r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572500" y="6072188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356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54275" y="3646488"/>
            <a:ext cx="2012950" cy="177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81525" y="3644900"/>
            <a:ext cx="2286000" cy="17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3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75" y="3654425"/>
            <a:ext cx="1857375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0350" y="3638550"/>
            <a:ext cx="2025650" cy="177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57188" y="0"/>
            <a:ext cx="8501062" cy="8572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4400" b="1" dirty="0">
                <a:latin typeface="+mj-lt"/>
                <a:ea typeface="+mj-ea"/>
                <a:cs typeface="+mj-cs"/>
              </a:rPr>
              <a:t>Приготовление бисквитного теста</a:t>
            </a:r>
          </a:p>
        </p:txBody>
      </p:sp>
      <p:sp>
        <p:nvSpPr>
          <p:cNvPr id="24579" name="TextBox 3"/>
          <p:cNvSpPr txBox="1">
            <a:spLocks noChangeArrowheads="1"/>
          </p:cNvSpPr>
          <p:nvPr/>
        </p:nvSpPr>
        <p:spPr bwMode="auto">
          <a:xfrm>
            <a:off x="5643563" y="928688"/>
            <a:ext cx="31432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u="sng" dirty="0">
                <a:latin typeface="Tahoma" pitchFamily="34" charset="0"/>
                <a:cs typeface="Tahoma" pitchFamily="34" charset="0"/>
              </a:rPr>
              <a:t>Продукты: </a:t>
            </a:r>
          </a:p>
          <a:p>
            <a:r>
              <a:rPr lang="ru-RU" b="1" dirty="0">
                <a:latin typeface="Tahoma" pitchFamily="34" charset="0"/>
                <a:cs typeface="Tahoma" pitchFamily="34" charset="0"/>
              </a:rPr>
              <a:t>Мука - 1 стакан (100 г), </a:t>
            </a:r>
          </a:p>
          <a:p>
            <a:r>
              <a:rPr lang="ru-RU" b="1" dirty="0">
                <a:latin typeface="Tahoma" pitchFamily="34" charset="0"/>
                <a:cs typeface="Tahoma" pitchFamily="34" charset="0"/>
              </a:rPr>
              <a:t>яйца - 4 </a:t>
            </a:r>
            <a:r>
              <a:rPr lang="ru-RU" b="1" dirty="0" err="1">
                <a:latin typeface="Tahoma" pitchFamily="34" charset="0"/>
                <a:cs typeface="Tahoma" pitchFamily="34" charset="0"/>
              </a:rPr>
              <a:t>шт</a:t>
            </a:r>
            <a:r>
              <a:rPr lang="ru-RU" b="1" dirty="0">
                <a:latin typeface="Tahoma" pitchFamily="34" charset="0"/>
                <a:cs typeface="Tahoma" pitchFamily="34" charset="0"/>
              </a:rPr>
              <a:t>, сахар -1 стакан (180 г).</a:t>
            </a:r>
          </a:p>
        </p:txBody>
      </p:sp>
      <p:sp>
        <p:nvSpPr>
          <p:cNvPr id="24580" name="TextBox 5"/>
          <p:cNvSpPr txBox="1">
            <a:spLocks noChangeArrowheads="1"/>
          </p:cNvSpPr>
          <p:nvPr/>
        </p:nvSpPr>
        <p:spPr bwMode="auto">
          <a:xfrm>
            <a:off x="428625" y="2857500"/>
            <a:ext cx="8215313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latin typeface="Tahoma" pitchFamily="34" charset="0"/>
                <a:cs typeface="Tahoma" pitchFamily="34" charset="0"/>
              </a:rPr>
              <a:t>Бисквит готовится холодным или теплым способом.</a:t>
            </a:r>
          </a:p>
          <a:p>
            <a:r>
              <a:rPr lang="ru-RU" b="1" u="sng" dirty="0">
                <a:latin typeface="Tahoma" pitchFamily="34" charset="0"/>
                <a:cs typeface="Tahoma" pitchFamily="34" charset="0"/>
              </a:rPr>
              <a:t>Холодный способ</a:t>
            </a:r>
          </a:p>
          <a:p>
            <a:r>
              <a:rPr lang="ru-RU" b="1" dirty="0">
                <a:latin typeface="Tahoma" pitchFamily="34" charset="0"/>
                <a:cs typeface="Tahoma" pitchFamily="34" charset="0"/>
              </a:rPr>
              <a:t>Белки отделить от желтков.</a:t>
            </a:r>
          </a:p>
          <a:p>
            <a:r>
              <a:rPr lang="ru-RU" b="1" dirty="0">
                <a:latin typeface="Tahoma" pitchFamily="34" charset="0"/>
                <a:cs typeface="Tahoma" pitchFamily="34" charset="0"/>
              </a:rPr>
              <a:t>Желтки растереть с 0,5 стакана сахара вилкой (можно при помощи стержневого </a:t>
            </a:r>
            <a:r>
              <a:rPr lang="ru-RU" b="1" dirty="0" err="1">
                <a:latin typeface="Tahoma" pitchFamily="34" charset="0"/>
                <a:cs typeface="Tahoma" pitchFamily="34" charset="0"/>
              </a:rPr>
              <a:t>измельчителя</a:t>
            </a:r>
            <a:r>
              <a:rPr lang="ru-RU" b="1" dirty="0">
                <a:latin typeface="Tahoma" pitchFamily="34" charset="0"/>
                <a:cs typeface="Tahoma" pitchFamily="34" charset="0"/>
              </a:rPr>
              <a:t>).</a:t>
            </a:r>
          </a:p>
          <a:p>
            <a:endParaRPr lang="ru-RU" b="1" dirty="0">
              <a:latin typeface="Tahoma" pitchFamily="34" charset="0"/>
              <a:cs typeface="Tahoma" pitchFamily="34" charset="0"/>
            </a:endParaRPr>
          </a:p>
          <a:p>
            <a:r>
              <a:rPr lang="ru-RU" b="1" dirty="0">
                <a:latin typeface="Tahoma" pitchFamily="34" charset="0"/>
                <a:cs typeface="Tahoma" pitchFamily="34" charset="0"/>
              </a:rPr>
              <a:t>Ввести в желтки с сахаром просеянную муку (или муку с крахмалом) и перемешать до однородности.</a:t>
            </a:r>
          </a:p>
          <a:p>
            <a:r>
              <a:rPr lang="ru-RU" b="1" dirty="0">
                <a:latin typeface="Tahoma" pitchFamily="34" charset="0"/>
                <a:cs typeface="Tahoma" pitchFamily="34" charset="0"/>
              </a:rPr>
              <a:t>В отдельной миске, при помощи миксера, взбить белки. Сначала взбивать медленно, затем увеличить скорость до максимальной и взбивать до тех пор, пока при наклоне миски белки не будут выливаться из миски.</a:t>
            </a: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572500" y="6072188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134938" y="6032500"/>
            <a:ext cx="392112" cy="38735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458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3" y="971550"/>
            <a:ext cx="2286000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4500" y="950913"/>
            <a:ext cx="2301875" cy="180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1"/>
          <p:cNvSpPr txBox="1">
            <a:spLocks noChangeArrowheads="1"/>
          </p:cNvSpPr>
          <p:nvPr/>
        </p:nvSpPr>
        <p:spPr bwMode="auto">
          <a:xfrm>
            <a:off x="428625" y="357188"/>
            <a:ext cx="8215313" cy="618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latin typeface="Tahoma" pitchFamily="34" charset="0"/>
                <a:cs typeface="Tahoma" pitchFamily="34" charset="0"/>
              </a:rPr>
              <a:t>Не прекращая взбивание, небольшими порциями ввести оставшийся сахар (0,5 стакана).</a:t>
            </a:r>
          </a:p>
          <a:p>
            <a:r>
              <a:rPr lang="ru-RU" b="1" dirty="0">
                <a:latin typeface="Tahoma" pitchFamily="34" charset="0"/>
                <a:cs typeface="Tahoma" pitchFamily="34" charset="0"/>
              </a:rPr>
              <a:t>1/3 часть взбитых белков добавить к желткам, смешанным с мукой, и аккуратно перемешать, не круговыми движениями, а поднимая тесто слой за слоем, снизу-вверх.</a:t>
            </a:r>
          </a:p>
          <a:p>
            <a:r>
              <a:rPr lang="ru-RU" b="1" dirty="0">
                <a:latin typeface="Tahoma" pitchFamily="34" charset="0"/>
                <a:cs typeface="Tahoma" pitchFamily="34" charset="0"/>
              </a:rPr>
              <a:t>Ввести оставшиеся белки и также аккуратно перемешать тесто снизу-вверх. </a:t>
            </a:r>
          </a:p>
          <a:p>
            <a:endParaRPr lang="ru-RU" b="1" u="sng" dirty="0">
              <a:latin typeface="Tahoma" pitchFamily="34" charset="0"/>
              <a:cs typeface="Tahoma" pitchFamily="34" charset="0"/>
            </a:endParaRPr>
          </a:p>
          <a:p>
            <a:r>
              <a:rPr lang="ru-RU" b="1" u="sng" dirty="0">
                <a:latin typeface="Tahoma" pitchFamily="34" charset="0"/>
                <a:cs typeface="Tahoma" pitchFamily="34" charset="0"/>
              </a:rPr>
              <a:t>Теплый способ.</a:t>
            </a:r>
          </a:p>
          <a:p>
            <a:r>
              <a:rPr lang="ru-RU" b="1" dirty="0">
                <a:latin typeface="Tahoma" pitchFamily="34" charset="0"/>
                <a:cs typeface="Tahoma" pitchFamily="34" charset="0"/>
              </a:rPr>
              <a:t>Яйца разбить в миску, растереть с сахаром и, взбивая, нагреть на водяной бане до 38-40°С.</a:t>
            </a:r>
          </a:p>
          <a:p>
            <a:r>
              <a:rPr lang="ru-RU" b="1" dirty="0">
                <a:latin typeface="Tahoma" pitchFamily="34" charset="0"/>
                <a:cs typeface="Tahoma" pitchFamily="34" charset="0"/>
              </a:rPr>
              <a:t>Затем снять с бани и продолжать взбивать до тех пор, пока масса не остынет до 20-25 градусов. При этом масса становится густой, светло-желтого цвета.</a:t>
            </a:r>
          </a:p>
          <a:p>
            <a:r>
              <a:rPr lang="ru-RU" b="1" dirty="0">
                <a:latin typeface="Tahoma" pitchFamily="34" charset="0"/>
                <a:cs typeface="Tahoma" pitchFamily="34" charset="0"/>
              </a:rPr>
              <a:t>Во взбитую массу постепенно ввести просеянную муку или муку с крахмалом и осторожно перемешать, чтобы тесто стало однородным.</a:t>
            </a:r>
          </a:p>
          <a:p>
            <a:endParaRPr lang="ru-RU" b="1" dirty="0">
              <a:latin typeface="Tahoma" pitchFamily="34" charset="0"/>
              <a:cs typeface="Tahoma" pitchFamily="34" charset="0"/>
            </a:endParaRPr>
          </a:p>
          <a:p>
            <a:r>
              <a:rPr lang="ru-RU" b="1" dirty="0">
                <a:latin typeface="Tahoma" pitchFamily="34" charset="0"/>
                <a:cs typeface="Tahoma" pitchFamily="34" charset="0"/>
              </a:rPr>
              <a:t>Аккуратно выложить тесто в смазанную маслом и присыпанную мукой или панировочными сухарями форму.</a:t>
            </a:r>
          </a:p>
          <a:p>
            <a:r>
              <a:rPr lang="ru-RU" b="1" dirty="0">
                <a:latin typeface="Tahoma" pitchFamily="34" charset="0"/>
                <a:cs typeface="Tahoma" pitchFamily="34" charset="0"/>
              </a:rPr>
              <a:t>Выпекать бисквит 25-40 минут в нагретой до ~180-200°C духовке.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37"/>
          <p:cNvSpPr txBox="1">
            <a:spLocks noChangeArrowheads="1"/>
          </p:cNvSpPr>
          <p:nvPr/>
        </p:nvSpPr>
        <p:spPr bwMode="auto">
          <a:xfrm>
            <a:off x="357188" y="785813"/>
            <a:ext cx="842962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>
                <a:latin typeface="Tahoma" pitchFamily="34" charset="0"/>
                <a:cs typeface="Tahoma" pitchFamily="34" charset="0"/>
              </a:rPr>
              <a:t>Разрыхление этого вида теста достигается благодаря раскатыванию его на очень тонкие слои, отделяемые друг от друга прослойками жира. </a:t>
            </a:r>
          </a:p>
          <a:p>
            <a:pPr>
              <a:lnSpc>
                <a:spcPct val="150000"/>
              </a:lnSpc>
            </a:pPr>
            <a:endParaRPr lang="ru-RU" sz="20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6627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785813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latin typeface="Tahoma" pitchFamily="34" charset="0"/>
                <a:cs typeface="Tahoma" pitchFamily="34" charset="0"/>
              </a:rPr>
              <a:t>Слоеное  тесто</a:t>
            </a:r>
          </a:p>
        </p:txBody>
      </p:sp>
      <p:sp>
        <p:nvSpPr>
          <p:cNvPr id="26628" name="Прямоугольник 4"/>
          <p:cNvSpPr>
            <a:spLocks noChangeArrowheads="1"/>
          </p:cNvSpPr>
          <p:nvPr/>
        </p:nvSpPr>
        <p:spPr bwMode="auto">
          <a:xfrm>
            <a:off x="357188" y="2286000"/>
            <a:ext cx="6357937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u="sng">
                <a:latin typeface="Tahoma" pitchFamily="34" charset="0"/>
                <a:cs typeface="Tahoma" pitchFamily="34" charset="0"/>
              </a:rPr>
              <a:t>Из слоеного теста приготавливают:   </a:t>
            </a:r>
            <a:endParaRPr lang="ru-RU" u="sng">
              <a:latin typeface="Tahoma" pitchFamily="34" charset="0"/>
              <a:cs typeface="Tahoma" pitchFamily="34" charset="0"/>
            </a:endParaRPr>
          </a:p>
        </p:txBody>
      </p:sp>
      <p:sp>
        <p:nvSpPr>
          <p:cNvPr id="26629" name="TextBox 5"/>
          <p:cNvSpPr txBox="1">
            <a:spLocks noChangeArrowheads="1"/>
          </p:cNvSpPr>
          <p:nvPr/>
        </p:nvSpPr>
        <p:spPr bwMode="auto">
          <a:xfrm>
            <a:off x="714375" y="5143500"/>
            <a:ext cx="13541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Слоеное</a:t>
            </a:r>
          </a:p>
          <a:p>
            <a:r>
              <a:rPr lang="ru-RU" sz="2000" b="1">
                <a:latin typeface="Tahoma" pitchFamily="34" charset="0"/>
                <a:cs typeface="Tahoma" pitchFamily="34" charset="0"/>
              </a:rPr>
              <a:t> печенье</a:t>
            </a:r>
          </a:p>
        </p:txBody>
      </p:sp>
      <p:sp>
        <p:nvSpPr>
          <p:cNvPr id="26630" name="TextBox 6"/>
          <p:cNvSpPr txBox="1">
            <a:spLocks noChangeArrowheads="1"/>
          </p:cNvSpPr>
          <p:nvPr/>
        </p:nvSpPr>
        <p:spPr bwMode="auto">
          <a:xfrm>
            <a:off x="3119438" y="5183188"/>
            <a:ext cx="11699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Слойки</a:t>
            </a:r>
          </a:p>
        </p:txBody>
      </p:sp>
      <p:sp>
        <p:nvSpPr>
          <p:cNvPr id="26631" name="TextBox 14"/>
          <p:cNvSpPr txBox="1">
            <a:spLocks noChangeArrowheads="1"/>
          </p:cNvSpPr>
          <p:nvPr/>
        </p:nvSpPr>
        <p:spPr bwMode="auto">
          <a:xfrm>
            <a:off x="4951413" y="5175250"/>
            <a:ext cx="16144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Волованы </a:t>
            </a:r>
          </a:p>
        </p:txBody>
      </p:sp>
      <p:sp>
        <p:nvSpPr>
          <p:cNvPr id="26632" name="TextBox 15"/>
          <p:cNvSpPr txBox="1">
            <a:spLocks noChangeArrowheads="1"/>
          </p:cNvSpPr>
          <p:nvPr/>
        </p:nvSpPr>
        <p:spPr bwMode="auto">
          <a:xfrm>
            <a:off x="7150100" y="5175250"/>
            <a:ext cx="1470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Кулебяки</a:t>
            </a:r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572500" y="6072188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66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3214688"/>
            <a:ext cx="2311400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25" y="3214688"/>
            <a:ext cx="1928813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3" y="3206750"/>
            <a:ext cx="1857375" cy="190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6563" y="3214688"/>
            <a:ext cx="21621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 txBox="1">
            <a:spLocks/>
          </p:cNvSpPr>
          <p:nvPr/>
        </p:nvSpPr>
        <p:spPr bwMode="auto">
          <a:xfrm>
            <a:off x="0" y="0"/>
            <a:ext cx="89296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 b="1" dirty="0">
                <a:latin typeface="Tahoma" pitchFamily="34" charset="0"/>
                <a:cs typeface="Tahoma" pitchFamily="34" charset="0"/>
              </a:rPr>
              <a:t>Приготовление слоеного теста</a:t>
            </a:r>
          </a:p>
        </p:txBody>
      </p:sp>
      <p:sp>
        <p:nvSpPr>
          <p:cNvPr id="27651" name="TextBox 2"/>
          <p:cNvSpPr txBox="1">
            <a:spLocks noChangeArrowheads="1"/>
          </p:cNvSpPr>
          <p:nvPr/>
        </p:nvSpPr>
        <p:spPr bwMode="auto">
          <a:xfrm>
            <a:off x="5786438" y="857250"/>
            <a:ext cx="30003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u="sng" dirty="0">
                <a:latin typeface="Tahoma" pitchFamily="34" charset="0"/>
                <a:cs typeface="Tahoma" pitchFamily="34" charset="0"/>
              </a:rPr>
              <a:t>Продукты:</a:t>
            </a:r>
          </a:p>
          <a:p>
            <a:r>
              <a:rPr lang="ru-RU" b="1" dirty="0">
                <a:latin typeface="Tahoma" pitchFamily="34" charset="0"/>
                <a:cs typeface="Tahoma" pitchFamily="34" charset="0"/>
              </a:rPr>
              <a:t>Мука 500 гр., сливочное масло (мягкое) 50 гр., соль 1 ч. л., вода 375 мл., уксус 2 ст. л., сливочное масло (</a:t>
            </a:r>
            <a:r>
              <a:rPr lang="ru-RU" b="1" dirty="0" err="1">
                <a:latin typeface="Tahoma" pitchFamily="34" charset="0"/>
                <a:cs typeface="Tahoma" pitchFamily="34" charset="0"/>
              </a:rPr>
              <a:t>охлождёное</a:t>
            </a:r>
            <a:r>
              <a:rPr lang="ru-RU" b="1" dirty="0">
                <a:latin typeface="Tahoma" pitchFamily="34" charset="0"/>
                <a:cs typeface="Tahoma" pitchFamily="34" charset="0"/>
              </a:rPr>
              <a:t>) 500 гр. </a:t>
            </a:r>
            <a:endParaRPr lang="ru-RU" b="1" u="sng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857250"/>
            <a:ext cx="2643187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TextBox 7"/>
          <p:cNvSpPr txBox="1">
            <a:spLocks noChangeArrowheads="1"/>
          </p:cNvSpPr>
          <p:nvPr/>
        </p:nvSpPr>
        <p:spPr bwMode="auto">
          <a:xfrm>
            <a:off x="500063" y="3286125"/>
            <a:ext cx="8215312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latin typeface="Tahoma" pitchFamily="34" charset="0"/>
                <a:cs typeface="Tahoma" pitchFamily="34" charset="0"/>
              </a:rPr>
              <a:t>1. Просеять муку. Добавить мягкое сливочное масло.</a:t>
            </a:r>
          </a:p>
          <a:p>
            <a:r>
              <a:rPr lang="ru-RU" b="1" dirty="0">
                <a:latin typeface="Tahoma" pitchFamily="34" charset="0"/>
                <a:cs typeface="Tahoma" pitchFamily="34" charset="0"/>
              </a:rPr>
              <a:t>2. Добавить соль, воду и уксус. Перемешать всё и замесить густое тесто. Придать ему форму шара, завернуть в прозрачную плёнку и охлаждать 30 мин. </a:t>
            </a:r>
          </a:p>
          <a:p>
            <a:r>
              <a:rPr lang="ru-RU" b="1" dirty="0">
                <a:latin typeface="Tahoma" pitchFamily="34" charset="0"/>
                <a:cs typeface="Tahoma" pitchFamily="34" charset="0"/>
              </a:rPr>
              <a:t>3. Тем временем нарезать ломтиками холодное сливочное масло. положить их рядом друг с другом и раскатать в прямоугольник между двумя слоями прозрачной плёнки. </a:t>
            </a:r>
          </a:p>
          <a:p>
            <a:r>
              <a:rPr lang="ru-RU" b="1" dirty="0">
                <a:latin typeface="Tahoma" pitchFamily="34" charset="0"/>
                <a:cs typeface="Tahoma" pitchFamily="34" charset="0"/>
              </a:rPr>
              <a:t>Раскатать тесто на поверхности, посыпанной мукой, так же в форме прямоугольника, только в 2 раза большего, чем масляный. Положить на тесто сливочное масло. </a:t>
            </a: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572500" y="6072188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765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50" y="857250"/>
            <a:ext cx="2478088" cy="198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1"/>
          <p:cNvSpPr txBox="1">
            <a:spLocks noChangeArrowheads="1"/>
          </p:cNvSpPr>
          <p:nvPr/>
        </p:nvSpPr>
        <p:spPr bwMode="auto">
          <a:xfrm>
            <a:off x="500063" y="428625"/>
            <a:ext cx="8215312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latin typeface="Tahoma" pitchFamily="34" charset="0"/>
                <a:cs typeface="Tahoma" pitchFamily="34" charset="0"/>
              </a:rPr>
              <a:t>4. Накрыть тестом масло и раскатать всё в тонкий прямоугольник. После этого сложить его в 3 слоя и снова раскатать в прямоугольник.</a:t>
            </a:r>
          </a:p>
          <a:p>
            <a:r>
              <a:rPr lang="ru-RU" b="1" dirty="0">
                <a:latin typeface="Tahoma" pitchFamily="34" charset="0"/>
                <a:cs typeface="Tahoma" pitchFamily="34" charset="0"/>
              </a:rPr>
              <a:t>5. Второй раз сложить тесто в 3 слоя и охлаждать 10 мин. Затем посыпать небольшим количеством муки и раскатать. Снова сложить и в последний раз раскатать.</a:t>
            </a:r>
          </a:p>
          <a:p>
            <a:r>
              <a:rPr lang="ru-RU" b="1" dirty="0">
                <a:latin typeface="Tahoma" pitchFamily="34" charset="0"/>
                <a:cs typeface="Tahoma" pitchFamily="34" charset="0"/>
              </a:rPr>
              <a:t>6. Предварительно нагреть духовку до температуры 220°С . Придать слоёному тесту желаемую форму. Выпекать на противне, покрытой бумагой для выпекания, в течение 15 мин.</a:t>
            </a: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572500" y="6072188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134938" y="6032500"/>
            <a:ext cx="392112" cy="38735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867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50" y="3286125"/>
            <a:ext cx="22860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Box 37"/>
          <p:cNvSpPr txBox="1">
            <a:spLocks noChangeArrowheads="1"/>
          </p:cNvSpPr>
          <p:nvPr/>
        </p:nvSpPr>
        <p:spPr bwMode="auto">
          <a:xfrm>
            <a:off x="357188" y="785813"/>
            <a:ext cx="842962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>
                <a:latin typeface="Tahoma" pitchFamily="34" charset="0"/>
                <a:cs typeface="Tahoma" pitchFamily="34" charset="0"/>
              </a:rPr>
              <a:t>Основной разрыхлитель в песочном тесте – масло. Оно придает тесту рассыпчатость, обволакивает частицы муки и не дает им соединиться.  </a:t>
            </a:r>
          </a:p>
          <a:p>
            <a:pPr>
              <a:lnSpc>
                <a:spcPct val="150000"/>
              </a:lnSpc>
            </a:pPr>
            <a:endParaRPr lang="ru-RU" sz="20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9699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785813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latin typeface="Tahoma" pitchFamily="34" charset="0"/>
                <a:cs typeface="Tahoma" pitchFamily="34" charset="0"/>
              </a:rPr>
              <a:t>Песочное   тесто</a:t>
            </a:r>
          </a:p>
        </p:txBody>
      </p:sp>
      <p:sp>
        <p:nvSpPr>
          <p:cNvPr id="29700" name="Прямоугольник 4"/>
          <p:cNvSpPr>
            <a:spLocks noChangeArrowheads="1"/>
          </p:cNvSpPr>
          <p:nvPr/>
        </p:nvSpPr>
        <p:spPr bwMode="auto">
          <a:xfrm>
            <a:off x="357188" y="2286000"/>
            <a:ext cx="6357937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u="sng" dirty="0">
                <a:latin typeface="Tahoma" pitchFamily="34" charset="0"/>
                <a:cs typeface="Tahoma" pitchFamily="34" charset="0"/>
              </a:rPr>
              <a:t>Из песочного теста приготавливают:   </a:t>
            </a:r>
            <a:endParaRPr lang="ru-RU" u="sng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9701" name="TextBox 5"/>
          <p:cNvSpPr txBox="1">
            <a:spLocks noChangeArrowheads="1"/>
          </p:cNvSpPr>
          <p:nvPr/>
        </p:nvSpPr>
        <p:spPr bwMode="auto">
          <a:xfrm>
            <a:off x="636588" y="5873750"/>
            <a:ext cx="13096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Печенье</a:t>
            </a:r>
          </a:p>
        </p:txBody>
      </p:sp>
      <p:sp>
        <p:nvSpPr>
          <p:cNvPr id="29702" name="TextBox 6"/>
          <p:cNvSpPr txBox="1">
            <a:spLocks noChangeArrowheads="1"/>
          </p:cNvSpPr>
          <p:nvPr/>
        </p:nvSpPr>
        <p:spPr bwMode="auto">
          <a:xfrm>
            <a:off x="3000375" y="5857875"/>
            <a:ext cx="10064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Сочни</a:t>
            </a:r>
          </a:p>
        </p:txBody>
      </p:sp>
      <p:sp>
        <p:nvSpPr>
          <p:cNvPr id="29703" name="TextBox 14"/>
          <p:cNvSpPr txBox="1">
            <a:spLocks noChangeArrowheads="1"/>
          </p:cNvSpPr>
          <p:nvPr/>
        </p:nvSpPr>
        <p:spPr bwMode="auto">
          <a:xfrm>
            <a:off x="4857750" y="5857875"/>
            <a:ext cx="16303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Пирожные</a:t>
            </a:r>
          </a:p>
        </p:txBody>
      </p:sp>
      <p:sp>
        <p:nvSpPr>
          <p:cNvPr id="29704" name="TextBox 15"/>
          <p:cNvSpPr txBox="1">
            <a:spLocks noChangeArrowheads="1"/>
          </p:cNvSpPr>
          <p:nvPr/>
        </p:nvSpPr>
        <p:spPr bwMode="auto">
          <a:xfrm>
            <a:off x="7461250" y="5849938"/>
            <a:ext cx="7953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Торт</a:t>
            </a:r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572500" y="6072188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970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62213" y="3865563"/>
            <a:ext cx="2100262" cy="177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9238" y="3867150"/>
            <a:ext cx="2011362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8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37100" y="3865563"/>
            <a:ext cx="1935163" cy="177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9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48475" y="3856038"/>
            <a:ext cx="2106613" cy="178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10" name="TextBox 20"/>
          <p:cNvSpPr txBox="1">
            <a:spLocks noChangeArrowheads="1"/>
          </p:cNvSpPr>
          <p:nvPr/>
        </p:nvSpPr>
        <p:spPr bwMode="auto">
          <a:xfrm>
            <a:off x="6286500" y="3429000"/>
            <a:ext cx="14335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Струдель</a:t>
            </a:r>
          </a:p>
        </p:txBody>
      </p:sp>
      <p:pic>
        <p:nvPicPr>
          <p:cNvPr id="29711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0750" y="1714500"/>
            <a:ext cx="1960563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 txBox="1">
            <a:spLocks/>
          </p:cNvSpPr>
          <p:nvPr/>
        </p:nvSpPr>
        <p:spPr bwMode="auto">
          <a:xfrm>
            <a:off x="428625" y="0"/>
            <a:ext cx="82296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 b="1" dirty="0">
                <a:latin typeface="Tahoma" pitchFamily="34" charset="0"/>
                <a:cs typeface="Tahoma" pitchFamily="34" charset="0"/>
              </a:rPr>
              <a:t>Приготовление песочного  теста</a:t>
            </a:r>
          </a:p>
        </p:txBody>
      </p:sp>
      <p:sp>
        <p:nvSpPr>
          <p:cNvPr id="30723" name="TextBox 2"/>
          <p:cNvSpPr txBox="1">
            <a:spLocks noChangeArrowheads="1"/>
          </p:cNvSpPr>
          <p:nvPr/>
        </p:nvSpPr>
        <p:spPr bwMode="auto">
          <a:xfrm>
            <a:off x="3357563" y="1000125"/>
            <a:ext cx="54292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u="sng" dirty="0">
                <a:latin typeface="Tahoma" pitchFamily="34" charset="0"/>
                <a:cs typeface="Tahoma" pitchFamily="34" charset="0"/>
              </a:rPr>
              <a:t>Продукты:</a:t>
            </a:r>
          </a:p>
          <a:p>
            <a:r>
              <a:rPr lang="ru-RU" b="1" dirty="0">
                <a:latin typeface="Tahoma" pitchFamily="34" charset="0"/>
                <a:cs typeface="Tahoma" pitchFamily="34" charset="0"/>
              </a:rPr>
              <a:t>Мука 2 стакана, сахарный песок ½ стакана,  масло или маргарин 200 гр., </a:t>
            </a:r>
          </a:p>
          <a:p>
            <a:r>
              <a:rPr lang="ru-RU" b="1" dirty="0">
                <a:latin typeface="Tahoma" pitchFamily="34" charset="0"/>
                <a:cs typeface="Tahoma" pitchFamily="34" charset="0"/>
              </a:rPr>
              <a:t>1,5 яйца, щепотка соли.</a:t>
            </a:r>
          </a:p>
        </p:txBody>
      </p:sp>
      <p:pic>
        <p:nvPicPr>
          <p:cNvPr id="3072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1000125"/>
            <a:ext cx="2284413" cy="215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TextBox 5"/>
          <p:cNvSpPr txBox="1">
            <a:spLocks noChangeArrowheads="1"/>
          </p:cNvSpPr>
          <p:nvPr/>
        </p:nvSpPr>
        <p:spPr bwMode="auto">
          <a:xfrm>
            <a:off x="428625" y="3214688"/>
            <a:ext cx="8215313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latin typeface="Tahoma" pitchFamily="34" charset="0"/>
                <a:cs typeface="Tahoma" pitchFamily="34" charset="0"/>
              </a:rPr>
              <a:t>Масло, сахар и яйца размешивают в кастрюле или миске деревянной лопаточкой до получения однородной массы. В эту массу всыпают муку и рукой замешивают тесто. Через 1-2 мин. Тесто разделывают. Если оно нагрелось от рук, его надо до разделки охладить.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572500" y="6072188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Управляющая кнопка: домой 7">
            <a:hlinkClick r:id="rId4" action="ppaction://hlinksldjump" highlightClick="1"/>
          </p:cNvPr>
          <p:cNvSpPr/>
          <p:nvPr/>
        </p:nvSpPr>
        <p:spPr>
          <a:xfrm>
            <a:off x="134938" y="6032500"/>
            <a:ext cx="392112" cy="38735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072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86188" y="4500563"/>
            <a:ext cx="264795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latin typeface="Tahoma" pitchFamily="34" charset="0"/>
                <a:cs typeface="Tahoma" pitchFamily="34" charset="0"/>
              </a:rPr>
              <a:t>Инструменты и приспособления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527050" y="1000125"/>
            <a:ext cx="8229600" cy="48260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2400" b="1" dirty="0" smtClean="0">
                <a:latin typeface="Tahoma" pitchFamily="34" charset="0"/>
                <a:cs typeface="Tahoma" pitchFamily="34" charset="0"/>
              </a:rPr>
              <a:t>Листы и противни</a:t>
            </a:r>
          </a:p>
        </p:txBody>
      </p:sp>
      <p:pic>
        <p:nvPicPr>
          <p:cNvPr id="410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5488" y="1714500"/>
            <a:ext cx="304800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0" y="1714500"/>
            <a:ext cx="3071813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Содержимое 2"/>
          <p:cNvSpPr txBox="1">
            <a:spLocks/>
          </p:cNvSpPr>
          <p:nvPr/>
        </p:nvSpPr>
        <p:spPr bwMode="auto">
          <a:xfrm>
            <a:off x="500063" y="3571875"/>
            <a:ext cx="82296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ru-RU" sz="2400" b="1">
                <a:latin typeface="Tahoma" pitchFamily="34" charset="0"/>
                <a:cs typeface="Tahoma" pitchFamily="34" charset="0"/>
              </a:rPr>
              <a:t>Формы для выпечки</a:t>
            </a:r>
          </a:p>
        </p:txBody>
      </p:sp>
      <p:pic>
        <p:nvPicPr>
          <p:cNvPr id="410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75" y="4143375"/>
            <a:ext cx="307181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27688" y="4143375"/>
            <a:ext cx="2674937" cy="214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572500" y="6072188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2" name="Управляющая кнопка: домой 11">
            <a:hlinkClick r:id="rId7" action="ppaction://hlinksldjump" highlightClick="1"/>
          </p:cNvPr>
          <p:cNvSpPr/>
          <p:nvPr/>
        </p:nvSpPr>
        <p:spPr>
          <a:xfrm>
            <a:off x="134938" y="6032500"/>
            <a:ext cx="392112" cy="38735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Box 37"/>
          <p:cNvSpPr txBox="1">
            <a:spLocks noChangeArrowheads="1"/>
          </p:cNvSpPr>
          <p:nvPr/>
        </p:nvSpPr>
        <p:spPr bwMode="auto">
          <a:xfrm>
            <a:off x="357188" y="785813"/>
            <a:ext cx="842962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>
                <a:latin typeface="Tahoma" pitchFamily="34" charset="0"/>
                <a:cs typeface="Tahoma" pitchFamily="34" charset="0"/>
              </a:rPr>
              <a:t>Заварное тесто получается путем заваривания муки с водой, маслом и солью и последующего замешивания заварной массы с большим количеством яиц.</a:t>
            </a:r>
          </a:p>
          <a:p>
            <a:pPr>
              <a:lnSpc>
                <a:spcPct val="150000"/>
              </a:lnSpc>
            </a:pPr>
            <a:endParaRPr lang="ru-RU" sz="20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1747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785813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latin typeface="Tahoma" pitchFamily="34" charset="0"/>
                <a:cs typeface="Tahoma" pitchFamily="34" charset="0"/>
              </a:rPr>
              <a:t>Заварное тесто</a:t>
            </a:r>
          </a:p>
        </p:txBody>
      </p:sp>
      <p:sp>
        <p:nvSpPr>
          <p:cNvPr id="31748" name="Прямоугольник 4"/>
          <p:cNvSpPr>
            <a:spLocks noChangeArrowheads="1"/>
          </p:cNvSpPr>
          <p:nvPr/>
        </p:nvSpPr>
        <p:spPr bwMode="auto">
          <a:xfrm>
            <a:off x="357188" y="2286000"/>
            <a:ext cx="6357937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u="sng">
                <a:latin typeface="Tahoma" pitchFamily="34" charset="0"/>
                <a:cs typeface="Tahoma" pitchFamily="34" charset="0"/>
              </a:rPr>
              <a:t>Из заварного теста приготавливают:   </a:t>
            </a:r>
            <a:endParaRPr lang="ru-RU" u="sng">
              <a:latin typeface="Tahoma" pitchFamily="34" charset="0"/>
              <a:cs typeface="Tahoma" pitchFamily="34" charset="0"/>
            </a:endParaRPr>
          </a:p>
        </p:txBody>
      </p:sp>
      <p:sp>
        <p:nvSpPr>
          <p:cNvPr id="31749" name="TextBox 5"/>
          <p:cNvSpPr txBox="1">
            <a:spLocks noChangeArrowheads="1"/>
          </p:cNvSpPr>
          <p:nvPr/>
        </p:nvSpPr>
        <p:spPr bwMode="auto">
          <a:xfrm>
            <a:off x="765175" y="5511800"/>
            <a:ext cx="17065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Пирожные </a:t>
            </a:r>
          </a:p>
        </p:txBody>
      </p:sp>
      <p:sp>
        <p:nvSpPr>
          <p:cNvPr id="31750" name="TextBox 6"/>
          <p:cNvSpPr txBox="1">
            <a:spLocks noChangeArrowheads="1"/>
          </p:cNvSpPr>
          <p:nvPr/>
        </p:nvSpPr>
        <p:spPr bwMode="auto">
          <a:xfrm>
            <a:off x="3784600" y="5514975"/>
            <a:ext cx="13843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Печенье </a:t>
            </a:r>
          </a:p>
        </p:txBody>
      </p:sp>
      <p:sp>
        <p:nvSpPr>
          <p:cNvPr id="31751" name="TextBox 14"/>
          <p:cNvSpPr txBox="1">
            <a:spLocks noChangeArrowheads="1"/>
          </p:cNvSpPr>
          <p:nvPr/>
        </p:nvSpPr>
        <p:spPr bwMode="auto">
          <a:xfrm>
            <a:off x="6992938" y="5503863"/>
            <a:ext cx="8715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Торт </a:t>
            </a:r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572500" y="6072188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175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8475" y="3228975"/>
            <a:ext cx="2298700" cy="206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63" y="3225800"/>
            <a:ext cx="2235200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50" y="3216275"/>
            <a:ext cx="264795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 txBox="1">
            <a:spLocks/>
          </p:cNvSpPr>
          <p:nvPr/>
        </p:nvSpPr>
        <p:spPr bwMode="auto">
          <a:xfrm>
            <a:off x="428625" y="0"/>
            <a:ext cx="82296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 b="1" dirty="0">
                <a:latin typeface="Tahoma" pitchFamily="34" charset="0"/>
                <a:cs typeface="Tahoma" pitchFamily="34" charset="0"/>
              </a:rPr>
              <a:t>Приготовление заварного теста</a:t>
            </a:r>
          </a:p>
        </p:txBody>
      </p:sp>
      <p:sp>
        <p:nvSpPr>
          <p:cNvPr id="32771" name="TextBox 2"/>
          <p:cNvSpPr txBox="1">
            <a:spLocks noChangeArrowheads="1"/>
          </p:cNvSpPr>
          <p:nvPr/>
        </p:nvSpPr>
        <p:spPr bwMode="auto">
          <a:xfrm>
            <a:off x="5357813" y="857250"/>
            <a:ext cx="357187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u="sng" dirty="0">
                <a:latin typeface="Tahoma" pitchFamily="34" charset="0"/>
                <a:cs typeface="Tahoma" pitchFamily="34" charset="0"/>
              </a:rPr>
              <a:t>Продукты: </a:t>
            </a:r>
          </a:p>
          <a:p>
            <a:r>
              <a:rPr lang="ru-RU" b="1" dirty="0">
                <a:latin typeface="Tahoma" pitchFamily="34" charset="0"/>
                <a:cs typeface="Tahoma" pitchFamily="34" charset="0"/>
              </a:rPr>
              <a:t>Мука 1 стакан, 2/3 стакана воды или молока. масло или маргарин 80 гр., 6 яиц, ¼ </a:t>
            </a:r>
            <a:r>
              <a:rPr lang="ru-RU" b="1" dirty="0" err="1">
                <a:latin typeface="Tahoma" pitchFamily="34" charset="0"/>
                <a:cs typeface="Tahoma" pitchFamily="34" charset="0"/>
              </a:rPr>
              <a:t>ч.ложки</a:t>
            </a:r>
            <a:r>
              <a:rPr lang="ru-RU" b="1" dirty="0">
                <a:latin typeface="Tahoma" pitchFamily="34" charset="0"/>
                <a:cs typeface="Tahoma" pitchFamily="34" charset="0"/>
              </a:rPr>
              <a:t>  соли.</a:t>
            </a:r>
          </a:p>
          <a:p>
            <a:endParaRPr lang="ru-RU" b="1" u="sng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2772" name="TextBox 5"/>
          <p:cNvSpPr txBox="1">
            <a:spLocks noChangeArrowheads="1"/>
          </p:cNvSpPr>
          <p:nvPr/>
        </p:nvSpPr>
        <p:spPr bwMode="auto">
          <a:xfrm>
            <a:off x="500063" y="3000375"/>
            <a:ext cx="8215312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latin typeface="Tahoma" pitchFamily="34" charset="0"/>
                <a:cs typeface="Tahoma" pitchFamily="34" charset="0"/>
              </a:rPr>
              <a:t>1. В кастрюлю наливают молоко  или воду, добавляют соль и масло, размешивают, доводят до кипения и в кипящую смесь постепенно засыпают отмеренную просеянную муку. </a:t>
            </a:r>
          </a:p>
          <a:p>
            <a:endParaRPr lang="ru-RU" b="1" dirty="0">
              <a:latin typeface="Tahoma" pitchFamily="34" charset="0"/>
              <a:cs typeface="Tahoma" pitchFamily="34" charset="0"/>
            </a:endParaRPr>
          </a:p>
          <a:p>
            <a:r>
              <a:rPr lang="ru-RU" b="1" dirty="0">
                <a:latin typeface="Tahoma" pitchFamily="34" charset="0"/>
                <a:cs typeface="Tahoma" pitchFamily="34" charset="0"/>
              </a:rPr>
              <a:t>2. На слабом огне быстро перемешивают смесь деревянной лопаточкой до исчезновения комков муки, а затем нагревают в течение 1-2 мин. </a:t>
            </a:r>
          </a:p>
          <a:p>
            <a:endParaRPr lang="ru-RU" b="1" dirty="0">
              <a:latin typeface="Tahoma" pitchFamily="34" charset="0"/>
              <a:cs typeface="Tahoma" pitchFamily="34" charset="0"/>
            </a:endParaRPr>
          </a:p>
          <a:p>
            <a:r>
              <a:rPr lang="ru-RU" b="1" dirty="0">
                <a:latin typeface="Tahoma" pitchFamily="34" charset="0"/>
                <a:cs typeface="Tahoma" pitchFamily="34" charset="0"/>
              </a:rPr>
              <a:t>3. Снимают заваренную массу с огня, охлаждают ее до 70-80° С и, помешивая, постепенно добавляют яйца. При этом массу нужно не взбивать, а только перемешивать до получения однородного теста без комочков.</a:t>
            </a: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572500" y="6072188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277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857250"/>
            <a:ext cx="2409825" cy="200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88" y="857250"/>
            <a:ext cx="2000250" cy="19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Box 3"/>
          <p:cNvSpPr txBox="1">
            <a:spLocks noChangeArrowheads="1"/>
          </p:cNvSpPr>
          <p:nvPr/>
        </p:nvSpPr>
        <p:spPr bwMode="auto">
          <a:xfrm>
            <a:off x="500063" y="428625"/>
            <a:ext cx="8215312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latin typeface="Tahoma" pitchFamily="34" charset="0"/>
                <a:cs typeface="Tahoma" pitchFamily="34" charset="0"/>
              </a:rPr>
              <a:t>Готовое тесто в конце замеса должно представлять собой вязкую массу.</a:t>
            </a:r>
          </a:p>
          <a:p>
            <a:endParaRPr lang="ru-RU" b="1" dirty="0">
              <a:latin typeface="Tahoma" pitchFamily="34" charset="0"/>
              <a:cs typeface="Tahoma" pitchFamily="34" charset="0"/>
            </a:endParaRPr>
          </a:p>
          <a:p>
            <a:r>
              <a:rPr lang="ru-RU" b="1" dirty="0">
                <a:latin typeface="Tahoma" pitchFamily="34" charset="0"/>
                <a:cs typeface="Tahoma" pitchFamily="34" charset="0"/>
              </a:rPr>
              <a:t>4. Приготовленное тесто,  кладут в бумажный </a:t>
            </a:r>
            <a:r>
              <a:rPr lang="ru-RU" b="1" dirty="0" err="1">
                <a:latin typeface="Tahoma" pitchFamily="34" charset="0"/>
                <a:cs typeface="Tahoma" pitchFamily="34" charset="0"/>
              </a:rPr>
              <a:t>корнетик</a:t>
            </a:r>
            <a:r>
              <a:rPr lang="ru-RU" b="1" dirty="0">
                <a:latin typeface="Tahoma" pitchFamily="34" charset="0"/>
                <a:cs typeface="Tahoma" pitchFamily="34" charset="0"/>
              </a:rPr>
              <a:t> или отсадочный мешочек с металлической  трубочкой диаметром </a:t>
            </a:r>
          </a:p>
          <a:p>
            <a:r>
              <a:rPr lang="ru-RU" b="1" dirty="0">
                <a:latin typeface="Tahoma" pitchFamily="34" charset="0"/>
                <a:cs typeface="Tahoma" pitchFamily="34" charset="0"/>
              </a:rPr>
              <a:t>10-15 мм. И отсаживают на противень всевозможные фигуры.</a:t>
            </a: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572500" y="6072188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134938" y="6032500"/>
            <a:ext cx="392112" cy="38735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379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75" y="2857500"/>
            <a:ext cx="4000500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928688" y="0"/>
            <a:ext cx="7072312" cy="14287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3600" b="1" dirty="0">
                <a:latin typeface="Tahoma" pitchFamily="34" charset="0"/>
                <a:ea typeface="+mj-ea"/>
                <a:cs typeface="Tahoma" pitchFamily="34" charset="0"/>
              </a:rPr>
              <a:t>Виды начинок для </a:t>
            </a:r>
            <a:r>
              <a:rPr lang="ru-RU" sz="3600" b="1" dirty="0">
                <a:latin typeface="Tahoma" pitchFamily="34" charset="0"/>
                <a:cs typeface="Tahoma" pitchFamily="34" charset="0"/>
              </a:rPr>
              <a:t>изделий </a:t>
            </a:r>
          </a:p>
          <a:p>
            <a:pPr algn="ctr">
              <a:defRPr/>
            </a:pPr>
            <a:r>
              <a:rPr lang="ru-RU" sz="3600" b="1" dirty="0">
                <a:latin typeface="Tahoma" pitchFamily="34" charset="0"/>
                <a:cs typeface="Tahoma" pitchFamily="34" charset="0"/>
              </a:rPr>
              <a:t>из теста</a:t>
            </a:r>
            <a:endParaRPr lang="ru-RU" sz="3600" b="1" dirty="0">
              <a:latin typeface="Tahoma" pitchFamily="34" charset="0"/>
              <a:ea typeface="+mj-ea"/>
              <a:cs typeface="Tahoma" pitchFamily="34" charset="0"/>
            </a:endParaRPr>
          </a:p>
        </p:txBody>
      </p:sp>
      <p:sp>
        <p:nvSpPr>
          <p:cNvPr id="34819" name="TextBox 4"/>
          <p:cNvSpPr txBox="1">
            <a:spLocks noChangeArrowheads="1"/>
          </p:cNvSpPr>
          <p:nvPr/>
        </p:nvSpPr>
        <p:spPr bwMode="auto">
          <a:xfrm>
            <a:off x="687388" y="3289300"/>
            <a:ext cx="14097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Начинка </a:t>
            </a:r>
          </a:p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из мяса </a:t>
            </a:r>
          </a:p>
        </p:txBody>
      </p:sp>
      <p:sp>
        <p:nvSpPr>
          <p:cNvPr id="34820" name="TextBox 8"/>
          <p:cNvSpPr txBox="1">
            <a:spLocks noChangeArrowheads="1"/>
          </p:cNvSpPr>
          <p:nvPr/>
        </p:nvSpPr>
        <p:spPr bwMode="auto">
          <a:xfrm>
            <a:off x="2549525" y="3295650"/>
            <a:ext cx="21034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Начинка из </a:t>
            </a:r>
          </a:p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субпродуктов </a:t>
            </a:r>
          </a:p>
        </p:txBody>
      </p:sp>
      <p:sp>
        <p:nvSpPr>
          <p:cNvPr id="34821" name="TextBox 9"/>
          <p:cNvSpPr txBox="1">
            <a:spLocks noChangeArrowheads="1"/>
          </p:cNvSpPr>
          <p:nvPr/>
        </p:nvSpPr>
        <p:spPr bwMode="auto">
          <a:xfrm>
            <a:off x="4789488" y="3306763"/>
            <a:ext cx="1838325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Начинка </a:t>
            </a:r>
          </a:p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из круп,яиц </a:t>
            </a:r>
          </a:p>
        </p:txBody>
      </p:sp>
      <p:sp>
        <p:nvSpPr>
          <p:cNvPr id="34822" name="TextBox 10"/>
          <p:cNvSpPr txBox="1">
            <a:spLocks noChangeArrowheads="1"/>
          </p:cNvSpPr>
          <p:nvPr/>
        </p:nvSpPr>
        <p:spPr bwMode="auto">
          <a:xfrm>
            <a:off x="7046913" y="3276600"/>
            <a:ext cx="15684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Начинка </a:t>
            </a:r>
          </a:p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из грибов </a:t>
            </a:r>
          </a:p>
        </p:txBody>
      </p:sp>
      <p:sp>
        <p:nvSpPr>
          <p:cNvPr id="34823" name="TextBox 12"/>
          <p:cNvSpPr txBox="1">
            <a:spLocks noChangeArrowheads="1"/>
          </p:cNvSpPr>
          <p:nvPr/>
        </p:nvSpPr>
        <p:spPr bwMode="auto">
          <a:xfrm>
            <a:off x="642938" y="6000750"/>
            <a:ext cx="15922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Начинка </a:t>
            </a:r>
          </a:p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из овощей</a:t>
            </a:r>
          </a:p>
        </p:txBody>
      </p:sp>
      <p:sp>
        <p:nvSpPr>
          <p:cNvPr id="34824" name="TextBox 16"/>
          <p:cNvSpPr txBox="1">
            <a:spLocks noChangeArrowheads="1"/>
          </p:cNvSpPr>
          <p:nvPr/>
        </p:nvSpPr>
        <p:spPr bwMode="auto">
          <a:xfrm>
            <a:off x="2724150" y="5999163"/>
            <a:ext cx="16113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Начинка </a:t>
            </a:r>
          </a:p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из творога</a:t>
            </a:r>
          </a:p>
        </p:txBody>
      </p:sp>
      <p:sp>
        <p:nvSpPr>
          <p:cNvPr id="34825" name="TextBox 17"/>
          <p:cNvSpPr txBox="1">
            <a:spLocks noChangeArrowheads="1"/>
          </p:cNvSpPr>
          <p:nvPr/>
        </p:nvSpPr>
        <p:spPr bwMode="auto">
          <a:xfrm>
            <a:off x="4857750" y="6038850"/>
            <a:ext cx="17002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Начинка </a:t>
            </a:r>
          </a:p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из фруктов</a:t>
            </a:r>
          </a:p>
        </p:txBody>
      </p:sp>
      <p:sp>
        <p:nvSpPr>
          <p:cNvPr id="34826" name="TextBox 18"/>
          <p:cNvSpPr txBox="1">
            <a:spLocks noChangeArrowheads="1"/>
          </p:cNvSpPr>
          <p:nvPr/>
        </p:nvSpPr>
        <p:spPr bwMode="auto">
          <a:xfrm>
            <a:off x="6867525" y="5978525"/>
            <a:ext cx="21002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Начинка из </a:t>
            </a:r>
          </a:p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орехов и мака</a:t>
            </a:r>
          </a:p>
        </p:txBody>
      </p:sp>
      <p:sp>
        <p:nvSpPr>
          <p:cNvPr id="20" name="Управляющая кнопка: домой 19">
            <a:hlinkClick r:id="rId3" action="ppaction://hlinksldjump" highlightClick="1"/>
          </p:cNvPr>
          <p:cNvSpPr/>
          <p:nvPr/>
        </p:nvSpPr>
        <p:spPr>
          <a:xfrm>
            <a:off x="134938" y="6032500"/>
            <a:ext cx="392112" cy="38735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482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" y="1300163"/>
            <a:ext cx="2159000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43188" y="1300163"/>
            <a:ext cx="1928812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24400" y="1300163"/>
            <a:ext cx="1909763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1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65925" y="1300163"/>
            <a:ext cx="2081213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2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5750" y="4065588"/>
            <a:ext cx="214312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3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14875" y="4071938"/>
            <a:ext cx="1970088" cy="190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4" name="Picture 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858000" y="4071938"/>
            <a:ext cx="20002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5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643188" y="4071938"/>
            <a:ext cx="1931987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625" y="69850"/>
            <a:ext cx="8229600" cy="928688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4400" b="1" dirty="0">
                <a:latin typeface="+mn-lt"/>
              </a:rPr>
              <a:t>Украшения для изделий из теста</a:t>
            </a:r>
          </a:p>
        </p:txBody>
      </p:sp>
      <p:pic>
        <p:nvPicPr>
          <p:cNvPr id="3584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1071563"/>
            <a:ext cx="2071688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54613" y="1079500"/>
            <a:ext cx="13906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68613" y="1100138"/>
            <a:ext cx="18573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6" name="TextBox 6"/>
          <p:cNvSpPr txBox="1">
            <a:spLocks noChangeArrowheads="1"/>
          </p:cNvSpPr>
          <p:nvPr/>
        </p:nvSpPr>
        <p:spPr bwMode="auto">
          <a:xfrm>
            <a:off x="717550" y="3094038"/>
            <a:ext cx="1701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Марципан  </a:t>
            </a:r>
          </a:p>
        </p:txBody>
      </p:sp>
      <p:sp>
        <p:nvSpPr>
          <p:cNvPr id="35847" name="TextBox 7"/>
          <p:cNvSpPr txBox="1">
            <a:spLocks noChangeArrowheads="1"/>
          </p:cNvSpPr>
          <p:nvPr/>
        </p:nvSpPr>
        <p:spPr bwMode="auto">
          <a:xfrm>
            <a:off x="5343525" y="3082925"/>
            <a:ext cx="10715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Тесто  </a:t>
            </a:r>
          </a:p>
        </p:txBody>
      </p:sp>
      <p:sp>
        <p:nvSpPr>
          <p:cNvPr id="35848" name="TextBox 8"/>
          <p:cNvSpPr txBox="1">
            <a:spLocks noChangeArrowheads="1"/>
          </p:cNvSpPr>
          <p:nvPr/>
        </p:nvSpPr>
        <p:spPr bwMode="auto">
          <a:xfrm>
            <a:off x="3159125" y="3071813"/>
            <a:ext cx="1371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Фрукты  </a:t>
            </a:r>
          </a:p>
        </p:txBody>
      </p:sp>
      <p:sp>
        <p:nvSpPr>
          <p:cNvPr id="35849" name="TextBox 14"/>
          <p:cNvSpPr txBox="1">
            <a:spLocks noChangeArrowheads="1"/>
          </p:cNvSpPr>
          <p:nvPr/>
        </p:nvSpPr>
        <p:spPr bwMode="auto">
          <a:xfrm>
            <a:off x="561975" y="5703888"/>
            <a:ext cx="1990725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Рисовальная </a:t>
            </a:r>
          </a:p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масса  </a:t>
            </a:r>
          </a:p>
        </p:txBody>
      </p:sp>
      <p:sp>
        <p:nvSpPr>
          <p:cNvPr id="35850" name="TextBox 15"/>
          <p:cNvSpPr txBox="1">
            <a:spLocks noChangeArrowheads="1"/>
          </p:cNvSpPr>
          <p:nvPr/>
        </p:nvSpPr>
        <p:spPr bwMode="auto">
          <a:xfrm>
            <a:off x="2946400" y="5707063"/>
            <a:ext cx="18319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Штрейзель  </a:t>
            </a:r>
          </a:p>
        </p:txBody>
      </p:sp>
      <p:sp>
        <p:nvSpPr>
          <p:cNvPr id="35851" name="TextBox 16"/>
          <p:cNvSpPr txBox="1">
            <a:spLocks noChangeArrowheads="1"/>
          </p:cNvSpPr>
          <p:nvPr/>
        </p:nvSpPr>
        <p:spPr bwMode="auto">
          <a:xfrm>
            <a:off x="5121275" y="5684838"/>
            <a:ext cx="16462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Карамель  </a:t>
            </a:r>
          </a:p>
        </p:txBody>
      </p:sp>
      <p:sp>
        <p:nvSpPr>
          <p:cNvPr id="35852" name="TextBox 17"/>
          <p:cNvSpPr txBox="1">
            <a:spLocks noChangeArrowheads="1"/>
          </p:cNvSpPr>
          <p:nvPr/>
        </p:nvSpPr>
        <p:spPr bwMode="auto">
          <a:xfrm>
            <a:off x="7189788" y="5676900"/>
            <a:ext cx="1498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Шоколад </a:t>
            </a:r>
          </a:p>
        </p:txBody>
      </p:sp>
      <p:sp>
        <p:nvSpPr>
          <p:cNvPr id="35853" name="TextBox 18"/>
          <p:cNvSpPr txBox="1">
            <a:spLocks noChangeArrowheads="1"/>
          </p:cNvSpPr>
          <p:nvPr/>
        </p:nvSpPr>
        <p:spPr bwMode="auto">
          <a:xfrm>
            <a:off x="7078663" y="3079750"/>
            <a:ext cx="1587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Посыпка   </a:t>
            </a:r>
          </a:p>
        </p:txBody>
      </p:sp>
      <p:sp>
        <p:nvSpPr>
          <p:cNvPr id="20" name="Управляющая кнопка: домой 19">
            <a:hlinkClick r:id="rId6" action="ppaction://hlinksldjump" highlightClick="1"/>
          </p:cNvPr>
          <p:cNvSpPr/>
          <p:nvPr/>
        </p:nvSpPr>
        <p:spPr>
          <a:xfrm>
            <a:off x="134938" y="6032500"/>
            <a:ext cx="392112" cy="38735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5855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69113" y="1089025"/>
            <a:ext cx="1927225" cy="186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6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38150" y="3794125"/>
            <a:ext cx="1990725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7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786063" y="3803650"/>
            <a:ext cx="2028825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8" name="Picture 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51425" y="3789363"/>
            <a:ext cx="1785938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9" name="Picture 7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072313" y="3783013"/>
            <a:ext cx="1743075" cy="178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Содержимое 2"/>
          <p:cNvSpPr>
            <a:spLocks noGrp="1"/>
          </p:cNvSpPr>
          <p:nvPr>
            <p:ph idx="1"/>
          </p:nvPr>
        </p:nvSpPr>
        <p:spPr>
          <a:xfrm>
            <a:off x="512763" y="188913"/>
            <a:ext cx="8229600" cy="48260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2400" b="1" dirty="0" smtClean="0">
                <a:latin typeface="Tahoma" pitchFamily="34" charset="0"/>
                <a:cs typeface="Tahoma" pitchFamily="34" charset="0"/>
              </a:rPr>
              <a:t>Формы-выемки</a:t>
            </a:r>
          </a:p>
        </p:txBody>
      </p:sp>
      <p:sp>
        <p:nvSpPr>
          <p:cNvPr id="5123" name="Содержимое 2"/>
          <p:cNvSpPr txBox="1">
            <a:spLocks/>
          </p:cNvSpPr>
          <p:nvPr/>
        </p:nvSpPr>
        <p:spPr bwMode="auto">
          <a:xfrm>
            <a:off x="427038" y="3328988"/>
            <a:ext cx="82296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ru-RU" sz="2400" b="1">
                <a:latin typeface="Tahoma" pitchFamily="34" charset="0"/>
                <a:cs typeface="Tahoma" pitchFamily="34" charset="0"/>
              </a:rPr>
              <a:t>Миски</a:t>
            </a:r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0" y="857250"/>
            <a:ext cx="2855913" cy="226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0" y="874713"/>
            <a:ext cx="2840038" cy="224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0425" y="4014788"/>
            <a:ext cx="2854325" cy="227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65763" y="4283075"/>
            <a:ext cx="2857500" cy="172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572500" y="6072188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Содержимое 2"/>
          <p:cNvSpPr>
            <a:spLocks noGrp="1"/>
          </p:cNvSpPr>
          <p:nvPr>
            <p:ph idx="1"/>
          </p:nvPr>
        </p:nvSpPr>
        <p:spPr>
          <a:xfrm>
            <a:off x="520700" y="165100"/>
            <a:ext cx="8229600" cy="48260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2400" b="1" dirty="0" smtClean="0">
                <a:latin typeface="Tahoma" pitchFamily="34" charset="0"/>
                <a:cs typeface="Tahoma" pitchFamily="34" charset="0"/>
              </a:rPr>
              <a:t>Кондитерские шприцы и отсадочные мешки </a:t>
            </a:r>
          </a:p>
        </p:txBody>
      </p:sp>
      <p:sp>
        <p:nvSpPr>
          <p:cNvPr id="6147" name="Содержимое 2"/>
          <p:cNvSpPr txBox="1">
            <a:spLocks/>
          </p:cNvSpPr>
          <p:nvPr/>
        </p:nvSpPr>
        <p:spPr bwMode="auto">
          <a:xfrm>
            <a:off x="438150" y="3476625"/>
            <a:ext cx="82296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ru-RU" sz="2400" b="1">
                <a:latin typeface="Tahoma" pitchFamily="34" charset="0"/>
                <a:cs typeface="Tahoma" pitchFamily="34" charset="0"/>
              </a:rPr>
              <a:t>Кухонные доски</a:t>
            </a:r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" y="952500"/>
            <a:ext cx="1724025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928688"/>
            <a:ext cx="186690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75" y="942975"/>
            <a:ext cx="2576513" cy="236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36663" y="4214813"/>
            <a:ext cx="27051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10188" y="4214813"/>
            <a:ext cx="2244725" cy="206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572500" y="6072188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Содержимое 2"/>
          <p:cNvSpPr>
            <a:spLocks noGrp="1"/>
          </p:cNvSpPr>
          <p:nvPr>
            <p:ph idx="1"/>
          </p:nvPr>
        </p:nvSpPr>
        <p:spPr>
          <a:xfrm>
            <a:off x="133350" y="179388"/>
            <a:ext cx="8786813" cy="96361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2400" b="1" dirty="0" smtClean="0">
                <a:latin typeface="Tahoma" pitchFamily="34" charset="0"/>
                <a:cs typeface="Tahoma" pitchFamily="34" charset="0"/>
              </a:rPr>
              <a:t>Скалки, деревянные ложки, лопаточки и взбивалки, мерный стакан</a:t>
            </a:r>
          </a:p>
          <a:p>
            <a:pPr algn="ctr" eaLnBrk="1" hangingPunct="1">
              <a:buFont typeface="Arial" charset="0"/>
              <a:buNone/>
            </a:pPr>
            <a:r>
              <a:rPr lang="ru-RU" sz="2000" b="1" dirty="0" smtClean="0"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7171" name="Содержимое 2"/>
          <p:cNvSpPr txBox="1">
            <a:spLocks/>
          </p:cNvSpPr>
          <p:nvPr/>
        </p:nvSpPr>
        <p:spPr bwMode="auto">
          <a:xfrm>
            <a:off x="428625" y="3429000"/>
            <a:ext cx="82296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endParaRPr lang="ru-RU" sz="2000" b="1">
              <a:cs typeface="Arial" charset="0"/>
            </a:endParaRPr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3438" y="3786188"/>
            <a:ext cx="2351087" cy="241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50" y="3786188"/>
            <a:ext cx="20701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813" y="1285875"/>
            <a:ext cx="2573337" cy="193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7688" y="1285875"/>
            <a:ext cx="4257675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7625" y="3786188"/>
            <a:ext cx="1935163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572500" y="6072188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" name="Управляющая кнопка: домой 9">
            <a:hlinkClick r:id="rId8" action="ppaction://hlinksldjump" highlightClick="1"/>
          </p:cNvPr>
          <p:cNvSpPr/>
          <p:nvPr/>
        </p:nvSpPr>
        <p:spPr>
          <a:xfrm>
            <a:off x="134938" y="6032500"/>
            <a:ext cx="392112" cy="38735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00063" y="142875"/>
            <a:ext cx="8229600" cy="1143000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latin typeface="Tahoma" pitchFamily="34" charset="0"/>
                <a:cs typeface="Tahoma" pitchFamily="34" charset="0"/>
              </a:rPr>
              <a:t>Продукты для приготовления мучных изделий</a:t>
            </a:r>
          </a:p>
        </p:txBody>
      </p:sp>
      <p:sp>
        <p:nvSpPr>
          <p:cNvPr id="8195" name="TextBox 7"/>
          <p:cNvSpPr txBox="1">
            <a:spLocks noChangeArrowheads="1"/>
          </p:cNvSpPr>
          <p:nvPr/>
        </p:nvSpPr>
        <p:spPr bwMode="auto">
          <a:xfrm>
            <a:off x="3786188" y="1857375"/>
            <a:ext cx="1006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Tahoma" pitchFamily="34" charset="0"/>
                <a:cs typeface="Tahoma" pitchFamily="34" charset="0"/>
              </a:rPr>
              <a:t>Мука</a:t>
            </a:r>
          </a:p>
        </p:txBody>
      </p:sp>
      <p:sp>
        <p:nvSpPr>
          <p:cNvPr id="8196" name="TextBox 10"/>
          <p:cNvSpPr txBox="1">
            <a:spLocks noChangeArrowheads="1"/>
          </p:cNvSpPr>
          <p:nvPr/>
        </p:nvSpPr>
        <p:spPr bwMode="auto">
          <a:xfrm>
            <a:off x="4000500" y="2571750"/>
            <a:ext cx="4929188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ru-RU" sz="2800" b="1" dirty="0">
                <a:latin typeface="Tahoma" pitchFamily="34" charset="0"/>
                <a:cs typeface="Tahoma" pitchFamily="34" charset="0"/>
              </a:rPr>
              <a:t>Пшеничная</a:t>
            </a:r>
          </a:p>
          <a:p>
            <a:pPr marL="342900" indent="-342900">
              <a:buFont typeface="Arial" charset="0"/>
              <a:buChar char="•"/>
            </a:pPr>
            <a:r>
              <a:rPr lang="ru-RU" sz="2800" b="1" dirty="0">
                <a:latin typeface="Tahoma" pitchFamily="34" charset="0"/>
                <a:cs typeface="Tahoma" pitchFamily="34" charset="0"/>
              </a:rPr>
              <a:t>Ржаная</a:t>
            </a:r>
          </a:p>
          <a:p>
            <a:pPr marL="342900" indent="-342900">
              <a:buFont typeface="Arial" charset="0"/>
              <a:buChar char="•"/>
            </a:pPr>
            <a:r>
              <a:rPr lang="ru-RU" sz="2800" b="1" dirty="0">
                <a:latin typeface="Tahoma" pitchFamily="34" charset="0"/>
                <a:cs typeface="Tahoma" pitchFamily="34" charset="0"/>
              </a:rPr>
              <a:t>Ячменная</a:t>
            </a:r>
          </a:p>
          <a:p>
            <a:pPr marL="342900" indent="-342900">
              <a:buFont typeface="Arial" charset="0"/>
              <a:buChar char="•"/>
            </a:pPr>
            <a:r>
              <a:rPr lang="ru-RU" sz="2800" b="1" dirty="0">
                <a:latin typeface="Tahoma" pitchFamily="34" charset="0"/>
                <a:cs typeface="Tahoma" pitchFamily="34" charset="0"/>
              </a:rPr>
              <a:t>Гречневая</a:t>
            </a:r>
          </a:p>
          <a:p>
            <a:pPr marL="342900" indent="-342900">
              <a:buFont typeface="Arial" charset="0"/>
              <a:buChar char="•"/>
            </a:pPr>
            <a:r>
              <a:rPr lang="ru-RU" sz="2800" b="1" dirty="0">
                <a:latin typeface="Tahoma" pitchFamily="34" charset="0"/>
                <a:cs typeface="Tahoma" pitchFamily="34" charset="0"/>
              </a:rPr>
              <a:t>Кукурузная (маисовая)</a:t>
            </a:r>
            <a:r>
              <a:rPr lang="ru-RU" sz="2800" b="1" dirty="0"/>
              <a:t> </a:t>
            </a:r>
          </a:p>
        </p:txBody>
      </p:sp>
      <p:pic>
        <p:nvPicPr>
          <p:cNvPr id="819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2786063"/>
            <a:ext cx="3484562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572500" y="6072188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5" name="Управляющая кнопка: домой 14">
            <a:hlinkClick r:id="rId4" action="ppaction://hlinksldjump" highlightClick="1"/>
          </p:cNvPr>
          <p:cNvSpPr/>
          <p:nvPr/>
        </p:nvSpPr>
        <p:spPr>
          <a:xfrm>
            <a:off x="134938" y="6032500"/>
            <a:ext cx="392112" cy="38735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7"/>
          <p:cNvSpPr txBox="1">
            <a:spLocks noChangeArrowheads="1"/>
          </p:cNvSpPr>
          <p:nvPr/>
        </p:nvSpPr>
        <p:spPr bwMode="auto">
          <a:xfrm>
            <a:off x="923925" y="2592388"/>
            <a:ext cx="1716088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Сливочное </a:t>
            </a:r>
          </a:p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масло</a:t>
            </a:r>
          </a:p>
        </p:txBody>
      </p:sp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2" cstate="print"/>
          <a:srcRect l="-2" r="2779"/>
          <a:stretch>
            <a:fillRect/>
          </a:stretch>
        </p:blipFill>
        <p:spPr bwMode="auto">
          <a:xfrm>
            <a:off x="531813" y="581025"/>
            <a:ext cx="2500312" cy="182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TextBox 12"/>
          <p:cNvSpPr txBox="1">
            <a:spLocks noChangeArrowheads="1"/>
          </p:cNvSpPr>
          <p:nvPr/>
        </p:nvSpPr>
        <p:spPr bwMode="auto">
          <a:xfrm>
            <a:off x="6948488" y="2592388"/>
            <a:ext cx="9477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Яйца</a:t>
            </a:r>
            <a:r>
              <a:rPr lang="ru-RU" sz="2400" b="1">
                <a:latin typeface="Tahoma" pitchFamily="34" charset="0"/>
                <a:cs typeface="Tahoma" pitchFamily="34" charset="0"/>
              </a:rPr>
              <a:t> </a:t>
            </a:r>
          </a:p>
        </p:txBody>
      </p:sp>
      <p:pic>
        <p:nvPicPr>
          <p:cNvPr id="922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92838" y="571500"/>
            <a:ext cx="2457450" cy="184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TextBox 13"/>
          <p:cNvSpPr txBox="1">
            <a:spLocks noChangeArrowheads="1"/>
          </p:cNvSpPr>
          <p:nvPr/>
        </p:nvSpPr>
        <p:spPr bwMode="auto">
          <a:xfrm>
            <a:off x="6892925" y="5846763"/>
            <a:ext cx="10572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Сахар </a:t>
            </a:r>
          </a:p>
        </p:txBody>
      </p:sp>
      <p:sp>
        <p:nvSpPr>
          <p:cNvPr id="9223" name="TextBox 14"/>
          <p:cNvSpPr txBox="1">
            <a:spLocks noChangeArrowheads="1"/>
          </p:cNvSpPr>
          <p:nvPr/>
        </p:nvSpPr>
        <p:spPr bwMode="auto">
          <a:xfrm>
            <a:off x="674688" y="5846763"/>
            <a:ext cx="2214562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Поваренная соль </a:t>
            </a:r>
          </a:p>
        </p:txBody>
      </p:sp>
      <p:pic>
        <p:nvPicPr>
          <p:cNvPr id="922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1813" y="3786188"/>
            <a:ext cx="2500312" cy="187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69025" y="3786188"/>
            <a:ext cx="2505075" cy="187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6" name="TextBox 10"/>
          <p:cNvSpPr txBox="1">
            <a:spLocks noChangeArrowheads="1"/>
          </p:cNvSpPr>
          <p:nvPr/>
        </p:nvSpPr>
        <p:spPr bwMode="auto">
          <a:xfrm>
            <a:off x="3860800" y="5846763"/>
            <a:ext cx="14271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Крахмал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357554" y="571480"/>
            <a:ext cx="2433168" cy="1833790"/>
          </a:xfrm>
          <a:prstGeom prst="rect">
            <a:avLst/>
          </a:prstGeom>
          <a:blipFill>
            <a:blip r:embed="rId6" cstate="print"/>
            <a:srcRect/>
            <a:stretch>
              <a:fillRect r="-569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230" name="TextBox 16"/>
          <p:cNvSpPr txBox="1">
            <a:spLocks noChangeArrowheads="1"/>
          </p:cNvSpPr>
          <p:nvPr/>
        </p:nvSpPr>
        <p:spPr bwMode="auto">
          <a:xfrm>
            <a:off x="3740150" y="2592388"/>
            <a:ext cx="1668463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Молочные </a:t>
            </a:r>
          </a:p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продукты</a:t>
            </a:r>
          </a:p>
        </p:txBody>
      </p:sp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8572500" y="6072188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9232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57563" y="3786188"/>
            <a:ext cx="2433637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7"/>
          <p:cNvSpPr txBox="1">
            <a:spLocks noChangeArrowheads="1"/>
          </p:cNvSpPr>
          <p:nvPr/>
        </p:nvSpPr>
        <p:spPr bwMode="auto">
          <a:xfrm>
            <a:off x="725488" y="2668588"/>
            <a:ext cx="17827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Кожура </a:t>
            </a:r>
            <a:br>
              <a:rPr lang="ru-RU" sz="2000" b="1">
                <a:latin typeface="Tahoma" pitchFamily="34" charset="0"/>
                <a:cs typeface="Tahoma" pitchFamily="34" charset="0"/>
              </a:rPr>
            </a:br>
            <a:r>
              <a:rPr lang="ru-RU" sz="2000" b="1">
                <a:latin typeface="Tahoma" pitchFamily="34" charset="0"/>
                <a:cs typeface="Tahoma" pitchFamily="34" charset="0"/>
              </a:rPr>
              <a:t>цитрусовых</a:t>
            </a:r>
          </a:p>
        </p:txBody>
      </p:sp>
      <p:sp>
        <p:nvSpPr>
          <p:cNvPr id="10243" name="TextBox 12"/>
          <p:cNvSpPr txBox="1">
            <a:spLocks noChangeArrowheads="1"/>
          </p:cNvSpPr>
          <p:nvPr/>
        </p:nvSpPr>
        <p:spPr bwMode="auto">
          <a:xfrm>
            <a:off x="3946525" y="2659063"/>
            <a:ext cx="13430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Молотая</a:t>
            </a:r>
            <a:br>
              <a:rPr lang="ru-RU" sz="2000" b="1">
                <a:latin typeface="Tahoma" pitchFamily="34" charset="0"/>
                <a:cs typeface="Tahoma" pitchFamily="34" charset="0"/>
              </a:rPr>
            </a:br>
            <a:r>
              <a:rPr lang="ru-RU" sz="2000" b="1">
                <a:latin typeface="Tahoma" pitchFamily="34" charset="0"/>
                <a:cs typeface="Tahoma" pitchFamily="34" charset="0"/>
              </a:rPr>
              <a:t> корица</a:t>
            </a:r>
          </a:p>
        </p:txBody>
      </p:sp>
      <p:sp>
        <p:nvSpPr>
          <p:cNvPr id="10244" name="TextBox 13"/>
          <p:cNvSpPr txBox="1">
            <a:spLocks noChangeArrowheads="1"/>
          </p:cNvSpPr>
          <p:nvPr/>
        </p:nvSpPr>
        <p:spPr bwMode="auto">
          <a:xfrm>
            <a:off x="6905625" y="2649538"/>
            <a:ext cx="9445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Тмин </a:t>
            </a:r>
          </a:p>
        </p:txBody>
      </p:sp>
      <p:sp>
        <p:nvSpPr>
          <p:cNvPr id="10245" name="TextBox 14"/>
          <p:cNvSpPr txBox="1">
            <a:spLocks noChangeArrowheads="1"/>
          </p:cNvSpPr>
          <p:nvPr/>
        </p:nvSpPr>
        <p:spPr bwMode="auto">
          <a:xfrm>
            <a:off x="1270000" y="5992813"/>
            <a:ext cx="1206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Какао </a:t>
            </a:r>
          </a:p>
        </p:txBody>
      </p:sp>
      <p:sp>
        <p:nvSpPr>
          <p:cNvPr id="10246" name="TextBox 17"/>
          <p:cNvSpPr txBox="1">
            <a:spLocks noChangeArrowheads="1"/>
          </p:cNvSpPr>
          <p:nvPr/>
        </p:nvSpPr>
        <p:spPr bwMode="auto">
          <a:xfrm>
            <a:off x="4065588" y="6013450"/>
            <a:ext cx="1571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Шафран</a:t>
            </a:r>
          </a:p>
        </p:txBody>
      </p:sp>
      <p:sp>
        <p:nvSpPr>
          <p:cNvPr id="10247" name="TextBox 18"/>
          <p:cNvSpPr txBox="1">
            <a:spLocks noChangeArrowheads="1"/>
          </p:cNvSpPr>
          <p:nvPr/>
        </p:nvSpPr>
        <p:spPr bwMode="auto">
          <a:xfrm>
            <a:off x="6772275" y="6013450"/>
            <a:ext cx="13954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Ванилин </a:t>
            </a:r>
          </a:p>
        </p:txBody>
      </p:sp>
      <p:pic>
        <p:nvPicPr>
          <p:cNvPr id="102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563" y="541338"/>
            <a:ext cx="22225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44850" y="527050"/>
            <a:ext cx="2513013" cy="193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25" y="517525"/>
            <a:ext cx="2500313" cy="194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" y="3786188"/>
            <a:ext cx="263842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40150" y="3776663"/>
            <a:ext cx="2143125" cy="199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3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1413" y="3757613"/>
            <a:ext cx="2444750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8572500" y="6072188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55108a44a1d833aacc1233247ec67bfede9737d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1485</TotalTime>
  <Words>3345</Words>
  <Application>Microsoft Office PowerPoint</Application>
  <PresentationFormat>Екран (4:3)</PresentationFormat>
  <Paragraphs>416</Paragraphs>
  <Slides>34</Slides>
  <Notes>31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34</vt:i4>
      </vt:variant>
    </vt:vector>
  </HeadingPairs>
  <TitlesOfParts>
    <vt:vector size="38" baseType="lpstr">
      <vt:lpstr>Arial</vt:lpstr>
      <vt:lpstr>Calibri</vt:lpstr>
      <vt:lpstr>Tahoma</vt:lpstr>
      <vt:lpstr>Тема Office</vt:lpstr>
      <vt:lpstr>Изделия из теста</vt:lpstr>
      <vt:lpstr>Содержание</vt:lpstr>
      <vt:lpstr>Инструменты и приспособления</vt:lpstr>
      <vt:lpstr>Презентація PowerPoint</vt:lpstr>
      <vt:lpstr>Презентація PowerPoint</vt:lpstr>
      <vt:lpstr>Презентація PowerPoint</vt:lpstr>
      <vt:lpstr>Продукты для приготовления мучных изделий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Виды теста</vt:lpstr>
      <vt:lpstr>Дрожжевое тесто</vt:lpstr>
      <vt:lpstr>Презентація PowerPoint</vt:lpstr>
      <vt:lpstr>Презентація PowerPoint</vt:lpstr>
      <vt:lpstr>Презентація PowerPoint</vt:lpstr>
      <vt:lpstr>Приготовление  дрожжевого опарного теста</vt:lpstr>
      <vt:lpstr>Презентація PowerPoint</vt:lpstr>
      <vt:lpstr>Пресное  тесто</vt:lpstr>
      <vt:lpstr>Бисквитное тесто</vt:lpstr>
      <vt:lpstr>Презентація PowerPoint</vt:lpstr>
      <vt:lpstr>Презентація PowerPoint</vt:lpstr>
      <vt:lpstr>Слоеное  тесто</vt:lpstr>
      <vt:lpstr>Презентація PowerPoint</vt:lpstr>
      <vt:lpstr>Презентація PowerPoint</vt:lpstr>
      <vt:lpstr>Песочное   тесто</vt:lpstr>
      <vt:lpstr>Презентація PowerPoint</vt:lpstr>
      <vt:lpstr>Заварное тесто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ITS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Изделия из теста</dc:title>
  <dc:creator>Пользователь</dc:creator>
  <cp:lastModifiedBy>LEGION</cp:lastModifiedBy>
  <cp:revision>133</cp:revision>
  <dcterms:created xsi:type="dcterms:W3CDTF">2011-02-09T12:53:29Z</dcterms:created>
  <dcterms:modified xsi:type="dcterms:W3CDTF">2015-03-31T07:58:26Z</dcterms:modified>
</cp:coreProperties>
</file>