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47100" autoAdjust="0"/>
  </p:normalViewPr>
  <p:slideViewPr>
    <p:cSldViewPr>
      <p:cViewPr varScale="1">
        <p:scale>
          <a:sx n="52" d="100"/>
          <a:sy n="52" d="100"/>
        </p:scale>
        <p:origin x="-9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044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B92023-38BB-4A4C-8302-BD8590F54625}" type="datetimeFigureOut">
              <a:rPr lang="uk-UA" smtClean="0"/>
              <a:t>31.03.2015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9794A0-067B-44B1-8CC0-4A7D491A926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01245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ru-RU" i="1" dirty="0" smtClean="0">
                <a:solidFill>
                  <a:schemeClr val="tx1"/>
                </a:solidFill>
              </a:rPr>
              <a:t>Если бы я была учителем технологии…</a:t>
            </a:r>
          </a:p>
          <a:p>
            <a:pPr algn="r"/>
            <a:r>
              <a:rPr lang="ru-RU" dirty="0" smtClean="0"/>
              <a:t>…я бы посвятила один урок истории моды…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9794A0-067B-44B1-8CC0-4A7D491A9264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632939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ru-RU" sz="1200" dirty="0" smtClean="0"/>
              <a:t> …наверняка сейчас прозвенит звонок…</a:t>
            </a:r>
          </a:p>
          <a:p>
            <a:pPr>
              <a:buFontTx/>
              <a:buNone/>
            </a:pPr>
            <a:r>
              <a:rPr lang="ru-RU" smtClean="0"/>
              <a:t> 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9794A0-067B-44B1-8CC0-4A7D491A9264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413595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</a:p>
          <a:p>
            <a:pPr>
              <a:lnSpc>
                <a:spcPct val="80000"/>
              </a:lnSpc>
            </a:pPr>
            <a:r>
              <a:rPr lang="ru-RU" sz="1200" dirty="0" smtClean="0"/>
              <a:t>История моды почти также стара, как и история костюма. С того момента, когда человек открыл значение одежды, как средства защиты от неблагоприятных воздействий природы, оставалось немного до тех пор, пока он не начал размышлять о ее эстетической и стимулирующей функции. Одежда явилась именно тем объектом, в котором он, очевидно наиболее непосредственно, смог выразить свое художественное мировоззрение.</a:t>
            </a:r>
          </a:p>
          <a:p>
            <a:pPr>
              <a:lnSpc>
                <a:spcPct val="80000"/>
              </a:lnSpc>
            </a:pPr>
            <a:endParaRPr lang="ru-RU" sz="1200" dirty="0" smtClean="0"/>
          </a:p>
          <a:p>
            <a:pPr>
              <a:lnSpc>
                <a:spcPct val="80000"/>
              </a:lnSpc>
            </a:pPr>
            <a:endParaRPr lang="ru-RU" sz="1200" dirty="0" smtClean="0"/>
          </a:p>
          <a:p>
            <a:pPr>
              <a:lnSpc>
                <a:spcPct val="80000"/>
              </a:lnSpc>
            </a:pPr>
            <a:r>
              <a:rPr lang="ru-RU" sz="1200" dirty="0" smtClean="0"/>
              <a:t>Выражение «таинственный язык моды» можно спокойно заменить формулировкой – «живой язык моды» и в особенности в применении к историческим эпохам, поскольку наряд человека остался до настоящего времени средством зрительного выражения представлений о самом костюме и обо всем мире в целом.</a:t>
            </a:r>
          </a:p>
          <a:p>
            <a:pPr>
              <a:lnSpc>
                <a:spcPct val="80000"/>
              </a:lnSpc>
            </a:pPr>
            <a:endParaRPr lang="ru-RU" sz="1200" dirty="0" smtClean="0"/>
          </a:p>
          <a:p>
            <a:pPr>
              <a:lnSpc>
                <a:spcPct val="80000"/>
              </a:lnSpc>
            </a:pPr>
            <a:endParaRPr lang="ru-RU" sz="1200" dirty="0" smtClean="0"/>
          </a:p>
          <a:p>
            <a:pPr>
              <a:lnSpc>
                <a:spcPct val="80000"/>
              </a:lnSpc>
            </a:pPr>
            <a:endParaRPr lang="ru-RU" sz="1200" dirty="0" smtClean="0"/>
          </a:p>
          <a:p>
            <a:pPr>
              <a:lnSpc>
                <a:spcPct val="80000"/>
              </a:lnSpc>
            </a:pPr>
            <a:r>
              <a:rPr lang="ru-RU" sz="1200" dirty="0" smtClean="0"/>
              <a:t>С древнейших времен человек стремился прикрыть свое обнаженное тело, что можно было объяснить целомудрием и чувством стыда. Однако, такое толкование представляется слишком узким и ограниченным. Одежда была не только прикрытием, но и символом. Даже амулет был в свое время «одеждой», так как являлся мостом между голым, ранимым человеческим телом и окружающим миром. Яркие примеры символического значения определенных форм одежды представляют собой жесткие правила средневековых сословий или испанских монахов.</a:t>
            </a:r>
          </a:p>
          <a:p>
            <a:pPr>
              <a:lnSpc>
                <a:spcPct val="80000"/>
              </a:lnSpc>
            </a:pPr>
            <a:endParaRPr lang="ru-RU" sz="1200" dirty="0" smtClean="0"/>
          </a:p>
          <a:p>
            <a:pPr>
              <a:lnSpc>
                <a:spcPct val="80000"/>
              </a:lnSpc>
            </a:pPr>
            <a:endParaRPr lang="ru-RU" sz="1200" dirty="0" smtClean="0"/>
          </a:p>
          <a:p>
            <a:pPr>
              <a:lnSpc>
                <a:spcPct val="80000"/>
              </a:lnSpc>
            </a:pP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9794A0-067B-44B1-8CC0-4A7D491A9264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528816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</a:p>
          <a:p>
            <a:pPr>
              <a:lnSpc>
                <a:spcPct val="80000"/>
              </a:lnSpc>
            </a:pPr>
            <a:r>
              <a:rPr lang="ru-RU" sz="1200" dirty="0" smtClean="0"/>
              <a:t>Такие, дошедшие до нас от прежних времен правила стилизации внешности человека, хотя и в иной форме, обнаруживаются вплоть до настоящего времени. Французская революция гильотинировала не только головы аристократов, но и парики в буквальном и в переносном смысле этого слова. С этого времени присутствие парика было таким же обязательным в обществе, каким сейчас в определенных кругах молодежи является ношение джинсов.</a:t>
            </a:r>
          </a:p>
          <a:p>
            <a:pPr>
              <a:lnSpc>
                <a:spcPct val="80000"/>
              </a:lnSpc>
            </a:pPr>
            <a:endParaRPr lang="ru-RU" sz="1200" dirty="0" smtClean="0"/>
          </a:p>
          <a:p>
            <a:pPr>
              <a:lnSpc>
                <a:spcPct val="80000"/>
              </a:lnSpc>
            </a:pPr>
            <a:r>
              <a:rPr lang="ru-RU" sz="1200" dirty="0" smtClean="0"/>
              <a:t>Одежда говорит о многом, она разоблачает потаенные мысли. Одежда являет собой наиболее индивидуальное творение человеческой культуры, и в то же время рядом с модой, которая, как тень следует за одеждой, шествует могущественный инстинкт подражания.</a:t>
            </a:r>
          </a:p>
          <a:p>
            <a:pPr>
              <a:lnSpc>
                <a:spcPct val="80000"/>
              </a:lnSpc>
            </a:pPr>
            <a:endParaRPr lang="ru-RU" sz="1200" dirty="0" smtClean="0"/>
          </a:p>
          <a:p>
            <a:pPr>
              <a:lnSpc>
                <a:spcPct val="80000"/>
              </a:lnSpc>
            </a:pPr>
            <a:r>
              <a:rPr lang="ru-RU" sz="1200" dirty="0" smtClean="0"/>
              <a:t>Подражание одновременно является необходимой предпосылкой моды, ее противоречием. Человек приспособляется к окружающему миру, приемлет моду, но, вместе с тем, с помощью именно этой моды, он стремится отличаться от окружающих его людей.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9794A0-067B-44B1-8CC0-4A7D491A9264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759112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 </a:t>
            </a:r>
            <a:r>
              <a:rPr lang="ru-RU" sz="12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А что такое мода вообще?</a:t>
            </a:r>
          </a:p>
          <a:p>
            <a:endParaRPr lang="ru-RU" dirty="0" smtClean="0"/>
          </a:p>
          <a:p>
            <a:pPr>
              <a:lnSpc>
                <a:spcPct val="80000"/>
              </a:lnSpc>
            </a:pPr>
            <a:r>
              <a:rPr lang="ru-RU" sz="1200" dirty="0" smtClean="0"/>
              <a:t>Модой, в широком смысле этого слова, называют существующие в определенный период и общепризнанные на данном этапе отношения к внешним формам культуры: к стилю жизни, обычаям сервировки и поведения за столом, автомашинам, одежде. Однако, при употреблении слова «мода» обычно имеют в виду одежду.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9794A0-067B-44B1-8CC0-4A7D491A9264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652045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</a:p>
          <a:p>
            <a:pPr>
              <a:lnSpc>
                <a:spcPct val="80000"/>
              </a:lnSpc>
            </a:pPr>
            <a:r>
              <a:rPr lang="ru-RU" sz="1200" dirty="0" smtClean="0"/>
              <a:t>Кажущееся неразумным стремление человека к новизне всегда было излюбленной темой для сатириков и карикатуристов, но, тем не менее, мода в одежде требует серьезного отношения в цивилизованном обществе. В изменении и изменчивости моды каждый раз снова и снова возникает обещание окончательного идеала красоты, которого нет по определению. А мы, каждый раз, с готовностью верим этим обещаниям, и каждый раз вынуждены покоряться велениям новой моды.</a:t>
            </a:r>
          </a:p>
          <a:p>
            <a:pPr>
              <a:lnSpc>
                <a:spcPct val="80000"/>
              </a:lnSpc>
            </a:pPr>
            <a:endParaRPr lang="ru-RU" sz="1200" dirty="0" smtClean="0"/>
          </a:p>
          <a:p>
            <a:pPr>
              <a:lnSpc>
                <a:spcPct val="80000"/>
              </a:lnSpc>
            </a:pPr>
            <a:endParaRPr lang="ru-RU" sz="1200" dirty="0" smtClean="0"/>
          </a:p>
          <a:p>
            <a:pPr>
              <a:lnSpc>
                <a:spcPct val="80000"/>
              </a:lnSpc>
            </a:pPr>
            <a:r>
              <a:rPr lang="ru-RU" sz="1200" dirty="0" smtClean="0"/>
              <a:t>Каждая эпоха создает свои собственные эстетические идеалы. Самый простой пример – изменение идеала женской красоты от пышных </a:t>
            </a:r>
            <a:r>
              <a:rPr lang="ru-RU" sz="1200" dirty="0" err="1" smtClean="0"/>
              <a:t>рубенсовских</a:t>
            </a:r>
            <a:r>
              <a:rPr lang="ru-RU" sz="1200" dirty="0" smtClean="0"/>
              <a:t> форм до предпочитаемых в наше время стройных, узких, высоких линий. Получается, что одежда подчеркивает или скрывает определенные части тела, приближая наш силуэт к общепринятому идеалу? Да, именно так, она и подправляет, и стилизует. </a:t>
            </a:r>
          </a:p>
          <a:p>
            <a:pPr>
              <a:lnSpc>
                <a:spcPct val="80000"/>
              </a:lnSpc>
            </a:pPr>
            <a:endParaRPr lang="ru-RU" sz="1200" dirty="0" smtClean="0"/>
          </a:p>
          <a:p>
            <a:pPr>
              <a:lnSpc>
                <a:spcPct val="80000"/>
              </a:lnSpc>
            </a:pPr>
            <a:r>
              <a:rPr lang="ru-RU" sz="1200" dirty="0" smtClean="0"/>
              <a:t>На какие только жертвы идут женщины, чтобы быть модными: это и деформация туловища корсетом, и ограничение роста ступней у маленьких девочек в Китае и Японии.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9794A0-067B-44B1-8CC0-4A7D491A9264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39017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</a:p>
          <a:p>
            <a:r>
              <a:rPr lang="ru-RU" dirty="0" smtClean="0"/>
              <a:t>19 век</a:t>
            </a:r>
          </a:p>
          <a:p>
            <a:r>
              <a:rPr lang="ru-RU" dirty="0" smtClean="0"/>
              <a:t>  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9794A0-067B-44B1-8CC0-4A7D491A9264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201724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</a:p>
          <a:p>
            <a:pPr>
              <a:lnSpc>
                <a:spcPct val="80000"/>
              </a:lnSpc>
            </a:pPr>
            <a:r>
              <a:rPr lang="ru-RU" sz="1200" dirty="0" smtClean="0"/>
              <a:t>Еще 40 тысяч лет назад человек стремился к красоте и совершенству. Именно в это время создаются первые украшения: ожерелья и бусы. Человек начинает укрываться от холода и дождя шкурами животных - и 35 тысяч лет назад появились набедренные повязки из кусков кожи.</a:t>
            </a:r>
          </a:p>
          <a:p>
            <a:pPr>
              <a:lnSpc>
                <a:spcPct val="80000"/>
              </a:lnSpc>
            </a:pPr>
            <a:endParaRPr lang="ru-RU" sz="1200" dirty="0" smtClean="0"/>
          </a:p>
          <a:p>
            <a:pPr>
              <a:lnSpc>
                <a:spcPct val="80000"/>
              </a:lnSpc>
            </a:pPr>
            <a:r>
              <a:rPr lang="ru-RU" sz="1200" dirty="0" smtClean="0"/>
              <a:t>Где-то 25 тысяч лет назад появилась первая шитая одежда из меха и шкур. Первые прически в Европе появились примерно 10 тысяч лет назад, а драпированная одежда изо льна в Древнем Египте известна была еще 6 тысяч лет до н.э. назад. В том же Египте 5 тысяч лет до н.э. назад появились первые парики, самыми пышными из которых обладали фараоны и члены их семей. </a:t>
            </a:r>
          </a:p>
          <a:p>
            <a:pPr>
              <a:lnSpc>
                <a:spcPct val="80000"/>
              </a:lnSpc>
            </a:pPr>
            <a:endParaRPr lang="ru-RU" sz="1200" dirty="0" smtClean="0"/>
          </a:p>
          <a:p>
            <a:pPr>
              <a:lnSpc>
                <a:spcPct val="80000"/>
              </a:lnSpc>
            </a:pPr>
            <a:r>
              <a:rPr lang="ru-RU" sz="1200" dirty="0" smtClean="0"/>
              <a:t>А 4 тысячи лет до </a:t>
            </a:r>
            <a:r>
              <a:rPr lang="ru-RU" sz="1200" dirty="0" err="1" smtClean="0"/>
              <a:t>н.э</a:t>
            </a:r>
            <a:r>
              <a:rPr lang="ru-RU" sz="1200" dirty="0" smtClean="0"/>
              <a:t> назад, в том же Древнем Египте, появились первые сандалии. Их изготовляли из папируса, тростника, кожи, но только фараон имел право носить эту обувь.</a:t>
            </a:r>
          </a:p>
          <a:p>
            <a:pPr>
              <a:lnSpc>
                <a:spcPct val="80000"/>
              </a:lnSpc>
            </a:pPr>
            <a:endParaRPr lang="ru-RU" sz="1200" dirty="0" smtClean="0"/>
          </a:p>
          <a:p>
            <a:pPr>
              <a:lnSpc>
                <a:spcPct val="80000"/>
              </a:lnSpc>
            </a:pPr>
            <a:r>
              <a:rPr lang="ru-RU" sz="1200" dirty="0" smtClean="0"/>
              <a:t>В Киевской Руси в IX-Х веках в моду вошли лиса, куница, соболь, бархат, восточные шелка и парча. Все это предназначалось для князей и знати.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9794A0-067B-44B1-8CC0-4A7D491A9264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743877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</a:p>
          <a:p>
            <a:pPr>
              <a:lnSpc>
                <a:spcPct val="80000"/>
              </a:lnSpc>
            </a:pPr>
            <a:r>
              <a:rPr lang="ru-RU" sz="1200" dirty="0" smtClean="0"/>
              <a:t>Моделирование одежды началось в эпоху готики. Тогда же появились и первые вытачки, что позволило шить прилегающую одежду. В XI появилась широкая одежда с капюшоном - она предназначалась для духовенства. </a:t>
            </a:r>
          </a:p>
          <a:p>
            <a:pPr>
              <a:lnSpc>
                <a:spcPct val="80000"/>
              </a:lnSpc>
            </a:pPr>
            <a:endParaRPr lang="ru-RU" sz="1200" dirty="0" smtClean="0"/>
          </a:p>
          <a:p>
            <a:pPr>
              <a:lnSpc>
                <a:spcPct val="80000"/>
              </a:lnSpc>
            </a:pPr>
            <a:r>
              <a:rPr lang="ru-RU" sz="1200" dirty="0" smtClean="0"/>
              <a:t>XV-XVI века. Именно в это время законодательницей мод в Европе становится Италия. Возникают новые эталоны красоты: широкие плечи, тонкая талия, высокие прически, красные губы, которые и по сей день остаются актуальными в мире моды. Модным становится костюм, основанный на каркасе и корсете. </a:t>
            </a:r>
          </a:p>
          <a:p>
            <a:pPr>
              <a:lnSpc>
                <a:spcPct val="80000"/>
              </a:lnSpc>
            </a:pPr>
            <a:endParaRPr lang="ru-RU" sz="1200" dirty="0" smtClean="0"/>
          </a:p>
          <a:p>
            <a:pPr>
              <a:lnSpc>
                <a:spcPct val="80000"/>
              </a:lnSpc>
            </a:pPr>
            <a:r>
              <a:rPr lang="ru-RU" sz="1200" dirty="0" smtClean="0"/>
              <a:t>Французская революция 1789 года разрушила вековые устои и традиции. В моду вошел революционный костюм с элементами народной одежды. В это время во Франции появились первые дома моды.</a:t>
            </a:r>
          </a:p>
          <a:p>
            <a:pPr>
              <a:lnSpc>
                <a:spcPct val="80000"/>
              </a:lnSpc>
            </a:pPr>
            <a:endParaRPr lang="ru-RU" sz="1200" dirty="0" smtClean="0"/>
          </a:p>
          <a:p>
            <a:pPr>
              <a:lnSpc>
                <a:spcPct val="80000"/>
              </a:lnSpc>
            </a:pPr>
            <a:r>
              <a:rPr lang="ru-RU" sz="1200" dirty="0" smtClean="0"/>
              <a:t>В середине девятнадцатого века в мужскую одежду входит пиджак, который вместе с жилетом и брюками изготовляется из одной ткани - так появился костюм. С этого времени вплоть до 60-х годов прошлого столетия мужская мода не изменялась.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9794A0-067B-44B1-8CC0-4A7D491A9264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310582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</a:p>
          <a:p>
            <a:pPr>
              <a:lnSpc>
                <a:spcPct val="80000"/>
              </a:lnSpc>
            </a:pPr>
            <a:r>
              <a:rPr lang="ru-RU" sz="1200" dirty="0" smtClean="0"/>
              <a:t>В 1925 году Габриель Шанель создает свое классическое маленькое черное платье, и в том же году появляются вискозные чулки светлых тонов. </a:t>
            </a:r>
          </a:p>
          <a:p>
            <a:pPr>
              <a:lnSpc>
                <a:spcPct val="80000"/>
              </a:lnSpc>
            </a:pPr>
            <a:endParaRPr lang="ru-RU" sz="1200" dirty="0" smtClean="0"/>
          </a:p>
          <a:p>
            <a:pPr>
              <a:lnSpc>
                <a:spcPct val="80000"/>
              </a:lnSpc>
            </a:pPr>
            <a:r>
              <a:rPr lang="ru-RU" sz="1200" dirty="0" smtClean="0"/>
              <a:t>Сразу же после войны появляются капроновые чулки, а в 1948 году </a:t>
            </a:r>
            <a:r>
              <a:rPr lang="ru-RU" sz="1200" dirty="0" err="1" smtClean="0"/>
              <a:t>Кристиан</a:t>
            </a:r>
            <a:r>
              <a:rPr lang="ru-RU" sz="1200" dirty="0" smtClean="0"/>
              <a:t> Диор создает новый стиль одежды: широкую расклешенную юбку, то, что было модно и в 2006 году.</a:t>
            </a:r>
          </a:p>
          <a:p>
            <a:pPr>
              <a:lnSpc>
                <a:spcPct val="80000"/>
              </a:lnSpc>
            </a:pPr>
            <a:endParaRPr lang="ru-RU" sz="1200" dirty="0" smtClean="0"/>
          </a:p>
          <a:p>
            <a:pPr>
              <a:lnSpc>
                <a:spcPct val="80000"/>
              </a:lnSpc>
            </a:pPr>
            <a:r>
              <a:rPr lang="ru-RU" sz="1200" dirty="0" smtClean="0"/>
              <a:t>В 1960 году начался джинсовый бум. Джинсовая мода к нам пришла из Америки. Это стало одеждой «номер один» не только у молодежи. Появилась совершенно другая мода, другой стиль.</a:t>
            </a:r>
          </a:p>
          <a:p>
            <a:pPr>
              <a:lnSpc>
                <a:spcPct val="80000"/>
              </a:lnSpc>
            </a:pPr>
            <a:endParaRPr lang="ru-RU" sz="1200" dirty="0" smtClean="0"/>
          </a:p>
          <a:p>
            <a:pPr>
              <a:lnSpc>
                <a:spcPct val="80000"/>
              </a:lnSpc>
            </a:pPr>
            <a:r>
              <a:rPr lang="ru-RU" sz="1200" dirty="0" smtClean="0"/>
              <a:t>А спустя пять лет по миру пошла мода на «мини» – самую короткую одежду за всю историю костюма. В 1985 году в моду входят кроссовки, которые стали неотъемлемой частью нашего гардероба.</a:t>
            </a:r>
          </a:p>
          <a:p>
            <a:pPr>
              <a:lnSpc>
                <a:spcPct val="80000"/>
              </a:lnSpc>
            </a:pPr>
            <a:endParaRPr lang="ru-RU" sz="1200" dirty="0" smtClean="0"/>
          </a:p>
          <a:p>
            <a:pPr>
              <a:lnSpc>
                <a:spcPct val="80000"/>
              </a:lnSpc>
            </a:pPr>
            <a:r>
              <a:rPr lang="ru-RU" sz="1200" dirty="0" smtClean="0"/>
              <a:t>Рассказывать о моде, об истории костюма можно бесконечно. Ведь интересно же узнать, когда впервые появился женский брючный костюм, и с какими трудностями он столкнулся, завоевывая себе популярность, про первые кружева и носовые платки, про шляпки и шпильки и многое другое. Но…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9794A0-067B-44B1-8CC0-4A7D491A9264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27289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04D2FC-CEAD-415D-9973-A88C0CB7956E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BAC49E-1EEB-4B1A-AA5C-DA118F34F684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5EC1BE-10E5-45A4-84F8-1B10EB64A5B8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9D57599-9275-4707-94F3-EC8D4B871217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9C3864-933F-4630-A000-915C4483219F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3EAE14-23DE-454D-983E-22D5A2C88B9F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CFE9AF-F5E9-45AB-9087-5912555FC9E5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D2D813-22E0-4305-806A-D89A5ECB6E27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90BE12-14A7-4102-865A-49D0F7719A92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817B9-754B-4C92-836E-355C8FA8F398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20DBF1-F373-4DDE-9BC8-73DA6841A115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1B27C6-9A19-4404-9E9F-B5BD37E68AD5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5FD2BCE-C568-4428-8EDE-7B1A121FA153}" type="slidenum">
              <a:rPr lang="ru-RU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52400"/>
            <a:ext cx="7772400" cy="1470025"/>
          </a:xfrm>
        </p:spPr>
        <p:txBody>
          <a:bodyPr/>
          <a:lstStyle/>
          <a:p>
            <a:pPr algn="l"/>
            <a:r>
              <a:rPr lang="ru-RU" i="1" dirty="0">
                <a:solidFill>
                  <a:schemeClr val="tx1"/>
                </a:solidFill>
              </a:rPr>
              <a:t>Если бы я была учителем технологии…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5105400"/>
            <a:ext cx="6400800" cy="1752600"/>
          </a:xfrm>
        </p:spPr>
        <p:txBody>
          <a:bodyPr/>
          <a:lstStyle/>
          <a:p>
            <a:pPr algn="r"/>
            <a:r>
              <a:rPr lang="ru-RU" dirty="0"/>
              <a:t>…я бы посвятила один урок истории моды…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229600" cy="5791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 dirty="0"/>
              <a:t>В 1925 году Габриель Шанель создает свое классическое маленькое черное платье, и в том же году появляются вискозные чулки светлых тонов. </a:t>
            </a:r>
          </a:p>
          <a:p>
            <a:pPr>
              <a:lnSpc>
                <a:spcPct val="80000"/>
              </a:lnSpc>
            </a:pPr>
            <a:endParaRPr lang="ru-RU" sz="1800" dirty="0"/>
          </a:p>
          <a:p>
            <a:pPr>
              <a:lnSpc>
                <a:spcPct val="80000"/>
              </a:lnSpc>
            </a:pPr>
            <a:r>
              <a:rPr lang="ru-RU" sz="1800" dirty="0"/>
              <a:t>Сразу же после войны появляются капроновые чулки, а в 1948 году </a:t>
            </a:r>
            <a:r>
              <a:rPr lang="ru-RU" sz="1800" dirty="0" err="1"/>
              <a:t>Кристиан</a:t>
            </a:r>
            <a:r>
              <a:rPr lang="ru-RU" sz="1800" dirty="0"/>
              <a:t> Диор создает новый стиль одежды: широкую расклешенную юбку, то, что было модно и в 2006 году.</a:t>
            </a:r>
          </a:p>
          <a:p>
            <a:pPr>
              <a:lnSpc>
                <a:spcPct val="80000"/>
              </a:lnSpc>
            </a:pPr>
            <a:endParaRPr lang="ru-RU" sz="1800" dirty="0"/>
          </a:p>
          <a:p>
            <a:pPr>
              <a:lnSpc>
                <a:spcPct val="80000"/>
              </a:lnSpc>
            </a:pPr>
            <a:r>
              <a:rPr lang="ru-RU" sz="1800" dirty="0"/>
              <a:t>В 1960 году начался джинсовый бум. Джинсовая мода к нам пришла из Америки. Это стало одеждой «номер один» не только у молодежи. Появилась совершенно другая мода, другой стиль.</a:t>
            </a:r>
          </a:p>
          <a:p>
            <a:pPr>
              <a:lnSpc>
                <a:spcPct val="80000"/>
              </a:lnSpc>
            </a:pPr>
            <a:endParaRPr lang="ru-RU" sz="1800" dirty="0"/>
          </a:p>
          <a:p>
            <a:pPr>
              <a:lnSpc>
                <a:spcPct val="80000"/>
              </a:lnSpc>
            </a:pPr>
            <a:r>
              <a:rPr lang="ru-RU" sz="1800" dirty="0"/>
              <a:t>А спустя пять лет по миру пошла мода на «мини» – самую короткую одежду за всю историю костюма. В 1985 году в моду входят кроссовки, которые стали неотъемлемой частью нашего гардероба.</a:t>
            </a:r>
          </a:p>
          <a:p>
            <a:pPr>
              <a:lnSpc>
                <a:spcPct val="80000"/>
              </a:lnSpc>
            </a:pPr>
            <a:endParaRPr lang="ru-RU" sz="1800" dirty="0"/>
          </a:p>
          <a:p>
            <a:pPr>
              <a:lnSpc>
                <a:spcPct val="80000"/>
              </a:lnSpc>
            </a:pPr>
            <a:r>
              <a:rPr lang="ru-RU" sz="1800" dirty="0"/>
              <a:t>Рассказывать о моде, об истории костюма можно бесконечно. Ведь интересно же узнать, когда впервые появился женский брючный костюм, и с какими трудностями он столкнулся, завоевывая себе популярность, про первые кружева и носовые платки, про шляпки и шпильки и многое другое. Но…</a:t>
            </a:r>
          </a:p>
          <a:p>
            <a:pPr>
              <a:lnSpc>
                <a:spcPct val="80000"/>
              </a:lnSpc>
            </a:pPr>
            <a:endParaRPr lang="ru-RU" sz="18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5668963"/>
            <a:ext cx="8229600" cy="1189037"/>
          </a:xfrm>
        </p:spPr>
        <p:txBody>
          <a:bodyPr/>
          <a:lstStyle/>
          <a:p>
            <a:pPr algn="r"/>
            <a:r>
              <a:rPr lang="ru-RU" sz="4000" dirty="0"/>
              <a:t>  …наверняка сейчас прозвенит звонок…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dirty="0"/>
              <a:t> 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305800" cy="6172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600" dirty="0"/>
              <a:t>История моды почти также стара, как и история костюма. С того момента, когда человек открыл значение одежды, как средства защиты от неблагоприятных воздействий природы, оставалось немного до тех пор, пока он не начал размышлять о ее эстетической и стимулирующей функции. Одежда явилась именно тем объектом, в котором он, очевидно наиболее непосредственно, смог выразить свое художественное мировоззрение.</a:t>
            </a:r>
          </a:p>
          <a:p>
            <a:pPr>
              <a:lnSpc>
                <a:spcPct val="80000"/>
              </a:lnSpc>
            </a:pPr>
            <a:endParaRPr lang="ru-RU" sz="1600" dirty="0"/>
          </a:p>
          <a:p>
            <a:pPr>
              <a:lnSpc>
                <a:spcPct val="80000"/>
              </a:lnSpc>
            </a:pPr>
            <a:endParaRPr lang="ru-RU" sz="1600" dirty="0"/>
          </a:p>
          <a:p>
            <a:pPr>
              <a:lnSpc>
                <a:spcPct val="80000"/>
              </a:lnSpc>
            </a:pPr>
            <a:r>
              <a:rPr lang="ru-RU" sz="1600" dirty="0"/>
              <a:t>Выражение «таинственный язык моды» можно спокойно заменить формулировкой – «живой язык моды» и в особенности в применении к историческим эпохам, поскольку наряд человека остался до настоящего времени средством зрительного выражения представлений о самом костюме и обо всем мире в целом.</a:t>
            </a:r>
          </a:p>
          <a:p>
            <a:pPr>
              <a:lnSpc>
                <a:spcPct val="80000"/>
              </a:lnSpc>
            </a:pPr>
            <a:endParaRPr lang="ru-RU" sz="1600" dirty="0"/>
          </a:p>
          <a:p>
            <a:pPr>
              <a:lnSpc>
                <a:spcPct val="80000"/>
              </a:lnSpc>
            </a:pPr>
            <a:endParaRPr lang="ru-RU" sz="1600" dirty="0"/>
          </a:p>
          <a:p>
            <a:pPr>
              <a:lnSpc>
                <a:spcPct val="80000"/>
              </a:lnSpc>
            </a:pPr>
            <a:endParaRPr lang="ru-RU" sz="1600" dirty="0"/>
          </a:p>
          <a:p>
            <a:pPr>
              <a:lnSpc>
                <a:spcPct val="80000"/>
              </a:lnSpc>
            </a:pPr>
            <a:r>
              <a:rPr lang="ru-RU" sz="1600" dirty="0"/>
              <a:t>С древнейших времен человек стремился прикрыть свое обнаженное тело, что можно было объяснить целомудрием и чувством стыда. Однако, такое толкование представляется слишком узким и ограниченным. Одежда была не только прикрытием, но и символом. Даже амулет был в свое время «одеждой», так как являлся мостом между голым, ранимым человеческим телом и окружающим миром. Яркие примеры символического значения определенных форм одежды представляют собой жесткие правила средневековых сословий или испанских монахов.</a:t>
            </a:r>
          </a:p>
          <a:p>
            <a:pPr>
              <a:lnSpc>
                <a:spcPct val="80000"/>
              </a:lnSpc>
            </a:pPr>
            <a:endParaRPr lang="ru-RU" sz="1600" dirty="0"/>
          </a:p>
          <a:p>
            <a:pPr>
              <a:lnSpc>
                <a:spcPct val="80000"/>
              </a:lnSpc>
            </a:pPr>
            <a:endParaRPr lang="ru-RU" sz="1600" dirty="0"/>
          </a:p>
          <a:p>
            <a:pPr>
              <a:lnSpc>
                <a:spcPct val="80000"/>
              </a:lnSpc>
            </a:pPr>
            <a:endParaRPr lang="ru-RU" sz="16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 dirty="0"/>
              <a:t>Такие, дошедшие до нас от прежних времен правила стилизации внешности человека, хотя и в иной форме, обнаруживаются вплоть до настоящего времени. Французская революция гильотинировала не только головы аристократов, но и парики в буквальном и в переносном смысле этого слова. С этого времени присутствие парика было таким же обязательным в обществе, каким сейчас в определенных кругах молодежи является ношение джинсов.</a:t>
            </a:r>
          </a:p>
          <a:p>
            <a:pPr>
              <a:lnSpc>
                <a:spcPct val="80000"/>
              </a:lnSpc>
            </a:pPr>
            <a:endParaRPr lang="ru-RU" sz="1800" dirty="0"/>
          </a:p>
          <a:p>
            <a:pPr>
              <a:lnSpc>
                <a:spcPct val="80000"/>
              </a:lnSpc>
            </a:pPr>
            <a:r>
              <a:rPr lang="ru-RU" sz="1800" dirty="0"/>
              <a:t>Одежда говорит о многом, она разоблачает потаенные мысли. Одежда являет собой наиболее индивидуальное творение человеческой культуры, и в то же время рядом с модой, которая, как тень следует за одеждой, шествует могущественный инстинкт подражания.</a:t>
            </a:r>
          </a:p>
          <a:p>
            <a:pPr>
              <a:lnSpc>
                <a:spcPct val="80000"/>
              </a:lnSpc>
            </a:pPr>
            <a:endParaRPr lang="ru-RU" sz="1800" dirty="0"/>
          </a:p>
          <a:p>
            <a:pPr>
              <a:lnSpc>
                <a:spcPct val="80000"/>
              </a:lnSpc>
            </a:pPr>
            <a:r>
              <a:rPr lang="ru-RU" sz="1800" dirty="0"/>
              <a:t>Подражание одновременно является необходимой предпосылкой моды, ее противоречием. Человек приспособляется к окружающему миру, приемлет моду, но, вместе с тем, с помощью именно этой моды, он стремится отличаться от окружающих его людей.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b5a226b0-2867-3bfc-a061-0eaecabd6831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1447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 dirty="0"/>
              <a:t>Модой, в широком смысле этого слова, называют существующие в определенный период и общепризнанные на данном этапе отношения к внешним формам культуры: к стилю жизни, обычаям сервировки и поведения за столом, автомашинам, одежде. Однако, при употреблении слова «мода» обычно имеют в виду одежду.</a:t>
            </a:r>
          </a:p>
        </p:txBody>
      </p:sp>
      <p:sp>
        <p:nvSpPr>
          <p:cNvPr id="13317" name="WordArt 5"/>
          <p:cNvSpPr>
            <a:spLocks noChangeArrowheads="1" noChangeShapeType="1" noTextEdit="1"/>
          </p:cNvSpPr>
          <p:nvPr/>
        </p:nvSpPr>
        <p:spPr bwMode="auto">
          <a:xfrm>
            <a:off x="1981200" y="457200"/>
            <a:ext cx="51435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А что такое мода вообще?</a:t>
            </a:r>
          </a:p>
        </p:txBody>
      </p:sp>
      <p:pic>
        <p:nvPicPr>
          <p:cNvPr id="13319" name="Picture 7" descr="30870370_timeline18901909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81000" y="3200400"/>
            <a:ext cx="8229600" cy="3324225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 dirty="0"/>
              <a:t>Кажущееся неразумным стремление человека к новизне всегда было излюбленной темой для сатириков и карикатуристов, но, тем не менее, мода в одежде требует серьезного отношения в цивилизованном обществе. В изменении и изменчивости моды каждый раз снова и снова возникает обещание окончательного идеала красоты, которого нет по определению. А мы, каждый раз, с готовностью верим этим обещаниям, и каждый раз вынуждены покоряться велениям новой моды.</a:t>
            </a:r>
          </a:p>
          <a:p>
            <a:pPr>
              <a:lnSpc>
                <a:spcPct val="80000"/>
              </a:lnSpc>
            </a:pPr>
            <a:endParaRPr lang="ru-RU" sz="1800" dirty="0"/>
          </a:p>
          <a:p>
            <a:pPr>
              <a:lnSpc>
                <a:spcPct val="80000"/>
              </a:lnSpc>
            </a:pPr>
            <a:endParaRPr lang="ru-RU" sz="1800" dirty="0"/>
          </a:p>
          <a:p>
            <a:pPr>
              <a:lnSpc>
                <a:spcPct val="80000"/>
              </a:lnSpc>
            </a:pPr>
            <a:r>
              <a:rPr lang="ru-RU" sz="1800" dirty="0"/>
              <a:t>Каждая эпоха создает свои собственные эстетические идеалы. Самый простой пример – изменение идеала женской красоты от пышных </a:t>
            </a:r>
            <a:r>
              <a:rPr lang="ru-RU" sz="1800" dirty="0" err="1"/>
              <a:t>рубенсовских</a:t>
            </a:r>
            <a:r>
              <a:rPr lang="ru-RU" sz="1800" dirty="0"/>
              <a:t> форм до предпочитаемых в наше время стройных, узких, высоких линий. Получается, что одежда подчеркивает или скрывает определенные части тела, приближая наш силуэт к общепринятому идеалу? Да, именно так, она и подправляет, и стилизует. </a:t>
            </a:r>
          </a:p>
          <a:p>
            <a:pPr>
              <a:lnSpc>
                <a:spcPct val="80000"/>
              </a:lnSpc>
            </a:pPr>
            <a:endParaRPr lang="ru-RU" sz="1800" dirty="0"/>
          </a:p>
          <a:p>
            <a:pPr>
              <a:lnSpc>
                <a:spcPct val="80000"/>
              </a:lnSpc>
            </a:pPr>
            <a:r>
              <a:rPr lang="ru-RU" sz="1800" dirty="0"/>
              <a:t>На какие только жертвы идут женщины, чтобы быть модными: это и деформация туловища корсетом, и ограничение роста ступней у маленьких девочек в Китае и Японии.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</a:t>
            </a:r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dirty="0"/>
              <a:t>19 век</a:t>
            </a:r>
          </a:p>
        </p:txBody>
      </p:sp>
      <p:sp>
        <p:nvSpPr>
          <p:cNvPr id="18440" name="Rectangle 8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  </a:t>
            </a:r>
          </a:p>
        </p:txBody>
      </p:sp>
      <p:pic>
        <p:nvPicPr>
          <p:cNvPr id="18438" name="Picture 6" descr="28b423776227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14600" y="0"/>
            <a:ext cx="4572000" cy="6858000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 dirty="0"/>
              <a:t>Еще 40 тысяч лет назад человек стремился к красоте и совершенству. Именно в это время создаются первые украшения: ожерелья и бусы. Человек начинает укрываться от холода и дождя шкурами животных - и 35 тысяч лет назад появились набедренные повязки из кусков кожи.</a:t>
            </a:r>
          </a:p>
          <a:p>
            <a:pPr>
              <a:lnSpc>
                <a:spcPct val="80000"/>
              </a:lnSpc>
            </a:pPr>
            <a:endParaRPr lang="ru-RU" sz="1800" dirty="0"/>
          </a:p>
          <a:p>
            <a:pPr>
              <a:lnSpc>
                <a:spcPct val="80000"/>
              </a:lnSpc>
            </a:pPr>
            <a:r>
              <a:rPr lang="ru-RU" sz="1800" dirty="0"/>
              <a:t>Где-то 25 тысяч лет назад появилась первая шитая одежда из меха и шкур. Первые прически в Европе появились примерно 10 тысяч лет назад, а драпированная одежда изо льна в Древнем Египте известна была еще 6 тысяч лет до н.э. назад. В том же Египте 5 тысяч лет до н.э. назад появились первые парики, самыми пышными из которых обладали фараоны и члены их семей. </a:t>
            </a:r>
          </a:p>
          <a:p>
            <a:pPr>
              <a:lnSpc>
                <a:spcPct val="80000"/>
              </a:lnSpc>
            </a:pPr>
            <a:endParaRPr lang="ru-RU" sz="1800" dirty="0"/>
          </a:p>
          <a:p>
            <a:pPr>
              <a:lnSpc>
                <a:spcPct val="80000"/>
              </a:lnSpc>
            </a:pPr>
            <a:r>
              <a:rPr lang="ru-RU" sz="1800" dirty="0"/>
              <a:t>А 4 тысячи лет до </a:t>
            </a:r>
            <a:r>
              <a:rPr lang="ru-RU" sz="1800" dirty="0" err="1"/>
              <a:t>н.э</a:t>
            </a:r>
            <a:r>
              <a:rPr lang="ru-RU" sz="1800" dirty="0"/>
              <a:t> назад, в том же Древнем Египте, появились первые сандалии. Их изготовляли из папируса, тростника, кожи, но только фараон имел право носить эту обувь.</a:t>
            </a:r>
          </a:p>
          <a:p>
            <a:pPr>
              <a:lnSpc>
                <a:spcPct val="80000"/>
              </a:lnSpc>
            </a:pPr>
            <a:endParaRPr lang="ru-RU" sz="1800" dirty="0"/>
          </a:p>
          <a:p>
            <a:pPr>
              <a:lnSpc>
                <a:spcPct val="80000"/>
              </a:lnSpc>
            </a:pPr>
            <a:r>
              <a:rPr lang="ru-RU" sz="1800" dirty="0"/>
              <a:t>В Киевской Руси в IX-Х веках в моду вошли лиса, куница, соболь, бархат, восточные шелка и парча. Все это предназначалось для князей и знати.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457200"/>
            <a:ext cx="8229600" cy="5257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 dirty="0"/>
              <a:t>Моделирование одежды началось в эпоху готики. Тогда же появились и первые вытачки, что позволило шить прилегающую одежду. В XI появилась широкая одежда с капюшоном - она предназначалась для духовенства. </a:t>
            </a:r>
          </a:p>
          <a:p>
            <a:pPr>
              <a:lnSpc>
                <a:spcPct val="80000"/>
              </a:lnSpc>
            </a:pPr>
            <a:endParaRPr lang="ru-RU" sz="1800" dirty="0"/>
          </a:p>
          <a:p>
            <a:pPr>
              <a:lnSpc>
                <a:spcPct val="80000"/>
              </a:lnSpc>
            </a:pPr>
            <a:r>
              <a:rPr lang="ru-RU" sz="1800" dirty="0"/>
              <a:t>XV-XVI века. Именно в это время законодательницей мод в Европе становится Италия. Возникают новые эталоны красоты: широкие плечи, тонкая талия, высокие прически, красные губы, которые и по сей день остаются актуальными в мире моды. Модным становится костюм, основанный на каркасе и корсете. </a:t>
            </a:r>
          </a:p>
          <a:p>
            <a:pPr>
              <a:lnSpc>
                <a:spcPct val="80000"/>
              </a:lnSpc>
            </a:pPr>
            <a:endParaRPr lang="ru-RU" sz="1800" dirty="0"/>
          </a:p>
          <a:p>
            <a:pPr>
              <a:lnSpc>
                <a:spcPct val="80000"/>
              </a:lnSpc>
            </a:pPr>
            <a:r>
              <a:rPr lang="ru-RU" sz="1800" dirty="0"/>
              <a:t>Французская революция 1789 года разрушила вековые устои и традиции. В моду вошел революционный костюм с элементами народной одежды. В это время во Франции появились первые дома моды.</a:t>
            </a:r>
          </a:p>
          <a:p>
            <a:pPr>
              <a:lnSpc>
                <a:spcPct val="80000"/>
              </a:lnSpc>
            </a:pPr>
            <a:endParaRPr lang="ru-RU" sz="1800" dirty="0"/>
          </a:p>
          <a:p>
            <a:pPr>
              <a:lnSpc>
                <a:spcPct val="80000"/>
              </a:lnSpc>
            </a:pPr>
            <a:r>
              <a:rPr lang="ru-RU" sz="1800" dirty="0"/>
              <a:t>В середине девятнадцатого века в мужскую одежду входит пиджак, который вместе с жилетом и брюками изготовляется из одной ткани - так появился костюм. С этого времени вплоть до 60-х годов прошлого столетия мужская мода не изменялась.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</TotalTime>
  <Words>2242</Words>
  <Application>Microsoft Office PowerPoint</Application>
  <PresentationFormat>Екран (4:3)</PresentationFormat>
  <Paragraphs>139</Paragraphs>
  <Slides>11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2" baseType="lpstr">
      <vt:lpstr>Оформление по умолчанию</vt:lpstr>
      <vt:lpstr>Если бы я была учителем технологии…</vt:lpstr>
      <vt:lpstr> </vt:lpstr>
      <vt:lpstr> </vt:lpstr>
      <vt:lpstr>Презентація PowerPoint</vt:lpstr>
      <vt:lpstr> </vt:lpstr>
      <vt:lpstr> </vt:lpstr>
      <vt:lpstr>  </vt:lpstr>
      <vt:lpstr>  </vt:lpstr>
      <vt:lpstr> </vt:lpstr>
      <vt:lpstr>     </vt:lpstr>
      <vt:lpstr>  …наверняка сейчас прозвенит звонок…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LEGION</cp:lastModifiedBy>
  <cp:revision>5</cp:revision>
  <cp:lastPrinted>1601-01-01T00:00:00Z</cp:lastPrinted>
  <dcterms:created xsi:type="dcterms:W3CDTF">1601-01-01T00:00:00Z</dcterms:created>
  <dcterms:modified xsi:type="dcterms:W3CDTF">2015-03-31T07:59:42Z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