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notesMasterIdLst>
    <p:notesMasterId r:id="rId16"/>
  </p:notesMasterIdLst>
  <p:sldIdLst>
    <p:sldId id="257" r:id="rId2"/>
    <p:sldId id="279" r:id="rId3"/>
    <p:sldId id="281" r:id="rId4"/>
    <p:sldId id="270" r:id="rId5"/>
    <p:sldId id="264" r:id="rId6"/>
    <p:sldId id="262" r:id="rId7"/>
    <p:sldId id="280" r:id="rId8"/>
    <p:sldId id="286" r:id="rId9"/>
    <p:sldId id="287" r:id="rId10"/>
    <p:sldId id="282" r:id="rId11"/>
    <p:sldId id="283" r:id="rId12"/>
    <p:sldId id="284" r:id="rId13"/>
    <p:sldId id="285" r:id="rId14"/>
    <p:sldId id="27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60" autoAdjust="0"/>
    <p:restoredTop sz="63573" autoAdjust="0"/>
  </p:normalViewPr>
  <p:slideViewPr>
    <p:cSldViewPr>
      <p:cViewPr>
        <p:scale>
          <a:sx n="50" d="100"/>
          <a:sy n="50" d="100"/>
        </p:scale>
        <p:origin x="-966" y="-5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CB28DDA-1C08-4D03-A6A2-D132123E57F3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73C4342-D857-4FB9-95CF-4CA541A3FEB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3028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pact"/>
              </a:rPr>
              <a:t>«КВИЛЛИНГ»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3C4342-D857-4FB9-95CF-4CA541A3FEB5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091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pact"/>
              </a:rPr>
              <a:t>КВИЛЛИНГ</a:t>
            </a:r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pact"/>
              </a:rPr>
              <a:t>  (</a:t>
            </a:r>
            <a:r>
              <a:rPr lang="ru-RU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pact"/>
              </a:rPr>
              <a:t>бумагокручение</a:t>
            </a:r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pact"/>
              </a:rPr>
              <a:t>) –</a:t>
            </a:r>
          </a:p>
          <a:p>
            <a:pPr>
              <a:defRPr/>
            </a:pPr>
            <a:r>
              <a:rPr lang="ru-RU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pact"/>
              </a:rPr>
              <a:t>исскуство</a:t>
            </a:r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pact"/>
              </a:rPr>
              <a:t> скручивать длинные и узкие полоски бумаги в спиральки, видоизменять их форму и составлять из полученных деталей  объёмные  или плоские композиции.</a:t>
            </a:r>
            <a:endParaRPr lang="ru-RU" sz="1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3C4342-D857-4FB9-95CF-4CA541A3FEB5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505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u="sng" dirty="0" smtClean="0">
                <a:solidFill>
                  <a:srgbClr val="FF0000"/>
                </a:solidFill>
              </a:rPr>
              <a:t>Изделия  в технике </a:t>
            </a:r>
            <a:r>
              <a:rPr lang="ru-RU" sz="1200" b="1" u="sng" dirty="0" err="1" smtClean="0">
                <a:solidFill>
                  <a:srgbClr val="FF0000"/>
                </a:solidFill>
              </a:rPr>
              <a:t>квиллинг</a:t>
            </a:r>
            <a:endParaRPr lang="ru-RU" sz="1200" b="1" u="sng" dirty="0" smtClean="0">
              <a:solidFill>
                <a:srgbClr val="FF00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3C4342-D857-4FB9-95CF-4CA541A3FEB5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52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400" b="1" dirty="0" smtClean="0">
                <a:latin typeface="Comic Sans MS" pitchFamily="66" charset="0"/>
              </a:rPr>
              <a:t>Инструменты ,материалы и приспособления</a:t>
            </a:r>
          </a:p>
          <a:p>
            <a:pPr>
              <a:defRPr/>
            </a:pP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Двухсторонняя цветная бумага</a:t>
            </a:r>
          </a:p>
          <a:p>
            <a:pPr>
              <a:defRPr/>
            </a:pP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Карандаш</a:t>
            </a:r>
          </a:p>
          <a:p>
            <a:pPr>
              <a:defRPr/>
            </a:pP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Линейка с круглыми отверстиями</a:t>
            </a:r>
          </a:p>
          <a:p>
            <a:pPr>
              <a:defRPr/>
            </a:pP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Клей ПВА</a:t>
            </a:r>
          </a:p>
          <a:p>
            <a:pPr>
              <a:defRPr/>
            </a:pP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Ножницы </a:t>
            </a:r>
          </a:p>
          <a:p>
            <a:pPr>
              <a:defRPr/>
            </a:pP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Стержень с прорезью на конце</a:t>
            </a:r>
          </a:p>
          <a:p>
            <a:pPr>
              <a:defRPr/>
            </a:pP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ru-RU" sz="1400" b="1" dirty="0" smtClean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73BD85F-1CF7-412F-B5CA-34B21DF615BE}" type="slidenum">
              <a:rPr lang="ru-RU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kern="1200" spc="2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Техника </a:t>
            </a:r>
            <a:r>
              <a:rPr lang="ru-RU" sz="1200" i="1" kern="1200" spc="200" dirty="0" err="1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квиллинга</a:t>
            </a:r>
            <a:endParaRPr lang="ru-RU" sz="1200" i="1" kern="1200" spc="200" dirty="0" smtClean="0">
              <a:solidFill>
                <a:schemeClr val="bg2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0066FF"/>
                </a:solidFill>
              </a:rPr>
              <a:t>Возьми полоску бумаги двумя пальцами. </a:t>
            </a:r>
          </a:p>
          <a:p>
            <a:pPr>
              <a:lnSpc>
                <a:spcPct val="80000"/>
              </a:lnSpc>
            </a:pPr>
            <a:endParaRPr lang="ru-RU" b="1" dirty="0" smtClean="0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0066FF"/>
                </a:solidFill>
              </a:rPr>
              <a:t>Плотно накрути несколько витков на шило или стержень.</a:t>
            </a:r>
          </a:p>
          <a:p>
            <a:pPr>
              <a:lnSpc>
                <a:spcPct val="80000"/>
              </a:lnSpc>
            </a:pPr>
            <a:endParaRPr lang="ru-RU" b="1" dirty="0" smtClean="0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0066FF"/>
                </a:solidFill>
              </a:rPr>
              <a:t>Когда диаметр валика станет 3—4 мм, его уже можно снять с шила и дальше крутить вручную </a:t>
            </a:r>
          </a:p>
          <a:p>
            <a:pPr>
              <a:lnSpc>
                <a:spcPct val="80000"/>
              </a:lnSpc>
            </a:pPr>
            <a:endParaRPr lang="ru-RU" b="1" dirty="0" smtClean="0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0066FF"/>
                </a:solidFill>
              </a:rPr>
              <a:t> А теперь слегка расслабь пальцы, позволяя бумажной спирали немного распуститься</a:t>
            </a:r>
          </a:p>
          <a:p>
            <a:pPr>
              <a:lnSpc>
                <a:spcPct val="80000"/>
              </a:lnSpc>
            </a:pPr>
            <a:endParaRPr lang="ru-RU" b="1" dirty="0" smtClean="0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3C4342-D857-4FB9-95CF-4CA541A3FEB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72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200" b="1" dirty="0" smtClean="0">
                <a:solidFill>
                  <a:srgbClr val="0066FF"/>
                </a:solidFill>
              </a:rPr>
              <a:t>Теперь сожми заготовку двумя пальцами. Получилась заготовка «капля». </a:t>
            </a:r>
          </a:p>
          <a:p>
            <a:pPr>
              <a:lnSpc>
                <a:spcPct val="80000"/>
              </a:lnSpc>
            </a:pPr>
            <a:endParaRPr lang="ru-RU" sz="1200" b="1" dirty="0" smtClean="0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200" b="1" dirty="0" smtClean="0">
                <a:solidFill>
                  <a:srgbClr val="0066FF"/>
                </a:solidFill>
              </a:rPr>
              <a:t>Заготовкам можно придавать самые различные формы, выполняя сжатия и вмятины.</a:t>
            </a:r>
          </a:p>
          <a:p>
            <a:pPr>
              <a:lnSpc>
                <a:spcPct val="80000"/>
              </a:lnSpc>
            </a:pPr>
            <a:endParaRPr lang="ru-RU" sz="1200" b="1" dirty="0" smtClean="0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200" b="1" dirty="0" smtClean="0">
                <a:solidFill>
                  <a:srgbClr val="0066FF"/>
                </a:solidFill>
              </a:rPr>
              <a:t>Это заготовки «капля» и «лепесток».</a:t>
            </a:r>
            <a:br>
              <a:rPr lang="ru-RU" sz="1200" b="1" dirty="0" smtClean="0">
                <a:solidFill>
                  <a:srgbClr val="0066FF"/>
                </a:solidFill>
              </a:rPr>
            </a:b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3C4342-D857-4FB9-95CF-4CA541A3FEB5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776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254000" algn="just" eaLnBrk="0" hangingPunct="0"/>
            <a:r>
              <a:rPr lang="ru-RU" sz="1200" b="1" dirty="0" smtClean="0">
                <a:solidFill>
                  <a:srgbClr val="FF0000"/>
                </a:solidFill>
                <a:cs typeface="Times New Roman" pitchFamily="18" charset="0"/>
              </a:rPr>
              <a:t>1.</a:t>
            </a:r>
            <a:r>
              <a:rPr lang="ru-RU" sz="1200" b="1" dirty="0" smtClean="0">
                <a:solidFill>
                  <a:srgbClr val="4104DF"/>
                </a:solidFill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rgbClr val="000000"/>
                </a:solidFill>
                <a:cs typeface="Times New Roman" pitchFamily="18" charset="0"/>
              </a:rPr>
              <a:t>Возьмите полоску бумаги двумя пальцами.</a:t>
            </a:r>
            <a:endParaRPr lang="ru-RU" sz="1200" dirty="0" smtClean="0"/>
          </a:p>
          <a:p>
            <a:pPr indent="254000" algn="just" eaLnBrk="0" hangingPunct="0"/>
            <a:r>
              <a:rPr lang="ru-RU" sz="1200" b="1" dirty="0" smtClean="0">
                <a:solidFill>
                  <a:srgbClr val="FF0000"/>
                </a:solidFill>
                <a:cs typeface="Times New Roman" pitchFamily="18" charset="0"/>
              </a:rPr>
              <a:t>2. </a:t>
            </a:r>
            <a:r>
              <a:rPr lang="ru-RU" sz="1200" dirty="0" smtClean="0">
                <a:solidFill>
                  <a:srgbClr val="000000"/>
                </a:solidFill>
                <a:cs typeface="Times New Roman" pitchFamily="18" charset="0"/>
              </a:rPr>
              <a:t>Оттяните с нажимом конец полоски двумя пальцами другой руки, проводя по нему ногтем так, чтобы конец немного изогнулся. Это нужно, чтобы кончик легче наматывался на шило или зубочистку (если нет специального приспособления).</a:t>
            </a:r>
            <a:endParaRPr lang="ru-RU" sz="12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0000"/>
                </a:solidFill>
                <a:cs typeface="Times New Roman" pitchFamily="18" charset="0"/>
              </a:rPr>
              <a:t>3. </a:t>
            </a:r>
            <a:r>
              <a:rPr lang="ru-RU" sz="1200" dirty="0" smtClean="0">
                <a:solidFill>
                  <a:srgbClr val="000000"/>
                </a:solidFill>
                <a:cs typeface="Times New Roman" pitchFamily="18" charset="0"/>
              </a:rPr>
              <a:t>Плотно накрутите несколько витков бумаги на шило (зубочистку).</a:t>
            </a: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3C4342-D857-4FB9-95CF-4CA541A3FEB5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6705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254000" algn="just" eaLnBrk="0" hangingPunct="0"/>
            <a:r>
              <a:rPr lang="ru-RU" sz="1200" dirty="0" smtClean="0">
                <a:solidFill>
                  <a:srgbClr val="FF0000"/>
                </a:solidFill>
                <a:cs typeface="Times New Roman" pitchFamily="18" charset="0"/>
              </a:rPr>
              <a:t>4. </a:t>
            </a:r>
            <a:r>
              <a:rPr lang="ru-RU" sz="1200" dirty="0" smtClean="0">
                <a:solidFill>
                  <a:srgbClr val="000000"/>
                </a:solidFill>
                <a:cs typeface="Times New Roman" pitchFamily="18" charset="0"/>
              </a:rPr>
              <a:t>Скручивайте плотный диск двумя руками, всё время перехватывая его пальцами, чтобы бумажная лента не распустилась.</a:t>
            </a:r>
            <a:endParaRPr lang="ru-RU" sz="1200" dirty="0" smtClean="0"/>
          </a:p>
          <a:p>
            <a:pPr indent="254000" algn="just" eaLnBrk="0" hangingPunct="0"/>
            <a:r>
              <a:rPr lang="ru-RU" sz="1200" dirty="0" smtClean="0">
                <a:solidFill>
                  <a:srgbClr val="FF0000"/>
                </a:solidFill>
                <a:cs typeface="Times New Roman" pitchFamily="18" charset="0"/>
              </a:rPr>
              <a:t>5. </a:t>
            </a:r>
            <a:r>
              <a:rPr lang="ru-RU" sz="1200" dirty="0" smtClean="0">
                <a:solidFill>
                  <a:srgbClr val="000000"/>
                </a:solidFill>
                <a:cs typeface="Times New Roman" pitchFamily="18" charset="0"/>
              </a:rPr>
              <a:t>Когда бумага вся свернута, расслабьте пальцы и позвольте бумажной спирали немного распуститься. Для этого удобнее использовать специальный шаблон или линейку с окружностями. Так как при изготовлении работ в стиле «</a:t>
            </a:r>
            <a:r>
              <a:rPr lang="ru-RU" sz="1200" dirty="0" err="1" smtClean="0">
                <a:solidFill>
                  <a:srgbClr val="000000"/>
                </a:solidFill>
                <a:cs typeface="Times New Roman" pitchFamily="18" charset="0"/>
              </a:rPr>
              <a:t>квиллинг</a:t>
            </a:r>
            <a:r>
              <a:rPr lang="ru-RU" sz="1200" dirty="0" smtClean="0">
                <a:solidFill>
                  <a:srgbClr val="000000"/>
                </a:solidFill>
                <a:cs typeface="Times New Roman" pitchFamily="18" charset="0"/>
              </a:rPr>
              <a:t>», как правило, много одинаковых по форме и размеру деталей. А выравнивание рулончика в окружности линейки позволит сделать все </a:t>
            </a:r>
            <a:r>
              <a:rPr lang="ru-RU" sz="1200" dirty="0" err="1" smtClean="0">
                <a:solidFill>
                  <a:srgbClr val="000000"/>
                </a:solidFill>
                <a:cs typeface="Times New Roman" pitchFamily="18" charset="0"/>
              </a:rPr>
              <a:t>детальки</a:t>
            </a:r>
            <a:r>
              <a:rPr lang="ru-RU" sz="1200" dirty="0" smtClean="0">
                <a:solidFill>
                  <a:srgbClr val="000000"/>
                </a:solidFill>
                <a:cs typeface="Times New Roman" pitchFamily="18" charset="0"/>
              </a:rPr>
              <a:t> одинакового размера.</a:t>
            </a: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3C4342-D857-4FB9-95CF-4CA541A3FEB5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1224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254000" eaLnBrk="0" hangingPunct="0"/>
            <a:r>
              <a:rPr lang="ru-RU" sz="1200" dirty="0" smtClean="0">
                <a:solidFill>
                  <a:srgbClr val="000000"/>
                </a:solidFill>
                <a:cs typeface="Times New Roman" pitchFamily="18" charset="0"/>
              </a:rPr>
              <a:t>Конец полоски склеить клеем  ПВА-М. Клей удобнее наносить зубочисткой или портновской булавкой, потому что очень мелкие детали.</a:t>
            </a:r>
            <a:endParaRPr lang="ru-RU" sz="1200" dirty="0" smtClean="0"/>
          </a:p>
          <a:p>
            <a:pPr indent="254000" eaLnBrk="0" hangingPunct="0"/>
            <a:endParaRPr lang="ru-RU" dirty="0" smtClean="0"/>
          </a:p>
          <a:p>
            <a:pPr indent="254000" eaLnBrk="0" hangingPunct="0"/>
            <a:r>
              <a:rPr lang="ru-RU" sz="1200" dirty="0" smtClean="0">
                <a:solidFill>
                  <a:srgbClr val="000000"/>
                </a:solidFill>
                <a:cs typeface="Times New Roman" pitchFamily="18" charset="0"/>
              </a:rPr>
              <a:t>Мы получили базовую форму модуля, из которой можно сделать разные по форме заготовки. Всего существует 20 базовых элементов, но принцип остаётся тем же: сворачиваем и защипываем.</a:t>
            </a:r>
            <a:endParaRPr lang="ru-RU" sz="1200" dirty="0" smtClean="0"/>
          </a:p>
          <a:p>
            <a:pPr indent="254000" eaLnBrk="0" hangingPunct="0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3C4342-D857-4FB9-95CF-4CA541A3FEB5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624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685800" y="0"/>
            <a:ext cx="8001000" cy="7950200"/>
            <a:chOff x="685798" y="0"/>
            <a:chExt cx="8001004" cy="7950200"/>
          </a:xfrm>
        </p:grpSpPr>
        <p:sp>
          <p:nvSpPr>
            <p:cNvPr id="5" name="Pie 7"/>
            <p:cNvSpPr/>
            <p:nvPr/>
          </p:nvSpPr>
          <p:spPr>
            <a:xfrm flipH="1" flipV="1">
              <a:off x="1257298" y="5778500"/>
              <a:ext cx="2171701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grpSp>
          <p:nvGrpSpPr>
            <p:cNvPr id="6" name="Group 52"/>
            <p:cNvGrpSpPr>
              <a:grpSpLocks/>
            </p:cNvGrpSpPr>
            <p:nvPr/>
          </p:nvGrpSpPr>
          <p:grpSpPr bwMode="auto">
            <a:xfrm>
              <a:off x="685798" y="0"/>
              <a:ext cx="8001004" cy="6856413"/>
              <a:chOff x="685798" y="0"/>
              <a:chExt cx="8001004" cy="6856413"/>
            </a:xfrm>
          </p:grpSpPr>
          <p:sp>
            <p:nvSpPr>
              <p:cNvPr id="7" name="Freeform 9"/>
              <p:cNvSpPr/>
              <p:nvPr/>
            </p:nvSpPr>
            <p:spPr>
              <a:xfrm>
                <a:off x="685798" y="5880100"/>
                <a:ext cx="1143001" cy="9763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8" name="Oval 10"/>
              <p:cNvSpPr/>
              <p:nvPr/>
            </p:nvSpPr>
            <p:spPr>
              <a:xfrm>
                <a:off x="2590799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9" name="Oval 11"/>
              <p:cNvSpPr/>
              <p:nvPr/>
            </p:nvSpPr>
            <p:spPr>
              <a:xfrm>
                <a:off x="838198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0" name="Oval 12"/>
              <p:cNvSpPr/>
              <p:nvPr/>
            </p:nvSpPr>
            <p:spPr>
              <a:xfrm>
                <a:off x="2362199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1" name="Oval 13"/>
              <p:cNvSpPr/>
              <p:nvPr/>
            </p:nvSpPr>
            <p:spPr>
              <a:xfrm>
                <a:off x="1676398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2" name="Oval 14"/>
              <p:cNvSpPr/>
              <p:nvPr/>
            </p:nvSpPr>
            <p:spPr>
              <a:xfrm>
                <a:off x="1981199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3" name="Oval 15"/>
              <p:cNvSpPr/>
              <p:nvPr/>
            </p:nvSpPr>
            <p:spPr>
              <a:xfrm>
                <a:off x="1943099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4" name="Oval 16"/>
              <p:cNvSpPr/>
              <p:nvPr/>
            </p:nvSpPr>
            <p:spPr>
              <a:xfrm>
                <a:off x="2362199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5" name="Oval 17"/>
              <p:cNvSpPr/>
              <p:nvPr/>
            </p:nvSpPr>
            <p:spPr>
              <a:xfrm>
                <a:off x="3009899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6" name="Oval 18"/>
              <p:cNvSpPr/>
              <p:nvPr/>
            </p:nvSpPr>
            <p:spPr>
              <a:xfrm>
                <a:off x="2971799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7" name="Oval 19"/>
              <p:cNvSpPr/>
              <p:nvPr/>
            </p:nvSpPr>
            <p:spPr>
              <a:xfrm>
                <a:off x="3314699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8" name="Oval 20"/>
              <p:cNvSpPr/>
              <p:nvPr/>
            </p:nvSpPr>
            <p:spPr>
              <a:xfrm>
                <a:off x="3619499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9" name="Oval 21"/>
              <p:cNvSpPr/>
              <p:nvPr/>
            </p:nvSpPr>
            <p:spPr>
              <a:xfrm>
                <a:off x="1384298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0" name="Oval 22"/>
              <p:cNvSpPr/>
              <p:nvPr/>
            </p:nvSpPr>
            <p:spPr>
              <a:xfrm>
                <a:off x="3505199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1" name="Oval 23"/>
              <p:cNvSpPr/>
              <p:nvPr/>
            </p:nvSpPr>
            <p:spPr>
              <a:xfrm>
                <a:off x="1295398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2" name="Oval 24"/>
              <p:cNvSpPr/>
              <p:nvPr/>
            </p:nvSpPr>
            <p:spPr>
              <a:xfrm>
                <a:off x="1447798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3" name="Oval 25"/>
              <p:cNvSpPr/>
              <p:nvPr/>
            </p:nvSpPr>
            <p:spPr>
              <a:xfrm>
                <a:off x="1600198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4" name="Oval 26"/>
              <p:cNvSpPr/>
              <p:nvPr/>
            </p:nvSpPr>
            <p:spPr>
              <a:xfrm>
                <a:off x="3352799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5" name="Freeform 27"/>
              <p:cNvSpPr/>
              <p:nvPr/>
            </p:nvSpPr>
            <p:spPr>
              <a:xfrm flipV="1">
                <a:off x="5486400" y="0"/>
                <a:ext cx="1143001" cy="9763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6" name="Oval 28"/>
              <p:cNvSpPr/>
              <p:nvPr/>
            </p:nvSpPr>
            <p:spPr>
              <a:xfrm flipV="1">
                <a:off x="7391401" y="760413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7" name="Oval 29"/>
              <p:cNvSpPr/>
              <p:nvPr/>
            </p:nvSpPr>
            <p:spPr>
              <a:xfrm flipV="1">
                <a:off x="5638800" y="608013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8" name="Oval 30"/>
              <p:cNvSpPr/>
              <p:nvPr/>
            </p:nvSpPr>
            <p:spPr>
              <a:xfrm flipV="1">
                <a:off x="7162801" y="150813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9" name="Oval 31"/>
              <p:cNvSpPr/>
              <p:nvPr/>
            </p:nvSpPr>
            <p:spPr>
              <a:xfrm flipV="1">
                <a:off x="6477001" y="773113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0" name="Oval 32"/>
              <p:cNvSpPr/>
              <p:nvPr/>
            </p:nvSpPr>
            <p:spPr>
              <a:xfrm flipV="1">
                <a:off x="6781801" y="1166813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1" name="Oval 33"/>
              <p:cNvSpPr/>
              <p:nvPr/>
            </p:nvSpPr>
            <p:spPr>
              <a:xfrm flipV="1">
                <a:off x="6743701" y="862013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2" name="Oval 34"/>
              <p:cNvSpPr/>
              <p:nvPr/>
            </p:nvSpPr>
            <p:spPr>
              <a:xfrm flipV="1">
                <a:off x="7162801" y="1065213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3" name="Oval 35"/>
              <p:cNvSpPr/>
              <p:nvPr/>
            </p:nvSpPr>
            <p:spPr>
              <a:xfrm flipV="1">
                <a:off x="7810502" y="2081213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4" name="Oval 36"/>
              <p:cNvSpPr/>
              <p:nvPr/>
            </p:nvSpPr>
            <p:spPr>
              <a:xfrm flipV="1">
                <a:off x="7772402" y="1776413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5" name="Oval 37"/>
              <p:cNvSpPr/>
              <p:nvPr/>
            </p:nvSpPr>
            <p:spPr>
              <a:xfrm flipV="1">
                <a:off x="8115302" y="1928813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6" name="Oval 38"/>
              <p:cNvSpPr/>
              <p:nvPr/>
            </p:nvSpPr>
            <p:spPr>
              <a:xfrm flipV="1">
                <a:off x="8420102" y="1624013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7" name="Oval 39"/>
              <p:cNvSpPr/>
              <p:nvPr/>
            </p:nvSpPr>
            <p:spPr>
              <a:xfrm flipV="1">
                <a:off x="6184901" y="1243013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8" name="Oval 40"/>
              <p:cNvSpPr/>
              <p:nvPr/>
            </p:nvSpPr>
            <p:spPr>
              <a:xfrm flipV="1">
                <a:off x="8305802" y="1395413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9" name="Oval 41"/>
              <p:cNvSpPr/>
              <p:nvPr/>
            </p:nvSpPr>
            <p:spPr>
              <a:xfrm flipV="1">
                <a:off x="6096001" y="1065213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40" name="Oval 42"/>
              <p:cNvSpPr/>
              <p:nvPr/>
            </p:nvSpPr>
            <p:spPr>
              <a:xfrm flipV="1">
                <a:off x="6248401" y="1217613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41" name="Oval 43"/>
              <p:cNvSpPr/>
              <p:nvPr/>
            </p:nvSpPr>
            <p:spPr>
              <a:xfrm flipV="1">
                <a:off x="6400801" y="1243013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42" name="Oval 44"/>
              <p:cNvSpPr/>
              <p:nvPr/>
            </p:nvSpPr>
            <p:spPr>
              <a:xfrm flipV="1">
                <a:off x="8153402" y="379413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43" name="Oval 45"/>
          <p:cNvSpPr/>
          <p:nvPr/>
        </p:nvSpPr>
        <p:spPr>
          <a:xfrm>
            <a:off x="8636000" y="6589713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44" name="Oval 46"/>
          <p:cNvSpPr/>
          <p:nvPr/>
        </p:nvSpPr>
        <p:spPr>
          <a:xfrm>
            <a:off x="8788400" y="658971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45" name="Oval 47"/>
          <p:cNvSpPr/>
          <p:nvPr/>
        </p:nvSpPr>
        <p:spPr>
          <a:xfrm>
            <a:off x="8940800" y="6589713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6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450"/>
            <a:ext cx="2133600" cy="260350"/>
          </a:xfrm>
        </p:spPr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4BE60600-115E-43F6-98F8-D16271890B11}" type="datetime1">
              <a:rPr lang="ru-RU" smtClean="0"/>
              <a:t>31.03.2015</a:t>
            </a:fld>
            <a:endParaRPr lang="ru-RU"/>
          </a:p>
        </p:txBody>
      </p:sp>
      <p:sp>
        <p:nvSpPr>
          <p:cNvPr id="4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2850"/>
            <a:ext cx="609600" cy="260350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90BC6A4C-D653-495C-BB54-FC126544C98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3775075" y="2133600"/>
            <a:ext cx="5368925" cy="4724400"/>
            <a:chOff x="0" y="0"/>
            <a:chExt cx="2222500" cy="1955800"/>
          </a:xfrm>
        </p:grpSpPr>
        <p:sp>
          <p:nvSpPr>
            <p:cNvPr id="7" name="Oval 7"/>
            <p:cNvSpPr/>
            <p:nvPr/>
          </p:nvSpPr>
          <p:spPr>
            <a:xfrm>
              <a:off x="686070" y="152468"/>
              <a:ext cx="914104" cy="91415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Oval 8"/>
            <p:cNvSpPr/>
            <p:nvPr/>
          </p:nvSpPr>
          <p:spPr>
            <a:xfrm>
              <a:off x="381150" y="1206602"/>
              <a:ext cx="456723" cy="457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9"/>
            <p:cNvSpPr/>
            <p:nvPr/>
          </p:nvSpPr>
          <p:spPr>
            <a:xfrm>
              <a:off x="686070" y="914153"/>
              <a:ext cx="355521" cy="35554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10"/>
            <p:cNvSpPr/>
            <p:nvPr/>
          </p:nvSpPr>
          <p:spPr>
            <a:xfrm>
              <a:off x="647955" y="1142855"/>
              <a:ext cx="431751" cy="431774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1"/>
            <p:cNvSpPr/>
            <p:nvPr/>
          </p:nvSpPr>
          <p:spPr>
            <a:xfrm>
              <a:off x="457380" y="0"/>
              <a:ext cx="761643" cy="761684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2"/>
            <p:cNvSpPr/>
            <p:nvPr/>
          </p:nvSpPr>
          <p:spPr>
            <a:xfrm>
              <a:off x="1714519" y="0"/>
              <a:ext cx="355521" cy="35554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3"/>
            <p:cNvSpPr/>
            <p:nvPr/>
          </p:nvSpPr>
          <p:spPr>
            <a:xfrm>
              <a:off x="1676404" y="228702"/>
              <a:ext cx="431751" cy="43177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14"/>
            <p:cNvSpPr/>
            <p:nvPr/>
          </p:nvSpPr>
          <p:spPr>
            <a:xfrm>
              <a:off x="2019439" y="304937"/>
              <a:ext cx="203061" cy="20307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5" name="Oval 15"/>
            <p:cNvSpPr/>
            <p:nvPr/>
          </p:nvSpPr>
          <p:spPr>
            <a:xfrm>
              <a:off x="1028449" y="1524026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Oval 16"/>
            <p:cNvSpPr/>
            <p:nvPr/>
          </p:nvSpPr>
          <p:spPr>
            <a:xfrm>
              <a:off x="88716" y="1066621"/>
              <a:ext cx="127488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7" name="Oval 17"/>
            <p:cNvSpPr/>
            <p:nvPr/>
          </p:nvSpPr>
          <p:spPr>
            <a:xfrm>
              <a:off x="914104" y="1752728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8" name="Oval 18"/>
            <p:cNvSpPr/>
            <p:nvPr/>
          </p:nvSpPr>
          <p:spPr>
            <a:xfrm>
              <a:off x="0" y="1244719"/>
              <a:ext cx="126831" cy="126838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9" name="Oval 19"/>
            <p:cNvSpPr/>
            <p:nvPr/>
          </p:nvSpPr>
          <p:spPr>
            <a:xfrm>
              <a:off x="152460" y="1092251"/>
              <a:ext cx="126831" cy="12683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0" name="Oval 20"/>
            <p:cNvSpPr/>
            <p:nvPr/>
          </p:nvSpPr>
          <p:spPr>
            <a:xfrm>
              <a:off x="304920" y="1066621"/>
              <a:ext cx="126831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4F3EDC-1185-4295-A039-5A8BDC841687}" type="datetime1">
              <a:rPr lang="ru-RU" smtClean="0"/>
              <a:t>31.03.2015</a:t>
            </a:fld>
            <a:endParaRPr lang="ru-RU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25F54-D0D1-4B92-80B1-E7C6E2FD91E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3775075" y="2133600"/>
            <a:ext cx="5368925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6070" y="152468"/>
              <a:ext cx="914104" cy="91415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381150" y="1206602"/>
              <a:ext cx="456723" cy="457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6070" y="914153"/>
              <a:ext cx="355521" cy="35554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647955" y="1142855"/>
              <a:ext cx="431751" cy="431774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457380" y="0"/>
              <a:ext cx="761643" cy="761684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19" y="0"/>
              <a:ext cx="355521" cy="35554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4" y="228702"/>
              <a:ext cx="431751" cy="43177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2019439" y="304937"/>
              <a:ext cx="203061" cy="20307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449" y="1524026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716" y="1066621"/>
              <a:ext cx="127488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104" y="1752728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719"/>
              <a:ext cx="126831" cy="126838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60" y="1092251"/>
              <a:ext cx="126831" cy="12683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304920" y="1066621"/>
              <a:ext cx="126831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CBBC955-44DE-43D0-BD27-7BFD2A89E42F}" type="datetime1">
              <a:rPr lang="ru-RU" smtClean="0"/>
              <a:t>31.03.2015</a:t>
            </a:fld>
            <a:endParaRPr lang="ru-RU"/>
          </a:p>
        </p:txBody>
      </p:sp>
      <p:sp>
        <p:nvSpPr>
          <p:cNvPr id="2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65CB89-B06D-4F68-ACF5-1150DF72DF4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F5CBE-F218-48ED-8C20-48C4CD6AD451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BB69A-4EFB-4509-A263-CB5FA222ED3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7B741-4897-4C04-8D5B-D05094315FA8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B78BF-0CBD-4B83-AF5A-0B4C3CF48C5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9203B-3E25-4B08-A38D-D6AE84517058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E3983-FD51-4390-88CC-DC41A51F26E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4592638" y="2133600"/>
            <a:ext cx="3865562" cy="4171950"/>
            <a:chOff x="0" y="0"/>
            <a:chExt cx="1600200" cy="1727200"/>
          </a:xfrm>
        </p:grpSpPr>
        <p:sp>
          <p:nvSpPr>
            <p:cNvPr id="5" name="Oval 7"/>
            <p:cNvSpPr/>
            <p:nvPr/>
          </p:nvSpPr>
          <p:spPr>
            <a:xfrm>
              <a:off x="686082" y="152477"/>
              <a:ext cx="914118" cy="91420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6" name="Oval 8"/>
            <p:cNvSpPr/>
            <p:nvPr/>
          </p:nvSpPr>
          <p:spPr>
            <a:xfrm>
              <a:off x="381157" y="1206674"/>
              <a:ext cx="456730" cy="4567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Oval 9"/>
            <p:cNvSpPr/>
            <p:nvPr/>
          </p:nvSpPr>
          <p:spPr>
            <a:xfrm>
              <a:off x="686082" y="914207"/>
              <a:ext cx="355527" cy="355561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Oval 10"/>
            <p:cNvSpPr/>
            <p:nvPr/>
          </p:nvSpPr>
          <p:spPr>
            <a:xfrm>
              <a:off x="647966" y="1142923"/>
              <a:ext cx="431758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11"/>
            <p:cNvSpPr/>
            <p:nvPr/>
          </p:nvSpPr>
          <p:spPr>
            <a:xfrm>
              <a:off x="457388" y="0"/>
              <a:ext cx="761656" cy="76173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15"/>
            <p:cNvSpPr/>
            <p:nvPr/>
          </p:nvSpPr>
          <p:spPr>
            <a:xfrm>
              <a:off x="1028465" y="1524116"/>
              <a:ext cx="203722" cy="203084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6"/>
            <p:cNvSpPr/>
            <p:nvPr/>
          </p:nvSpPr>
          <p:spPr>
            <a:xfrm>
              <a:off x="88717" y="1066684"/>
              <a:ext cx="127490" cy="12684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8"/>
            <p:cNvSpPr/>
            <p:nvPr/>
          </p:nvSpPr>
          <p:spPr>
            <a:xfrm>
              <a:off x="0" y="1244793"/>
              <a:ext cx="126833" cy="126846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9"/>
            <p:cNvSpPr/>
            <p:nvPr/>
          </p:nvSpPr>
          <p:spPr>
            <a:xfrm>
              <a:off x="152463" y="1092316"/>
              <a:ext cx="126833" cy="126846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20"/>
            <p:cNvSpPr/>
            <p:nvPr/>
          </p:nvSpPr>
          <p:spPr>
            <a:xfrm>
              <a:off x="304925" y="1066684"/>
              <a:ext cx="126833" cy="12684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grpSp>
        <p:nvGrpSpPr>
          <p:cNvPr id="15" name="Group 32"/>
          <p:cNvGrpSpPr>
            <a:grpSpLocks/>
          </p:cNvGrpSpPr>
          <p:nvPr/>
        </p:nvGrpSpPr>
        <p:grpSpPr bwMode="auto">
          <a:xfrm>
            <a:off x="609600" y="990600"/>
            <a:ext cx="1179513" cy="1357313"/>
            <a:chOff x="266700" y="914400"/>
            <a:chExt cx="1179761" cy="1356814"/>
          </a:xfrm>
        </p:grpSpPr>
        <p:sp>
          <p:nvSpPr>
            <p:cNvPr id="16" name="Oval 22"/>
            <p:cNvSpPr/>
            <p:nvPr/>
          </p:nvSpPr>
          <p:spPr>
            <a:xfrm>
              <a:off x="555686" y="1380953"/>
              <a:ext cx="890775" cy="890261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7" name="Oval 25"/>
            <p:cNvSpPr/>
            <p:nvPr/>
          </p:nvSpPr>
          <p:spPr>
            <a:xfrm flipV="1">
              <a:off x="304808" y="1219088"/>
              <a:ext cx="355675" cy="35546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8" name="Oval 26"/>
            <p:cNvSpPr/>
            <p:nvPr/>
          </p:nvSpPr>
          <p:spPr>
            <a:xfrm flipV="1">
              <a:off x="266700" y="914400"/>
              <a:ext cx="431891" cy="431641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9" name="Oval 27"/>
            <p:cNvSpPr/>
            <p:nvPr/>
          </p:nvSpPr>
          <p:spPr>
            <a:xfrm flipV="1">
              <a:off x="609672" y="1066744"/>
              <a:ext cx="203243" cy="20312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Ctr="0"/>
          <a:lstStyle>
            <a:lvl1pPr algn="l">
              <a:defRPr sz="3600" b="0" cap="none" baseline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E94B04-BDAD-4C01-AE55-7F9E93959F99}" type="datetime1">
              <a:rPr lang="ru-RU" smtClean="0"/>
              <a:t>31.03.2015</a:t>
            </a:fld>
            <a:endParaRPr lang="ru-RU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477154-CDF8-40E9-9678-AA577852C04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40B97-230E-4F5D-877E-08678A36688A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80243-6D01-44FB-A87E-742FC0430C6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793EA-273D-4D9A-8A77-F935B339EB9C}" type="datetime1">
              <a:rPr lang="ru-RU" smtClean="0"/>
              <a:t>31.03.2015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587C0-278C-4749-B96E-CCDFF475D37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71941-CA47-4AD8-ACA4-CC63F281D04F}" type="datetime1">
              <a:rPr lang="ru-RU" smtClean="0"/>
              <a:t>31.03.2015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17E40-811D-465F-A447-44B6A8E7D0E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4731C-A75A-4920-9348-3B6CAFF290E8}" type="datetime1">
              <a:rPr lang="ru-RU" smtClean="0"/>
              <a:t>31.03.2015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C09A8-B672-436B-8FDD-CEE524BC18D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4695825" y="2133600"/>
            <a:ext cx="4448175" cy="4019550"/>
            <a:chOff x="4695702" y="2133600"/>
            <a:chExt cx="4448298" cy="4018808"/>
          </a:xfrm>
        </p:grpSpPr>
        <p:sp>
          <p:nvSpPr>
            <p:cNvPr id="6" name="Oval 9"/>
            <p:cNvSpPr/>
            <p:nvPr/>
          </p:nvSpPr>
          <p:spPr>
            <a:xfrm>
              <a:off x="4695702" y="5047712"/>
              <a:ext cx="1104931" cy="1104696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Oval 10"/>
            <p:cNvSpPr/>
            <p:nvPr/>
          </p:nvSpPr>
          <p:spPr>
            <a:xfrm>
              <a:off x="7065906" y="4571550"/>
              <a:ext cx="858861" cy="8586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Oval 11"/>
            <p:cNvSpPr/>
            <p:nvPr/>
          </p:nvSpPr>
          <p:spPr>
            <a:xfrm>
              <a:off x="5340245" y="4895340"/>
              <a:ext cx="1043017" cy="104279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12"/>
            <p:cNvSpPr/>
            <p:nvPr/>
          </p:nvSpPr>
          <p:spPr>
            <a:xfrm>
              <a:off x="6694420" y="3047831"/>
              <a:ext cx="1839963" cy="184116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13"/>
            <p:cNvSpPr/>
            <p:nvPr/>
          </p:nvSpPr>
          <p:spPr>
            <a:xfrm>
              <a:off x="7916829" y="2133600"/>
              <a:ext cx="858861" cy="8586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4"/>
            <p:cNvSpPr/>
            <p:nvPr/>
          </p:nvSpPr>
          <p:spPr>
            <a:xfrm>
              <a:off x="7824752" y="2685948"/>
              <a:ext cx="1043016" cy="104279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5"/>
            <p:cNvSpPr/>
            <p:nvPr/>
          </p:nvSpPr>
          <p:spPr>
            <a:xfrm>
              <a:off x="8653449" y="2870064"/>
              <a:ext cx="490551" cy="4904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7"/>
            <p:cNvSpPr/>
            <p:nvPr/>
          </p:nvSpPr>
          <p:spPr>
            <a:xfrm>
              <a:off x="6551541" y="5120723"/>
              <a:ext cx="307984" cy="306331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19"/>
            <p:cNvSpPr/>
            <p:nvPr/>
          </p:nvSpPr>
          <p:spPr>
            <a:xfrm>
              <a:off x="6781735" y="5561967"/>
              <a:ext cx="306396" cy="307918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5" name="Oval 20"/>
            <p:cNvSpPr/>
            <p:nvPr/>
          </p:nvSpPr>
          <p:spPr>
            <a:xfrm>
              <a:off x="6705533" y="5181037"/>
              <a:ext cx="306396" cy="30791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Oval 21"/>
            <p:cNvSpPr/>
            <p:nvPr/>
          </p:nvSpPr>
          <p:spPr>
            <a:xfrm>
              <a:off x="7073843" y="5120723"/>
              <a:ext cx="306396" cy="306331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17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8" name="Oval 25"/>
          <p:cNvSpPr/>
          <p:nvPr/>
        </p:nvSpPr>
        <p:spPr>
          <a:xfrm>
            <a:off x="3319463" y="5148263"/>
            <a:ext cx="185737" cy="18573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9" name="Oval 23"/>
          <p:cNvSpPr/>
          <p:nvPr/>
        </p:nvSpPr>
        <p:spPr>
          <a:xfrm>
            <a:off x="3225800" y="5103813"/>
            <a:ext cx="185738" cy="18573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lIns="0" rIns="0"/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48040D-24D6-4CC2-8F1B-0D2EFE4FB209}" type="datetime1">
              <a:rPr lang="ru-RU" smtClean="0"/>
              <a:t>31.03.2015</a:t>
            </a:fld>
            <a:endParaRPr lang="ru-RU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D53DD6-FD30-45BC-9334-206210FDA00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775075" y="2133600"/>
            <a:ext cx="5368925" cy="4724400"/>
            <a:chOff x="0" y="0"/>
            <a:chExt cx="2222500" cy="1955800"/>
          </a:xfrm>
        </p:grpSpPr>
        <p:sp>
          <p:nvSpPr>
            <p:cNvPr id="6" name="Oval 7"/>
            <p:cNvSpPr/>
            <p:nvPr/>
          </p:nvSpPr>
          <p:spPr>
            <a:xfrm>
              <a:off x="686070" y="152468"/>
              <a:ext cx="914104" cy="91415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Oval 8"/>
            <p:cNvSpPr/>
            <p:nvPr/>
          </p:nvSpPr>
          <p:spPr>
            <a:xfrm>
              <a:off x="381150" y="1206602"/>
              <a:ext cx="456723" cy="457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Oval 9"/>
            <p:cNvSpPr/>
            <p:nvPr/>
          </p:nvSpPr>
          <p:spPr>
            <a:xfrm>
              <a:off x="686070" y="914153"/>
              <a:ext cx="355521" cy="35554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10"/>
            <p:cNvSpPr/>
            <p:nvPr/>
          </p:nvSpPr>
          <p:spPr>
            <a:xfrm>
              <a:off x="647955" y="1142855"/>
              <a:ext cx="431751" cy="431774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11"/>
            <p:cNvSpPr/>
            <p:nvPr/>
          </p:nvSpPr>
          <p:spPr>
            <a:xfrm>
              <a:off x="457380" y="0"/>
              <a:ext cx="761643" cy="761684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2"/>
            <p:cNvSpPr/>
            <p:nvPr/>
          </p:nvSpPr>
          <p:spPr>
            <a:xfrm>
              <a:off x="1714519" y="0"/>
              <a:ext cx="355521" cy="35554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3"/>
            <p:cNvSpPr/>
            <p:nvPr/>
          </p:nvSpPr>
          <p:spPr>
            <a:xfrm>
              <a:off x="1676404" y="228702"/>
              <a:ext cx="431751" cy="43177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4"/>
            <p:cNvSpPr/>
            <p:nvPr/>
          </p:nvSpPr>
          <p:spPr>
            <a:xfrm>
              <a:off x="2019439" y="304937"/>
              <a:ext cx="203061" cy="20307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15"/>
            <p:cNvSpPr/>
            <p:nvPr/>
          </p:nvSpPr>
          <p:spPr>
            <a:xfrm>
              <a:off x="1028449" y="1524026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5" name="Oval 16"/>
            <p:cNvSpPr/>
            <p:nvPr/>
          </p:nvSpPr>
          <p:spPr>
            <a:xfrm>
              <a:off x="88716" y="1066621"/>
              <a:ext cx="127488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Oval 17"/>
            <p:cNvSpPr/>
            <p:nvPr/>
          </p:nvSpPr>
          <p:spPr>
            <a:xfrm>
              <a:off x="914104" y="1752728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7" name="Oval 18"/>
            <p:cNvSpPr/>
            <p:nvPr/>
          </p:nvSpPr>
          <p:spPr>
            <a:xfrm>
              <a:off x="0" y="1244719"/>
              <a:ext cx="126831" cy="126838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8" name="Oval 19"/>
            <p:cNvSpPr/>
            <p:nvPr/>
          </p:nvSpPr>
          <p:spPr>
            <a:xfrm>
              <a:off x="152460" y="1092251"/>
              <a:ext cx="126831" cy="12683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9" name="Oval 20"/>
            <p:cNvSpPr/>
            <p:nvPr/>
          </p:nvSpPr>
          <p:spPr>
            <a:xfrm>
              <a:off x="304920" y="1066621"/>
              <a:ext cx="126831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4528D58-44DA-4ED9-B75F-660D05EB1D1F}" type="datetime1">
              <a:rPr lang="ru-RU" smtClean="0"/>
              <a:t>31.03.2015</a:t>
            </a:fld>
            <a:endParaRPr lang="ru-RU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A67D7D-1135-49B7-AD18-23B7E7B3299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825"/>
            <a:ext cx="6629400" cy="422433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450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EBA904-4B07-4940-BC81-398841A7B3F1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450"/>
            <a:ext cx="2895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450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98326A-33E6-4BAF-A32B-D8D8CD2D5F6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738" y="5568950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4413" y="4733925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1" name="Oval 80"/>
          <p:cNvSpPr/>
          <p:nvPr/>
        </p:nvSpPr>
        <p:spPr>
          <a:xfrm rot="6197586" flipV="1">
            <a:off x="8293100" y="495300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3763" y="4976813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538" y="529590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4" name="Oval 83"/>
          <p:cNvSpPr/>
          <p:nvPr/>
        </p:nvSpPr>
        <p:spPr>
          <a:xfrm rot="6197586" flipV="1">
            <a:off x="200025" y="5915025"/>
            <a:ext cx="215900" cy="2159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8225" y="5767388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038" y="60960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7" name="Oval 86"/>
          <p:cNvSpPr/>
          <p:nvPr/>
        </p:nvSpPr>
        <p:spPr>
          <a:xfrm rot="6197586" flipV="1">
            <a:off x="7639050" y="6462713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425" y="438467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8288" y="6403975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100" y="4338638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1" name="Oval 90"/>
          <p:cNvSpPr/>
          <p:nvPr/>
        </p:nvSpPr>
        <p:spPr>
          <a:xfrm rot="6197586" flipV="1">
            <a:off x="8616950" y="445135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2" name="Oval 91"/>
          <p:cNvSpPr/>
          <p:nvPr/>
        </p:nvSpPr>
        <p:spPr>
          <a:xfrm rot="6197586" flipV="1">
            <a:off x="8558213" y="459422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2888" y="624205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63" y="6196013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7" name="Oval 96"/>
          <p:cNvSpPr/>
          <p:nvPr/>
        </p:nvSpPr>
        <p:spPr>
          <a:xfrm rot="6197586" flipV="1">
            <a:off x="254000" y="6308725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8" name="Oval 97"/>
          <p:cNvSpPr/>
          <p:nvPr/>
        </p:nvSpPr>
        <p:spPr>
          <a:xfrm rot="6197586" flipV="1">
            <a:off x="193675" y="6451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44" r:id="rId2"/>
    <p:sldLayoutId id="2147483752" r:id="rId3"/>
    <p:sldLayoutId id="2147483745" r:id="rId4"/>
    <p:sldLayoutId id="2147483746" r:id="rId5"/>
    <p:sldLayoutId id="2147483747" r:id="rId6"/>
    <p:sldLayoutId id="2147483748" r:id="rId7"/>
    <p:sldLayoutId id="2147483753" r:id="rId8"/>
    <p:sldLayoutId id="2147483754" r:id="rId9"/>
    <p:sldLayoutId id="2147483755" r:id="rId10"/>
    <p:sldLayoutId id="2147483756" r:id="rId11"/>
    <p:sldLayoutId id="2147483749" r:id="rId12"/>
    <p:sldLayoutId id="2147483750" r:id="rId13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000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9pPr>
    </p:titleStyle>
    <p:bodyStyle>
      <a:lvl1pPr marL="228600" indent="-228600" algn="l" rtl="0" fontAlgn="base">
        <a:spcBef>
          <a:spcPts val="1800"/>
        </a:spcBef>
        <a:spcAft>
          <a:spcPct val="0"/>
        </a:spcAft>
        <a:buFont typeface="Wingdings" pitchFamily="2" charset="2"/>
        <a:buChar char=""/>
        <a:defRPr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rtl="0" fontAlgn="base">
        <a:spcBef>
          <a:spcPts val="1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rtl="0" fontAlgn="base">
        <a:spcBef>
          <a:spcPts val="1000"/>
        </a:spcBef>
        <a:spcAft>
          <a:spcPct val="0"/>
        </a:spcAft>
        <a:buFont typeface="Wingdings" pitchFamily="2" charset="2"/>
        <a:buChar char=""/>
        <a:defRPr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rtl="0" fontAlgn="base">
        <a:spcBef>
          <a:spcPts val="1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rtl="0" fontAlgn="base">
        <a:spcBef>
          <a:spcPts val="1000"/>
        </a:spcBef>
        <a:spcAft>
          <a:spcPct val="0"/>
        </a:spcAft>
        <a:buFont typeface="Wingdings" pitchFamily="2" charset="2"/>
        <a:buChar char="l"/>
        <a:defRPr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480_29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0" y="214313"/>
            <a:ext cx="45720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3" descr="quilling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8" y="4556125"/>
            <a:ext cx="2786062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5" descr="5dc2f6f79be8d7f310cbcb26a8f80e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75" y="5857875"/>
            <a:ext cx="371475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6" descr="5dc2f6f79be8d7f310cbcb26a8f80e.g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0988" y="500063"/>
            <a:ext cx="3862387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698456" y="3143247"/>
            <a:ext cx="506741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pact"/>
              </a:rPr>
              <a:t>«КВИЛЛИНГ»</a:t>
            </a:r>
          </a:p>
        </p:txBody>
      </p:sp>
      <p:sp>
        <p:nvSpPr>
          <p:cNvPr id="8199" name="TextBox 9"/>
          <p:cNvSpPr txBox="1">
            <a:spLocks noChangeArrowheads="1"/>
          </p:cNvSpPr>
          <p:nvPr/>
        </p:nvSpPr>
        <p:spPr bwMode="auto">
          <a:xfrm>
            <a:off x="3786188" y="4286256"/>
            <a:ext cx="470058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4104DF"/>
                </a:solidFill>
              </a:rPr>
              <a:t> Леоненко Марина </a:t>
            </a:r>
            <a:r>
              <a:rPr lang="ru-RU" sz="2000" b="1" dirty="0" smtClean="0">
                <a:solidFill>
                  <a:srgbClr val="4104DF"/>
                </a:solidFill>
              </a:rPr>
              <a:t>Александровна</a:t>
            </a:r>
          </a:p>
          <a:p>
            <a:pPr algn="ctr"/>
            <a:r>
              <a:rPr lang="ru-RU" sz="2000" b="1" dirty="0">
                <a:solidFill>
                  <a:srgbClr val="4104DF"/>
                </a:solidFill>
              </a:rPr>
              <a:t>у</a:t>
            </a:r>
            <a:r>
              <a:rPr lang="ru-RU" sz="2000" b="1" dirty="0" smtClean="0">
                <a:solidFill>
                  <a:srgbClr val="4104DF"/>
                </a:solidFill>
              </a:rPr>
              <a:t>читель технологии 5-9 классов</a:t>
            </a:r>
          </a:p>
          <a:p>
            <a:pPr algn="ctr"/>
            <a:r>
              <a:rPr lang="ru-RU" sz="2000" b="1" dirty="0" smtClean="0">
                <a:solidFill>
                  <a:srgbClr val="4104DF"/>
                </a:solidFill>
              </a:rPr>
              <a:t>МСКОШИ 8 вида </a:t>
            </a:r>
          </a:p>
          <a:p>
            <a:pPr algn="ctr"/>
            <a:r>
              <a:rPr lang="ru-RU" sz="2000" b="1" dirty="0">
                <a:solidFill>
                  <a:srgbClr val="4104DF"/>
                </a:solidFill>
              </a:rPr>
              <a:t>г</a:t>
            </a:r>
            <a:r>
              <a:rPr lang="ru-RU" sz="2000" b="1" dirty="0" smtClean="0">
                <a:solidFill>
                  <a:srgbClr val="4104DF"/>
                </a:solidFill>
              </a:rPr>
              <a:t>. Поронайска</a:t>
            </a:r>
            <a:endParaRPr lang="ru-RU" sz="2000" b="1" dirty="0">
              <a:solidFill>
                <a:srgbClr val="4104DF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D:\уроки труд\квиллинг\DSCN486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3" y="214313"/>
            <a:ext cx="3228975" cy="307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4429125" y="176213"/>
            <a:ext cx="457200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54000" algn="just" eaLnBrk="0" hangingPunct="0"/>
            <a:r>
              <a:rPr lang="ru-RU" sz="2000" b="1" dirty="0">
                <a:solidFill>
                  <a:srgbClr val="FF0000"/>
                </a:solidFill>
                <a:cs typeface="Times New Roman" pitchFamily="18" charset="0"/>
              </a:rPr>
              <a:t>1.</a:t>
            </a:r>
            <a:r>
              <a:rPr lang="ru-RU" sz="2000" b="1" dirty="0">
                <a:solidFill>
                  <a:srgbClr val="4104DF"/>
                </a:solidFill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Возьмите полоску бумаги двумя пальцами.</a:t>
            </a:r>
            <a:endParaRPr lang="ru-RU" sz="2000" dirty="0"/>
          </a:p>
          <a:p>
            <a:pPr indent="254000" algn="just" eaLnBrk="0" hangingPunct="0"/>
            <a:r>
              <a:rPr lang="ru-RU" sz="2000" b="1" dirty="0">
                <a:solidFill>
                  <a:srgbClr val="FF0000"/>
                </a:solidFill>
                <a:cs typeface="Times New Roman" pitchFamily="18" charset="0"/>
              </a:rPr>
              <a:t>2.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Оттяните с нажимом конец полоски двумя пальцами другой руки, проводя по нему ногтем так, чтобы конец немного изогнулся. Это нужно, чтобы кончик легче наматывался на шило или зубочистку (если нет специального приспособления).</a:t>
            </a:r>
            <a:endParaRPr lang="ru-RU" sz="2000" dirty="0"/>
          </a:p>
        </p:txBody>
      </p:sp>
      <p:pic>
        <p:nvPicPr>
          <p:cNvPr id="17412" name="Рисунок 2" descr="D:\уроки труд\квиллинг\DSCN487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3" y="3571875"/>
            <a:ext cx="3214687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4429125" y="3938588"/>
            <a:ext cx="4714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54000" algn="just" eaLnBrk="0" hangingPunct="0"/>
            <a:r>
              <a:rPr lang="ru-RU" sz="2000" dirty="0">
                <a:solidFill>
                  <a:srgbClr val="FF0000"/>
                </a:solidFill>
                <a:cs typeface="Times New Roman" pitchFamily="18" charset="0"/>
              </a:rPr>
              <a:t>3.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Плотно накрутите несколько витков бумаги на шило (зубочистку).</a:t>
            </a:r>
            <a:endParaRPr lang="ru-RU" sz="20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4286250" y="687388"/>
            <a:ext cx="4643438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54000" algn="just" eaLnBrk="0" hangingPunct="0"/>
            <a:r>
              <a:rPr lang="ru-RU" sz="2000" dirty="0">
                <a:solidFill>
                  <a:srgbClr val="FF0000"/>
                </a:solidFill>
                <a:cs typeface="Times New Roman" pitchFamily="18" charset="0"/>
              </a:rPr>
              <a:t>4.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Скручивайте плотный диск двумя руками, всё время перехватывая его пальцами, чтобы бумажная лента не распустилась.</a:t>
            </a:r>
            <a:endParaRPr lang="ru-RU" sz="2000" dirty="0"/>
          </a:p>
          <a:p>
            <a:pPr indent="254000" algn="just" eaLnBrk="0" hangingPunct="0"/>
            <a:r>
              <a:rPr lang="ru-RU" sz="2000" dirty="0">
                <a:solidFill>
                  <a:srgbClr val="FF0000"/>
                </a:solidFill>
                <a:cs typeface="Times New Roman" pitchFamily="18" charset="0"/>
              </a:rPr>
              <a:t>5.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Когда бумага вся свернута, расслабьте пальцы и позвольте бумажной спирали немного распуститься. Для этого удобнее использовать специальный шаблон или линейку с окружностями. Так как при изготовлении работ в стиле «</a:t>
            </a:r>
            <a:r>
              <a:rPr lang="ru-RU" sz="2000" dirty="0" err="1">
                <a:solidFill>
                  <a:srgbClr val="000000"/>
                </a:solidFill>
                <a:cs typeface="Times New Roman" pitchFamily="18" charset="0"/>
              </a:rPr>
              <a:t>квиллинг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», как правило, много одинаковых по форме и размеру деталей. А выравнивание рулончика в окружности линейки позволит сделать все </a:t>
            </a:r>
            <a:r>
              <a:rPr lang="ru-RU" sz="2000" dirty="0" err="1">
                <a:solidFill>
                  <a:srgbClr val="000000"/>
                </a:solidFill>
                <a:cs typeface="Times New Roman" pitchFamily="18" charset="0"/>
              </a:rPr>
              <a:t>детальки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 одинакового размера.</a:t>
            </a:r>
            <a:endParaRPr lang="ru-RU" sz="2000" dirty="0"/>
          </a:p>
        </p:txBody>
      </p:sp>
      <p:pic>
        <p:nvPicPr>
          <p:cNvPr id="18435" name="Рисунок 3" descr="D:\уроки труд\квиллинг\DSCN487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857250"/>
            <a:ext cx="382905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643438" y="619125"/>
            <a:ext cx="3929062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54000" eaLnBrk="0" hangingPunct="0"/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Конец полоски склеить клеем  ПВА-М. Клей удобнее наносить зубочисткой или портновской булавкой, потому что очень мелкие детали.</a:t>
            </a:r>
            <a:endParaRPr lang="ru-RU" sz="2000" dirty="0"/>
          </a:p>
          <a:p>
            <a:pPr indent="254000" eaLnBrk="0" hangingPunct="0"/>
            <a:endParaRPr lang="ru-RU" dirty="0"/>
          </a:p>
        </p:txBody>
      </p:sp>
      <p:pic>
        <p:nvPicPr>
          <p:cNvPr id="19459" name="Рисунок 4" descr="DSCN487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" y="500063"/>
            <a:ext cx="380047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786313" y="2797175"/>
            <a:ext cx="3857625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54000" eaLnBrk="0" hangingPunct="0"/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Мы получили базовую форму модуля, из которой можно сделать разные по форме заготовки. Всего существует 20 базовых элементов, но принцип остаётся тем же: сворачиваем и защипываем.</a:t>
            </a:r>
            <a:endParaRPr lang="ru-RU" sz="2000" dirty="0"/>
          </a:p>
          <a:p>
            <a:pPr indent="254000" eaLnBrk="0" hangingPunct="0"/>
            <a:endParaRPr lang="ru-RU" dirty="0"/>
          </a:p>
        </p:txBody>
      </p:sp>
      <p:pic>
        <p:nvPicPr>
          <p:cNvPr id="19461" name="Рисунок 5" descr="квил 02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5" y="3714750"/>
            <a:ext cx="31527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3643313" y="5091113"/>
            <a:ext cx="3857625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100" dirty="0"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</a:t>
            </a:r>
            <a:r>
              <a:rPr lang="ru-RU" i="1" dirty="0">
                <a:ea typeface="Calibri" pitchFamily="34" charset="0"/>
                <a:cs typeface="Times New Roman" pitchFamily="18" charset="0"/>
              </a:rPr>
              <a:t>Базовый модуль</a:t>
            </a:r>
            <a:endParaRPr lang="ru-RU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i="1" dirty="0">
                <a:ea typeface="Calibri" pitchFamily="34" charset="0"/>
                <a:cs typeface="Times New Roman" pitchFamily="18" charset="0"/>
              </a:rPr>
              <a:t>                                                                  (свободная спираль)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214313"/>
            <a:ext cx="8072437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35179278_873a4171d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214313"/>
            <a:ext cx="8758237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5" y="2967335"/>
            <a:ext cx="8215369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Творческих успехов!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14291"/>
            <a:ext cx="8072462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pact"/>
              </a:rPr>
              <a:t>КВИЛЛИНГ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pact"/>
              </a:rPr>
              <a:t>  (бумагокручение) –</a:t>
            </a:r>
          </a:p>
          <a:p>
            <a:pPr>
              <a:defRPr/>
            </a:pPr>
            <a:r>
              <a:rPr lang="ru-RU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pact"/>
              </a:rPr>
              <a:t>исскуство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pact"/>
              </a:rPr>
              <a:t> скручивать длинные и узкие полоски бумаги в спиральки, видоизменять их форму и составлять из полученных деталей  объёмные  или плоские композиции.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214686"/>
            <a:ext cx="3241003" cy="345281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6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3286124"/>
            <a:ext cx="3357586" cy="335758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6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221" name="Рисунок 2" descr="35178993_5b742142d6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8338" y="3071813"/>
            <a:ext cx="2108200" cy="364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142852"/>
            <a:ext cx="6286544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200" b="1" u="sng" dirty="0">
                <a:solidFill>
                  <a:srgbClr val="FF0000"/>
                </a:solidFill>
              </a:rPr>
              <a:t>Изделия  в технике </a:t>
            </a:r>
            <a:r>
              <a:rPr lang="ru-RU" sz="3200" b="1" u="sng" dirty="0" err="1">
                <a:solidFill>
                  <a:srgbClr val="FF0000"/>
                </a:solidFill>
              </a:rPr>
              <a:t>квиллинг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50" y="928688"/>
            <a:ext cx="25003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13" y="928688"/>
            <a:ext cx="24288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4"/>
          <p:cNvPicPr>
            <a:picLocks noChangeAspect="1" noChangeArrowheads="1"/>
          </p:cNvPicPr>
          <p:nvPr/>
        </p:nvPicPr>
        <p:blipFill>
          <a:blip r:embed="rId5" cstate="email"/>
          <a:srcRect l="11719"/>
          <a:stretch>
            <a:fillRect/>
          </a:stretch>
        </p:blipFill>
        <p:spPr bwMode="auto">
          <a:xfrm>
            <a:off x="0" y="3786188"/>
            <a:ext cx="2525713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15125" y="3929063"/>
            <a:ext cx="2214563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Рисунок 2" descr="32666987_kvil7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43250" y="4143375"/>
            <a:ext cx="25241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0"/>
            <a:ext cx="2428875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070323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75" y="357188"/>
            <a:ext cx="3014663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1" descr="34043086_TwoBoxes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285750"/>
            <a:ext cx="54578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Рисунок 2" descr="35179099_peachcase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5" y="3214688"/>
            <a:ext cx="40957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4" descr="34438548_DSCN074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3" y="3286125"/>
            <a:ext cx="4214812" cy="309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 descr="66509650c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13" y="2921000"/>
            <a:ext cx="3808412" cy="372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7" descr="48772741_1253117466_1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88" y="2909888"/>
            <a:ext cx="40005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9" descr="elka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257175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3" descr="quilling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4688" y="0"/>
            <a:ext cx="278606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3" descr="33165624_0703231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83338" y="0"/>
            <a:ext cx="276066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2286000" y="214313"/>
            <a:ext cx="6500813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latin typeface="Comic Sans MS" pitchFamily="66" charset="0"/>
              </a:rPr>
              <a:t>Инструменты ,материалы и приспособления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Двухсторонняя цветная бумага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Карандаш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Линейка с круглыми отверстиями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Клей ПВА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Ножницы 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Стержень с прорезью на конце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ru-RU" sz="2800" b="1" dirty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3315" name="Рисунок 2" descr="2721797989_89788d97a9_m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928688"/>
            <a:ext cx="185737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3" descr="PICT081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750" y="4029075"/>
            <a:ext cx="18288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4" descr="2513573175_4b3593941b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43188" y="4000500"/>
            <a:ext cx="4170362" cy="236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4" descr="айрис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313" y="4143375"/>
            <a:ext cx="200025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643813" y="2286000"/>
            <a:ext cx="128587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C:\Documents and Settings\Admin\Рабочий стол\Открытка в технике квиллинг Левитина Л. С\ppt\media\image10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7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428875" y="0"/>
            <a:ext cx="6257925" cy="10525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4000" i="1" spc="20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Техника </a:t>
            </a:r>
            <a:r>
              <a:rPr lang="ru-RU" sz="4000" i="1" spc="200" dirty="0" err="1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квиллинга</a:t>
            </a:r>
            <a:endParaRPr lang="ru-RU" sz="4000" i="1" spc="20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5572125" y="857250"/>
            <a:ext cx="3214688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b="1" dirty="0">
                <a:solidFill>
                  <a:srgbClr val="0066FF"/>
                </a:solidFill>
              </a:rPr>
              <a:t>Возьми полоску бумаги двумя пальцами. </a:t>
            </a:r>
          </a:p>
          <a:p>
            <a:pPr>
              <a:lnSpc>
                <a:spcPct val="80000"/>
              </a:lnSpc>
            </a:pPr>
            <a:endParaRPr lang="ru-RU" b="1" dirty="0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dirty="0">
                <a:solidFill>
                  <a:srgbClr val="0066FF"/>
                </a:solidFill>
              </a:rPr>
              <a:t>Плотно накрути несколько витков на шило или стержень.</a:t>
            </a:r>
          </a:p>
          <a:p>
            <a:pPr>
              <a:lnSpc>
                <a:spcPct val="80000"/>
              </a:lnSpc>
            </a:pPr>
            <a:endParaRPr lang="ru-RU" b="1" dirty="0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dirty="0">
                <a:solidFill>
                  <a:srgbClr val="0066FF"/>
                </a:solidFill>
              </a:rPr>
              <a:t>Когда диаметр валика станет 3—4 мм, его уже можно снять с шила и дальше крутить вручную </a:t>
            </a:r>
          </a:p>
          <a:p>
            <a:pPr>
              <a:lnSpc>
                <a:spcPct val="80000"/>
              </a:lnSpc>
            </a:pPr>
            <a:endParaRPr lang="ru-RU" b="1" dirty="0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ru-RU" b="1" dirty="0">
                <a:solidFill>
                  <a:srgbClr val="0066FF"/>
                </a:solidFill>
              </a:rPr>
              <a:t> А теперь слегка расслабь пальцы, позволяя бумажной спирали немного распуститься</a:t>
            </a:r>
          </a:p>
          <a:p>
            <a:pPr>
              <a:lnSpc>
                <a:spcPct val="80000"/>
              </a:lnSpc>
            </a:pPr>
            <a:endParaRPr lang="ru-RU" b="1" dirty="0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endParaRPr lang="ru-RU" dirty="0"/>
          </a:p>
        </p:txBody>
      </p:sp>
      <p:pic>
        <p:nvPicPr>
          <p:cNvPr id="15364" name="Picture 24" descr="PICT082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000125"/>
            <a:ext cx="25717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5" descr="PICT082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4625" y="1000125"/>
            <a:ext cx="26797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6" descr="PICT083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500438"/>
            <a:ext cx="2643188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27" descr="PICT083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86063" y="3500438"/>
            <a:ext cx="264318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Прямоугольник 7"/>
          <p:cNvSpPr>
            <a:spLocks noChangeArrowheads="1"/>
          </p:cNvSpPr>
          <p:nvPr/>
        </p:nvSpPr>
        <p:spPr bwMode="auto">
          <a:xfrm>
            <a:off x="5572125" y="4714875"/>
            <a:ext cx="2928938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b="1">
                <a:solidFill>
                  <a:srgbClr val="0066FF"/>
                </a:solidFill>
              </a:rPr>
              <a:t>Приклей конец полоски клеем ПВА.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2"/>
          <p:cNvSpPr>
            <a:spLocks noChangeArrowheads="1"/>
          </p:cNvSpPr>
          <p:nvPr/>
        </p:nvSpPr>
        <p:spPr bwMode="auto">
          <a:xfrm>
            <a:off x="4643438" y="571500"/>
            <a:ext cx="3500437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0066FF"/>
                </a:solidFill>
              </a:rPr>
              <a:t>Теперь сожми заготовку двумя пальцами. Получилась заготовка «капля». </a:t>
            </a:r>
          </a:p>
          <a:p>
            <a:pPr>
              <a:lnSpc>
                <a:spcPct val="80000"/>
              </a:lnSpc>
            </a:pPr>
            <a:endParaRPr lang="ru-RU" sz="2400" b="1" dirty="0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0066FF"/>
                </a:solidFill>
              </a:rPr>
              <a:t>Заготовкам можно придавать самые различные формы, выполняя сжатия и вмятины.</a:t>
            </a:r>
          </a:p>
          <a:p>
            <a:pPr>
              <a:lnSpc>
                <a:spcPct val="80000"/>
              </a:lnSpc>
            </a:pPr>
            <a:endParaRPr lang="ru-RU" sz="2400" b="1" dirty="0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0066FF"/>
                </a:solidFill>
              </a:rPr>
              <a:t>Это заготовки «капля» и «лепесток».</a:t>
            </a:r>
            <a:br>
              <a:rPr lang="ru-RU" sz="2400" b="1" dirty="0">
                <a:solidFill>
                  <a:srgbClr val="0066FF"/>
                </a:solidFill>
              </a:rPr>
            </a:br>
            <a:endParaRPr lang="ru-RU" sz="2400" dirty="0"/>
          </a:p>
        </p:txBody>
      </p:sp>
      <p:pic>
        <p:nvPicPr>
          <p:cNvPr id="16387" name="Picture 8" descr="PICT083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6861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9" descr="PICT083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571750"/>
            <a:ext cx="36861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0" descr="PICT083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652963"/>
            <a:ext cx="3686175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bbles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pril2</Template>
  <TotalTime>209</TotalTime>
  <Words>638</Words>
  <Application>Microsoft Office PowerPoint</Application>
  <PresentationFormat>Екран (4:3)</PresentationFormat>
  <Paragraphs>97</Paragraphs>
  <Slides>14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Bubbles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ufk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LEGION</cp:lastModifiedBy>
  <cp:revision>28</cp:revision>
  <dcterms:created xsi:type="dcterms:W3CDTF">2009-04-06T14:53:45Z</dcterms:created>
  <dcterms:modified xsi:type="dcterms:W3CDTF">2015-03-31T08:01:44Z</dcterms:modified>
</cp:coreProperties>
</file>