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2" r:id="rId3"/>
    <p:sldId id="257" r:id="rId4"/>
    <p:sldId id="259" r:id="rId5"/>
    <p:sldId id="258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CCCC00"/>
    <a:srgbClr val="FF9933"/>
    <a:srgbClr val="FFFF00"/>
    <a:srgbClr val="003399"/>
    <a:srgbClr val="CCFFFF"/>
    <a:srgbClr val="CCECFF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48608" autoAdjust="0"/>
  </p:normalViewPr>
  <p:slideViewPr>
    <p:cSldViewPr>
      <p:cViewPr varScale="1">
        <p:scale>
          <a:sx n="54" d="100"/>
          <a:sy n="54" d="100"/>
        </p:scale>
        <p:origin x="-84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5D92E1-61C9-4765-8E76-1EF19DF07C3E}" type="datetimeFigureOut">
              <a:rPr lang="uk-UA" smtClean="0"/>
              <a:t>31.03.2015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CEB71D-A35F-4B09-B134-68277380AA1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5675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kern="10" dirty="0" smtClean="0">
                <a:ln w="9525">
                  <a:solidFill>
                    <a:srgbClr val="333399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744116" dir="12446384" sx="125000" sy="125000" algn="tl" rotWithShape="0">
                    <a:srgbClr val="CCECFF"/>
                  </a:outerShdw>
                </a:effectLst>
                <a:latin typeface="Impact"/>
              </a:rPr>
              <a:t>Лоскутное</a:t>
            </a:r>
          </a:p>
          <a:p>
            <a:pPr algn="ctr"/>
            <a:r>
              <a:rPr lang="ru-RU" sz="1200" b="1" kern="10" dirty="0" smtClean="0">
                <a:ln w="9525">
                  <a:solidFill>
                    <a:srgbClr val="333399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744116" dir="12446384" sx="125000" sy="125000" algn="tl" rotWithShape="0">
                    <a:srgbClr val="CCECFF"/>
                  </a:outerShdw>
                </a:effectLst>
                <a:latin typeface="Impact"/>
              </a:rPr>
              <a:t>шитье</a:t>
            </a:r>
            <a:endParaRPr lang="ru-RU" sz="1200" b="1" kern="10" dirty="0">
              <a:ln w="9525">
                <a:solidFill>
                  <a:srgbClr val="333399"/>
                </a:solidFill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effectLst>
                <a:outerShdw dist="744116" dir="12446384" sx="125000" sy="125000" algn="tl" rotWithShape="0">
                  <a:srgbClr val="CCECFF"/>
                </a:outerShdw>
              </a:effectLst>
              <a:latin typeface="Impact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CEB71D-A35F-4B09-B134-68277380AA15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43992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spcBef>
                <a:spcPct val="50000"/>
              </a:spcBef>
            </a:pPr>
            <a:r>
              <a:rPr lang="ru-RU" sz="1200" dirty="0" smtClean="0">
                <a:solidFill>
                  <a:srgbClr val="003399"/>
                </a:solidFill>
                <a:latin typeface="Impact" pitchFamily="34" charset="0"/>
              </a:rPr>
              <a:t>Подготовка ткани к работе</a:t>
            </a:r>
            <a:endParaRPr lang="en-US" sz="1200" b="0" dirty="0" smtClean="0">
              <a:solidFill>
                <a:schemeClr val="tx1"/>
              </a:solidFill>
              <a:latin typeface="+mn-lt"/>
            </a:endParaRPr>
          </a:p>
          <a:p>
            <a:pPr algn="ctr">
              <a:spcBef>
                <a:spcPct val="50000"/>
              </a:spcBef>
            </a:pPr>
            <a:r>
              <a:rPr lang="ru-RU" sz="1200" b="1" dirty="0" smtClean="0">
                <a:solidFill>
                  <a:srgbClr val="003399"/>
                </a:solidFill>
                <a:latin typeface="Times New Roman" charset="0"/>
              </a:rPr>
              <a:t>Декатировка</a:t>
            </a:r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 – это дополнительная влажно-тепловая обработка ткани с обильным увлажнением, которая производится для первичной усадки ткани. Декатировке подвергаются хлопчатобумажные, льняные, шерстяные и ткани из натурального шелка. Во </a:t>
            </a:r>
            <a:r>
              <a:rPr lang="ru-RU" sz="1200" b="1" dirty="0" err="1" smtClean="0">
                <a:solidFill>
                  <a:schemeClr val="tx2"/>
                </a:solidFill>
                <a:latin typeface="Times New Roman" charset="0"/>
              </a:rPr>
              <a:t>избежания</a:t>
            </a:r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 окрашивания не рекомендуется декатировать ткани разного цвета совместно.</a:t>
            </a:r>
          </a:p>
          <a:p>
            <a:pPr algn="ctr">
              <a:spcBef>
                <a:spcPct val="50000"/>
              </a:spcBef>
            </a:pPr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Некоторые виды тканей следует </a:t>
            </a:r>
            <a:r>
              <a:rPr lang="ru-RU" sz="1200" b="1" dirty="0" smtClean="0">
                <a:solidFill>
                  <a:srgbClr val="003399"/>
                </a:solidFill>
                <a:latin typeface="Times New Roman" charset="0"/>
              </a:rPr>
              <a:t>подкрахмалить </a:t>
            </a:r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– для этого развести крахмал (1 </a:t>
            </a:r>
            <a:r>
              <a:rPr lang="ru-RU" sz="1200" b="1" dirty="0" err="1" smtClean="0">
                <a:solidFill>
                  <a:schemeClr val="tx2"/>
                </a:solidFill>
                <a:latin typeface="Times New Roman" charset="0"/>
              </a:rPr>
              <a:t>ст.л</a:t>
            </a:r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.) в холодной воде (0,5 стакана) и наливать, помешивая в кипящую воду (1литр). Снять с огня, остудить. В таз с холодной водой (3 –5 л) вылить остывший крахмал. Размешать. Держать ткань в растворе 20 мин, два раза перевернув её для равномерного насыщения крахмалом. Затем вынуть ткань, слегка </a:t>
            </a:r>
            <a:r>
              <a:rPr lang="ru-RU" sz="1200" b="1" dirty="0" err="1" smtClean="0">
                <a:solidFill>
                  <a:schemeClr val="tx2"/>
                </a:solidFill>
                <a:latin typeface="Times New Roman" charset="0"/>
              </a:rPr>
              <a:t>отжать,не</a:t>
            </a:r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 выкручивая. Повесить для просушки. Утюжить ткань следует полувлажной очень аккуратно.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CEB71D-A35F-4B09-B134-68277380AA15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721512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1200" b="1" dirty="0" smtClean="0">
                <a:solidFill>
                  <a:srgbClr val="003399"/>
                </a:solidFill>
                <a:latin typeface="Impact" pitchFamily="34" charset="0"/>
              </a:rPr>
              <a:t>Основные техники лоскутного шитья</a:t>
            </a:r>
            <a:endParaRPr lang="ru-RU" sz="1200" b="1" dirty="0" smtClean="0">
              <a:solidFill>
                <a:srgbClr val="003399"/>
              </a:solidFill>
              <a:latin typeface="Impact" pitchFamily="34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CEB71D-A35F-4B09-B134-68277380AA15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450672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3399"/>
                </a:solidFill>
                <a:latin typeface="Impact" pitchFamily="34" charset="0"/>
              </a:rPr>
              <a:t>Техника «Спираль»</a:t>
            </a:r>
          </a:p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В «Спирали» используют обрезки тканей самой различной формы. Начинают работу от центра изделия и без сметки (пользуются булавками) пришивают лоскутик к лоскутику, двигаясь по часовой стрелке.</a:t>
            </a:r>
          </a:p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По традиции центральный лоскутик называют «зрачком» и подбирают для него яркий кусочек ткани.</a:t>
            </a:r>
          </a:p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Центральную часть изделия заполняют сначала мелкими лоскутками, а по мере увеличения полотна присоединяют всё более крупные.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CEB71D-A35F-4B09-B134-68277380AA15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609087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1200" b="1" dirty="0" smtClean="0">
                <a:solidFill>
                  <a:srgbClr val="003399"/>
                </a:solidFill>
                <a:latin typeface="Impact" pitchFamily="34" charset="0"/>
              </a:rPr>
              <a:t>Техника «Полоска»</a:t>
            </a:r>
            <a:endParaRPr lang="en-US" sz="1200" b="1" dirty="0" smtClean="0">
              <a:solidFill>
                <a:srgbClr val="003399"/>
              </a:solidFill>
              <a:latin typeface="Impact" pitchFamily="34" charset="0"/>
            </a:endParaRPr>
          </a:p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Прием шитья из разноцветных полосок, напоминает работу умелого паркетчика. Соединяя между собой нарезанные на узкие полоски ткань, можно получить «Колодец», «Тюльпан», «Избу» и другие интересные мотивы. </a:t>
            </a:r>
          </a:p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Полоски лучше раскраивать по долевой нитке.</a:t>
            </a:r>
          </a:p>
          <a:p>
            <a:pPr eaLnBrk="1" hangingPunct="1"/>
            <a:endParaRPr lang="ru-RU" sz="1200" b="1" dirty="0" smtClean="0">
              <a:solidFill>
                <a:srgbClr val="003399"/>
              </a:solidFill>
              <a:latin typeface="Impact" pitchFamily="34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CEB71D-A35F-4B09-B134-68277380AA15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958993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003399"/>
                </a:solidFill>
                <a:latin typeface="Impact" pitchFamily="34" charset="0"/>
              </a:rPr>
              <a:t>Техника «Квадрат»</a:t>
            </a:r>
          </a:p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Одна из самых старинных лоскутных техник построена на работе с кусочками ткани наипростейшей геометрической формы – квадрат. </a:t>
            </a:r>
          </a:p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Желательно сначала составить эскиз на клетчатой бумаге. А потом по шаблону раскроить необходимое количество </a:t>
            </a:r>
            <a:r>
              <a:rPr lang="ru-RU" sz="1200" b="1" dirty="0" err="1" smtClean="0">
                <a:solidFill>
                  <a:schemeClr val="tx2"/>
                </a:solidFill>
                <a:latin typeface="Times New Roman" charset="0"/>
              </a:rPr>
              <a:t>квадратиков.Затем</a:t>
            </a:r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 квадратики соединяют в единое полотно.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CEB71D-A35F-4B09-B134-68277380AA15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51025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1200" b="1" dirty="0" smtClean="0">
                <a:solidFill>
                  <a:srgbClr val="003399"/>
                </a:solidFill>
                <a:latin typeface="Impact" pitchFamily="34" charset="0"/>
              </a:rPr>
              <a:t>Техника «Треугольники»</a:t>
            </a:r>
            <a:endParaRPr lang="en-US" sz="1200" b="1" dirty="0" smtClean="0">
              <a:solidFill>
                <a:srgbClr val="003399"/>
              </a:solidFill>
              <a:latin typeface="Impact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Наиболее часто используют лоскутки в форме прямоугольных треугольников. При раскрое большого количества пар двухцветных треугольников сначала выкраивают квадраты, затем их соединяют по диагонали двойной строчкой. Разрезают по диагонали, разворачивают и утюжат.</a:t>
            </a:r>
          </a:p>
          <a:p>
            <a:pPr eaLnBrk="1" hangingPunct="1"/>
            <a:endParaRPr lang="ru-RU" sz="1200" b="1" dirty="0" smtClean="0">
              <a:solidFill>
                <a:srgbClr val="003399"/>
              </a:solidFill>
              <a:latin typeface="Impact" pitchFamily="34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CEB71D-A35F-4B09-B134-68277380AA15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269961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3399"/>
                </a:solidFill>
                <a:latin typeface="Impact" pitchFamily="34" charset="0"/>
              </a:rPr>
              <a:t>Техника «Уголки»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Особенность этой техники состоит в </a:t>
            </a:r>
            <a:r>
              <a:rPr lang="ru-RU" sz="1200" b="1" dirty="0" err="1" smtClean="0">
                <a:solidFill>
                  <a:schemeClr val="tx2"/>
                </a:solidFill>
                <a:latin typeface="Times New Roman" charset="0"/>
              </a:rPr>
              <a:t>том.что</a:t>
            </a:r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 лоскутки не сшивают между собой, </a:t>
            </a:r>
            <a:r>
              <a:rPr lang="ru-RU" sz="1200" b="1" dirty="0" err="1" smtClean="0">
                <a:solidFill>
                  <a:schemeClr val="tx2"/>
                </a:solidFill>
                <a:latin typeface="Times New Roman" charset="0"/>
              </a:rPr>
              <a:t>а,сделав</a:t>
            </a:r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 из каждого отдельный уголок, настрачивают их рядами на основу. Поскольку уголки пришивают только за основание и вершины остаются свободными, они слегка отходят от основы и полотно получается рельефным и объемным.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CEB71D-A35F-4B09-B134-68277380AA15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7315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003399"/>
                </a:solidFill>
                <a:latin typeface="Impact" pitchFamily="34" charset="0"/>
              </a:rPr>
              <a:t>Свободная техника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 smtClean="0">
              <a:solidFill>
                <a:schemeClr val="tx1"/>
              </a:solidFill>
              <a:latin typeface="+mn-lt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В этой технике используется сочетание квадратов, </a:t>
            </a:r>
            <a:r>
              <a:rPr lang="ru-RU" sz="1200" b="1" dirty="0" err="1" smtClean="0">
                <a:solidFill>
                  <a:schemeClr val="tx2"/>
                </a:solidFill>
                <a:latin typeface="Times New Roman" charset="0"/>
              </a:rPr>
              <a:t>полосок,треугольников</a:t>
            </a:r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 в различных комбинациях, что позволяет получать удивительные мозаичные изделия.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CEB71D-A35F-4B09-B134-68277380AA15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77530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1200" dirty="0" smtClean="0">
                <a:solidFill>
                  <a:srgbClr val="003399"/>
                </a:solidFill>
                <a:latin typeface="Impact" pitchFamily="34" charset="0"/>
              </a:rPr>
              <a:t>Лоскутки и фантазия</a:t>
            </a:r>
            <a:endParaRPr lang="en-US" sz="1200" dirty="0" smtClean="0">
              <a:solidFill>
                <a:srgbClr val="003399"/>
              </a:solidFill>
              <a:latin typeface="Impact" pitchFamily="34" charset="0"/>
            </a:endParaRPr>
          </a:p>
          <a:p>
            <a:r>
              <a:rPr lang="ru-RU" b="1" i="1" dirty="0" smtClean="0">
                <a:solidFill>
                  <a:schemeClr val="tx2"/>
                </a:solidFill>
                <a:latin typeface="Monotype Corsiva" pitchFamily="66" charset="0"/>
                <a:cs typeface="Times New Roman" charset="0"/>
              </a:rPr>
              <a:t> </a:t>
            </a:r>
            <a:r>
              <a:rPr lang="ru-RU" b="1" i="1" dirty="0" smtClean="0">
                <a:solidFill>
                  <a:schemeClr val="tx2"/>
                </a:solidFill>
                <a:latin typeface="Times New Roman" charset="0"/>
              </a:rPr>
              <a:t>Лоскутный ворох, разноцветный край</a:t>
            </a:r>
          </a:p>
          <a:p>
            <a:r>
              <a:rPr lang="ru-RU" b="1" i="1" dirty="0" smtClean="0">
                <a:solidFill>
                  <a:schemeClr val="tx2"/>
                </a:solidFill>
                <a:latin typeface="Times New Roman" charset="0"/>
              </a:rPr>
              <a:t>С моей фантазией ты снова поиграй.</a:t>
            </a:r>
          </a:p>
          <a:p>
            <a:r>
              <a:rPr lang="ru-RU" b="1" i="1" dirty="0" smtClean="0">
                <a:solidFill>
                  <a:schemeClr val="tx2"/>
                </a:solidFill>
                <a:latin typeface="Times New Roman" charset="0"/>
              </a:rPr>
              <a:t>И пусть она порхает так легко </a:t>
            </a:r>
          </a:p>
          <a:p>
            <a:r>
              <a:rPr lang="ru-RU" b="1" i="1" dirty="0" smtClean="0">
                <a:solidFill>
                  <a:schemeClr val="tx2"/>
                </a:solidFill>
                <a:latin typeface="Times New Roman" charset="0"/>
              </a:rPr>
              <a:t>В волшебном мире пестрых лоскутков.</a:t>
            </a:r>
          </a:p>
          <a:p>
            <a:r>
              <a:rPr lang="ru-RU" b="1" i="1" dirty="0" smtClean="0">
                <a:solidFill>
                  <a:schemeClr val="tx2"/>
                </a:solidFill>
                <a:latin typeface="Times New Roman" charset="0"/>
              </a:rPr>
              <a:t>Раскрою веер, сказочный ковер,</a:t>
            </a:r>
          </a:p>
          <a:p>
            <a:r>
              <a:rPr lang="ru-RU" b="1" i="1" dirty="0" smtClean="0">
                <a:solidFill>
                  <a:schemeClr val="tx2"/>
                </a:solidFill>
                <a:latin typeface="Times New Roman" charset="0"/>
              </a:rPr>
              <a:t>Сошью, сумею, выстелю узор,</a:t>
            </a:r>
          </a:p>
          <a:p>
            <a:r>
              <a:rPr lang="ru-RU" b="1" i="1" dirty="0" smtClean="0">
                <a:solidFill>
                  <a:schemeClr val="tx2"/>
                </a:solidFill>
                <a:latin typeface="Times New Roman" charset="0"/>
              </a:rPr>
              <a:t>Поймав рукой перо из лоскутка,</a:t>
            </a:r>
          </a:p>
          <a:p>
            <a:r>
              <a:rPr lang="ru-RU" b="1" i="1" dirty="0" smtClean="0">
                <a:solidFill>
                  <a:schemeClr val="tx2"/>
                </a:solidFill>
                <a:latin typeface="Times New Roman" charset="0"/>
              </a:rPr>
              <a:t>Жар-птицей унесусь под облака…</a:t>
            </a:r>
            <a:r>
              <a:rPr lang="ru-RU" b="1" i="1" dirty="0" smtClean="0">
                <a:solidFill>
                  <a:schemeClr val="tx2"/>
                </a:solidFill>
                <a:latin typeface="Monotype Corsiva" pitchFamily="66" charset="0"/>
                <a:cs typeface="Times New Roman" charset="0"/>
              </a:rPr>
              <a:t>                                            </a:t>
            </a:r>
          </a:p>
          <a:p>
            <a:pPr>
              <a:spcBef>
                <a:spcPct val="50000"/>
              </a:spcBef>
            </a:pPr>
            <a:endParaRPr lang="ru-RU" b="1" i="1" smtClean="0">
              <a:solidFill>
                <a:schemeClr val="tx2"/>
              </a:solidFill>
              <a:latin typeface="Monotype Corsiva" pitchFamily="66" charset="0"/>
            </a:endParaRPr>
          </a:p>
          <a:p>
            <a:pPr eaLnBrk="1" hangingPunct="1"/>
            <a:endParaRPr lang="ru-RU" sz="1200" dirty="0" smtClean="0">
              <a:solidFill>
                <a:srgbClr val="003399"/>
              </a:solidFill>
              <a:latin typeface="Impact" pitchFamily="34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CEB71D-A35F-4B09-B134-68277380AA15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7603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Мал лоскуток, а нужен! </a:t>
            </a:r>
          </a:p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Нужен тем, кто умеет превращать цветные кусочки ткани в необычные картины, изысканные по цвету стеганные одеяла и другие сказочные по красоте изделия.</a:t>
            </a:r>
          </a:p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Приглашаем вас в волшебный  мир цветных лоскутков!</a:t>
            </a:r>
            <a:endParaRPr lang="ru-RU" sz="1200" b="1" dirty="0">
              <a:solidFill>
                <a:schemeClr val="tx2"/>
              </a:solidFill>
              <a:latin typeface="Times New Roman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CEB71D-A35F-4B09-B134-68277380AA15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589151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3399"/>
                </a:solidFill>
                <a:latin typeface="Impact" pitchFamily="34" charset="0"/>
              </a:rPr>
              <a:t>Из истории лоскутного шитья</a:t>
            </a:r>
          </a:p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В России лоскутное шитье стало активно развиваться с середины </a:t>
            </a:r>
            <a:r>
              <a:rPr lang="en-US" sz="1200" b="1" dirty="0" smtClean="0">
                <a:solidFill>
                  <a:schemeClr val="tx2"/>
                </a:solidFill>
                <a:latin typeface="Times New Roman" charset="0"/>
              </a:rPr>
              <a:t>XIX </a:t>
            </a:r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в., когда широкое распространение получили хлопчатобумажные ткани фабричного </a:t>
            </a:r>
            <a:r>
              <a:rPr lang="ru-RU" sz="1200" b="1" dirty="0" err="1" smtClean="0">
                <a:solidFill>
                  <a:schemeClr val="tx2"/>
                </a:solidFill>
                <a:latin typeface="Times New Roman" charset="0"/>
              </a:rPr>
              <a:t>производства.Лоскутное</a:t>
            </a:r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 шитье зародилось и развивалось в крестьянской среде. Предметы деревенского быта были и полезны, и красивы: </a:t>
            </a:r>
            <a:r>
              <a:rPr lang="ru-RU" sz="1200" b="1" dirty="0" smtClean="0">
                <a:solidFill>
                  <a:schemeClr val="tx2"/>
                </a:solidFill>
                <a:latin typeface="Times New Roman" charset="0"/>
                <a:hlinkClick r:id="rId3" action="ppaction://hlinksldjump"/>
              </a:rPr>
              <a:t>лоскутные одеяла</a:t>
            </a:r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, коврики-кругляши, дорожки.</a:t>
            </a:r>
          </a:p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 Имеются свидетельства, что еще в</a:t>
            </a:r>
            <a:r>
              <a:rPr lang="en-US" sz="1200" b="1" dirty="0" smtClean="0">
                <a:solidFill>
                  <a:schemeClr val="tx2"/>
                </a:solidFill>
                <a:latin typeface="Times New Roman" charset="0"/>
              </a:rPr>
              <a:t> XVII </a:t>
            </a:r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в. старообрядцы использовали подручники – молитвенные коврики, рисунок которых состоял из лоскутов.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CEB71D-A35F-4B09-B134-68277380AA15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527729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Редкая крестьянская изба не имела лоскутного одеяла, сшитого из кусочков отслужившей свой век одежды. Лоскутики зачастую были неправильной формы, подбирались произвольно, сшивались как придется. Такое одеяло выполняло свою главную функцию – оно служило защитой от холода.</a:t>
            </a:r>
          </a:p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 В некоторых областях России традиционно изготовление лоскутных одеял было связано со свадебным обрядом: оно служило частью приданного. Лоскутное одеяло принято было дарить на рождение ребенка. Такие одеяла сочетали в себе практичность и декоративность.</a:t>
            </a:r>
            <a:endParaRPr lang="ru-RU" sz="1200" b="1" dirty="0">
              <a:solidFill>
                <a:schemeClr val="tx2"/>
              </a:solidFill>
              <a:latin typeface="Times New Roman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CEB71D-A35F-4B09-B134-68277380AA15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91114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>
                <a:solidFill>
                  <a:srgbClr val="003399"/>
                </a:solidFill>
                <a:latin typeface="Times New Roman" charset="0"/>
              </a:rPr>
              <a:t>Лоскутное шитье</a:t>
            </a:r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 – наиболее распространенный вид в художественной работе с лоскутом. Под лоскутным шитьем понимается искусство соединения небольших разноцветных кусочков ткани (лоскутов) в единое целое путем сшивания. </a:t>
            </a:r>
          </a:p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Основной разновидностью лоскутного шитья является </a:t>
            </a:r>
            <a:r>
              <a:rPr lang="ru-RU" sz="1200" b="1" dirty="0" smtClean="0">
                <a:solidFill>
                  <a:srgbClr val="003399"/>
                </a:solidFill>
                <a:latin typeface="Times New Roman" charset="0"/>
              </a:rPr>
              <a:t>лоскутная мозаика</a:t>
            </a:r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. Отличительный признак лоскутной мозаики – все швы стачивания находятся на изнаночной стороне. Там, где нельзя проложить машинную строчку, применяется потайной стежок.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CEB71D-A35F-4B09-B134-68277380AA15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723183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3399"/>
                </a:solidFill>
                <a:latin typeface="Impact" pitchFamily="34" charset="0"/>
              </a:rPr>
              <a:t>Для работы вам необходимы :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003399"/>
                </a:solidFill>
                <a:latin typeface="Impact" pitchFamily="34" charset="0"/>
              </a:rPr>
              <a:t>Материалы: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 ткань,  нитки № 40, 50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 синтепон, ватин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 тесьма, кружево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003399"/>
                </a:solidFill>
                <a:latin typeface="Impact" pitchFamily="34" charset="0"/>
              </a:rPr>
              <a:t>Оборудование: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 утюг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 гладильная доска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 швейная машина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CEB71D-A35F-4B09-B134-68277380AA15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34318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3399"/>
                </a:solidFill>
                <a:latin typeface="Impact" pitchFamily="34" charset="0"/>
              </a:rPr>
              <a:t>Для работы вам необходимы: </a:t>
            </a:r>
          </a:p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ru-RU" b="1" dirty="0" smtClean="0">
                <a:solidFill>
                  <a:srgbClr val="003399"/>
                </a:solidFill>
                <a:latin typeface="Impact" pitchFamily="34" charset="0"/>
              </a:rPr>
              <a:t>Инструменты: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b="1" dirty="0" smtClean="0">
                <a:solidFill>
                  <a:schemeClr val="tx2"/>
                </a:solidFill>
                <a:latin typeface="Times New Roman" charset="0"/>
              </a:rPr>
              <a:t>Карандаш простой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b="1" dirty="0" smtClean="0">
                <a:solidFill>
                  <a:schemeClr val="tx2"/>
                </a:solidFill>
                <a:latin typeface="Times New Roman" charset="0"/>
              </a:rPr>
              <a:t>Линейка, угольник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b="1" dirty="0" smtClean="0">
                <a:solidFill>
                  <a:schemeClr val="tx2"/>
                </a:solidFill>
                <a:latin typeface="Times New Roman" charset="0"/>
              </a:rPr>
              <a:t>Ножницы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b="1" dirty="0" smtClean="0">
                <a:solidFill>
                  <a:schemeClr val="tx2"/>
                </a:solidFill>
                <a:latin typeface="Times New Roman" charset="0"/>
              </a:rPr>
              <a:t>Иглы ручные швейные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b="1" dirty="0" smtClean="0">
                <a:solidFill>
                  <a:schemeClr val="tx2"/>
                </a:solidFill>
                <a:latin typeface="Times New Roman" charset="0"/>
              </a:rPr>
              <a:t>Булавки портновские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b="1" dirty="0" smtClean="0">
                <a:solidFill>
                  <a:schemeClr val="tx2"/>
                </a:solidFill>
                <a:latin typeface="Times New Roman" charset="0"/>
              </a:rPr>
              <a:t>Мел портновский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b="1" dirty="0" smtClean="0">
                <a:solidFill>
                  <a:schemeClr val="tx2"/>
                </a:solidFill>
                <a:latin typeface="Times New Roman" charset="0"/>
              </a:rPr>
              <a:t>Сантиметровая лента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CEB71D-A35F-4B09-B134-68277380AA15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984619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3399"/>
                </a:solidFill>
                <a:latin typeface="Impact" pitchFamily="34" charset="0"/>
              </a:rPr>
              <a:t>Подготовка к работе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FF00"/>
                </a:solidFill>
                <a:latin typeface="Times New Roman" charset="0"/>
              </a:rPr>
              <a:t>Организация рабочего места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Швейную машину желательно расположить ближе к окну (или сделать дополнительное освещение). Справа от неё расположить гладильную доску, утюг. Слева – столик для раскроя и сборки деталей. Все необходимые инструменты также должны быть под рукой.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FF00"/>
                </a:solidFill>
                <a:latin typeface="Times New Roman" charset="0"/>
              </a:rPr>
              <a:t>Подготовка ткани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2"/>
                </a:solidFill>
                <a:latin typeface="Times New Roman" charset="0"/>
              </a:rPr>
              <a:t> В лоскутном шитье используются как новые, таки бывшие в употреблении ткани. Новые ткани необходимо декатировать. Старые ткани необходимо выстирать, накрахмалить и проутюжить. Все ткани необходимо разложить по цвету.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CEB71D-A35F-4B09-B134-68277380AA15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95718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3399"/>
                </a:solidFill>
                <a:latin typeface="Impact" pitchFamily="34" charset="0"/>
              </a:rPr>
              <a:t>Организация рабочего места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CEB71D-A35F-4B09-B134-68277380AA15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0777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18"/>
          <p:cNvGrpSpPr>
            <a:grpSpLocks/>
          </p:cNvGrpSpPr>
          <p:nvPr/>
        </p:nvGrpSpPr>
        <p:grpSpPr bwMode="auto">
          <a:xfrm>
            <a:off x="0" y="107950"/>
            <a:ext cx="9101138" cy="6750050"/>
            <a:chOff x="0" y="68"/>
            <a:chExt cx="5733" cy="4252"/>
          </a:xfrm>
        </p:grpSpPr>
        <p:grpSp>
          <p:nvGrpSpPr>
            <p:cNvPr id="5" name="Group 313"/>
            <p:cNvGrpSpPr>
              <a:grpSpLocks/>
            </p:cNvGrpSpPr>
            <p:nvPr/>
          </p:nvGrpSpPr>
          <p:grpSpPr bwMode="auto">
            <a:xfrm>
              <a:off x="0" y="68"/>
              <a:ext cx="6556" cy="4088"/>
              <a:chOff x="0" y="68"/>
              <a:chExt cx="6556" cy="4088"/>
            </a:xfrm>
          </p:grpSpPr>
          <p:grpSp>
            <p:nvGrpSpPr>
              <p:cNvPr id="37" name="Group 312"/>
              <p:cNvGrpSpPr>
                <a:grpSpLocks/>
              </p:cNvGrpSpPr>
              <p:nvPr userDrawn="1"/>
            </p:nvGrpSpPr>
            <p:grpSpPr bwMode="auto">
              <a:xfrm>
                <a:off x="0" y="144"/>
                <a:ext cx="6556" cy="4012"/>
                <a:chOff x="0" y="144"/>
                <a:chExt cx="6556" cy="4012"/>
              </a:xfrm>
            </p:grpSpPr>
            <p:sp>
              <p:nvSpPr>
                <p:cNvPr id="50" name="Line 94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95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1" name="Line 95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896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2" name="Line 96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141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3" name="Line 97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1918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4" name="Line 98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2438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5" name="Line 99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2939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6" name="Line 100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460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7" name="Line 101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961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58" name="Group 311"/>
                <p:cNvGrpSpPr>
                  <a:grpSpLocks/>
                </p:cNvGrpSpPr>
                <p:nvPr userDrawn="1"/>
              </p:nvGrpSpPr>
              <p:grpSpPr bwMode="auto">
                <a:xfrm>
                  <a:off x="483" y="144"/>
                  <a:ext cx="1801" cy="4012"/>
                  <a:chOff x="483" y="144"/>
                  <a:chExt cx="1801" cy="4012"/>
                </a:xfrm>
              </p:grpSpPr>
              <p:grpSp>
                <p:nvGrpSpPr>
                  <p:cNvPr id="207" name="Group 305"/>
                  <p:cNvGrpSpPr>
                    <a:grpSpLocks/>
                  </p:cNvGrpSpPr>
                  <p:nvPr userDrawn="1"/>
                </p:nvGrpSpPr>
                <p:grpSpPr bwMode="auto">
                  <a:xfrm>
                    <a:off x="483" y="144"/>
                    <a:ext cx="975" cy="947"/>
                    <a:chOff x="483" y="144"/>
                    <a:chExt cx="975" cy="947"/>
                  </a:xfrm>
                </p:grpSpPr>
                <p:sp>
                  <p:nvSpPr>
                    <p:cNvPr id="235" name="Line 10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83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36" name="Line 10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984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37" name="Line 10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984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38" name="Line 10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83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39" name="Line 10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34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40" name="Line 10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263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41" name="Line 11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263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42" name="Line 11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34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208" name="Group 112"/>
                  <p:cNvGrpSpPr>
                    <a:grpSpLocks/>
                  </p:cNvGrpSpPr>
                  <p:nvPr/>
                </p:nvGrpSpPr>
                <p:grpSpPr bwMode="auto">
                  <a:xfrm>
                    <a:off x="604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227" name="Line 11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28" name="Line 11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29" name="Line 11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30" name="Line 11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31" name="Line 11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32" name="Line 11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33" name="Line 11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34" name="Line 12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209" name="Group 121"/>
                  <p:cNvGrpSpPr>
                    <a:grpSpLocks/>
                  </p:cNvGrpSpPr>
                  <p:nvPr/>
                </p:nvGrpSpPr>
                <p:grpSpPr bwMode="auto">
                  <a:xfrm>
                    <a:off x="604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219" name="Line 12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20" name="Line 12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21" name="Line 12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22" name="Line 12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23" name="Line 12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24" name="Line 12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25" name="Line 12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26" name="Line 12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210" name="Group 130"/>
                  <p:cNvGrpSpPr>
                    <a:grpSpLocks/>
                  </p:cNvGrpSpPr>
                  <p:nvPr/>
                </p:nvGrpSpPr>
                <p:grpSpPr bwMode="auto">
                  <a:xfrm>
                    <a:off x="604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211" name="Line 13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12" name="Line 13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13" name="Line 13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14" name="Line 13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15" name="Line 13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16" name="Line 13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17" name="Line 13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18" name="Line 13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</p:grpSp>
            <p:grpSp>
              <p:nvGrpSpPr>
                <p:cNvPr id="59" name="Group 310"/>
                <p:cNvGrpSpPr>
                  <a:grpSpLocks/>
                </p:cNvGrpSpPr>
                <p:nvPr userDrawn="1"/>
              </p:nvGrpSpPr>
              <p:grpSpPr bwMode="auto">
                <a:xfrm>
                  <a:off x="1551" y="144"/>
                  <a:ext cx="1801" cy="4012"/>
                  <a:chOff x="1551" y="144"/>
                  <a:chExt cx="1801" cy="4012"/>
                </a:xfrm>
              </p:grpSpPr>
              <p:grpSp>
                <p:nvGrpSpPr>
                  <p:cNvPr id="171" name="Group 30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1551" y="144"/>
                    <a:ext cx="975" cy="947"/>
                    <a:chOff x="1551" y="144"/>
                    <a:chExt cx="975" cy="947"/>
                  </a:xfrm>
                </p:grpSpPr>
                <p:sp>
                  <p:nvSpPr>
                    <p:cNvPr id="199" name="Line 14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551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00" name="Line 14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052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01" name="Line 14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052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02" name="Line 14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551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03" name="Line 14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802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04" name="Line 14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331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05" name="Line 14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331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06" name="Line 14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802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172" name="Group 149"/>
                  <p:cNvGrpSpPr>
                    <a:grpSpLocks/>
                  </p:cNvGrpSpPr>
                  <p:nvPr/>
                </p:nvGrpSpPr>
                <p:grpSpPr bwMode="auto">
                  <a:xfrm>
                    <a:off x="1672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91" name="Line 15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92" name="Line 15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93" name="Line 15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94" name="Line 15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95" name="Line 15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96" name="Line 15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97" name="Line 15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98" name="Line 15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173" name="Group 158"/>
                  <p:cNvGrpSpPr>
                    <a:grpSpLocks/>
                  </p:cNvGrpSpPr>
                  <p:nvPr/>
                </p:nvGrpSpPr>
                <p:grpSpPr bwMode="auto">
                  <a:xfrm>
                    <a:off x="1672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83" name="Line 15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4" name="Line 16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5" name="Line 16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6" name="Line 16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7" name="Line 16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8" name="Line 16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9" name="Line 16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90" name="Line 16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174" name="Group 167"/>
                  <p:cNvGrpSpPr>
                    <a:grpSpLocks/>
                  </p:cNvGrpSpPr>
                  <p:nvPr/>
                </p:nvGrpSpPr>
                <p:grpSpPr bwMode="auto">
                  <a:xfrm>
                    <a:off x="1672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75" name="Line 16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6" name="Line 16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7" name="Line 17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8" name="Line 17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9" name="Line 17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0" name="Line 17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1" name="Line 17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2" name="Line 17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</p:grpSp>
            <p:grpSp>
              <p:nvGrpSpPr>
                <p:cNvPr id="60" name="Group 309"/>
                <p:cNvGrpSpPr>
                  <a:grpSpLocks/>
                </p:cNvGrpSpPr>
                <p:nvPr userDrawn="1"/>
              </p:nvGrpSpPr>
              <p:grpSpPr bwMode="auto">
                <a:xfrm>
                  <a:off x="2619" y="144"/>
                  <a:ext cx="1801" cy="4012"/>
                  <a:chOff x="2619" y="144"/>
                  <a:chExt cx="1801" cy="4012"/>
                </a:xfrm>
              </p:grpSpPr>
              <p:grpSp>
                <p:nvGrpSpPr>
                  <p:cNvPr id="135" name="Group 303"/>
                  <p:cNvGrpSpPr>
                    <a:grpSpLocks/>
                  </p:cNvGrpSpPr>
                  <p:nvPr userDrawn="1"/>
                </p:nvGrpSpPr>
                <p:grpSpPr bwMode="auto">
                  <a:xfrm>
                    <a:off x="2619" y="144"/>
                    <a:ext cx="975" cy="947"/>
                    <a:chOff x="2619" y="144"/>
                    <a:chExt cx="975" cy="947"/>
                  </a:xfrm>
                </p:grpSpPr>
                <p:sp>
                  <p:nvSpPr>
                    <p:cNvPr id="163" name="Line 17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619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4" name="Line 17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120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5" name="Line 18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120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6" name="Line 18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619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7" name="Line 18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870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8" name="Line 18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399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9" name="Line 18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399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0" name="Line 18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870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136" name="Group 186"/>
                  <p:cNvGrpSpPr>
                    <a:grpSpLocks/>
                  </p:cNvGrpSpPr>
                  <p:nvPr/>
                </p:nvGrpSpPr>
                <p:grpSpPr bwMode="auto">
                  <a:xfrm>
                    <a:off x="2740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55" name="Line 18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56" name="Line 18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57" name="Line 18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58" name="Line 19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59" name="Line 19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0" name="Line 19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1" name="Line 19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2" name="Line 19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137" name="Group 195"/>
                  <p:cNvGrpSpPr>
                    <a:grpSpLocks/>
                  </p:cNvGrpSpPr>
                  <p:nvPr/>
                </p:nvGrpSpPr>
                <p:grpSpPr bwMode="auto">
                  <a:xfrm>
                    <a:off x="2740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47" name="Line 19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48" name="Line 19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49" name="Line 19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50" name="Line 19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51" name="Line 20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52" name="Line 20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53" name="Line 20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54" name="Line 20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138" name="Group 204"/>
                  <p:cNvGrpSpPr>
                    <a:grpSpLocks/>
                  </p:cNvGrpSpPr>
                  <p:nvPr/>
                </p:nvGrpSpPr>
                <p:grpSpPr bwMode="auto">
                  <a:xfrm>
                    <a:off x="2740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39" name="Line 20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40" name="Line 20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41" name="Line 20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42" name="Line 20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43" name="Line 20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44" name="Line 21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45" name="Line 21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46" name="Line 21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</p:grpSp>
            <p:grpSp>
              <p:nvGrpSpPr>
                <p:cNvPr id="61" name="Group 308"/>
                <p:cNvGrpSpPr>
                  <a:grpSpLocks/>
                </p:cNvGrpSpPr>
                <p:nvPr userDrawn="1"/>
              </p:nvGrpSpPr>
              <p:grpSpPr bwMode="auto">
                <a:xfrm>
                  <a:off x="3687" y="144"/>
                  <a:ext cx="1801" cy="4012"/>
                  <a:chOff x="3687" y="144"/>
                  <a:chExt cx="1801" cy="4012"/>
                </a:xfrm>
              </p:grpSpPr>
              <p:grpSp>
                <p:nvGrpSpPr>
                  <p:cNvPr id="99" name="Group 302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687" y="144"/>
                    <a:ext cx="975" cy="947"/>
                    <a:chOff x="3687" y="144"/>
                    <a:chExt cx="975" cy="947"/>
                  </a:xfrm>
                </p:grpSpPr>
                <p:sp>
                  <p:nvSpPr>
                    <p:cNvPr id="127" name="Line 21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687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8" name="Line 21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188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9" name="Line 21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188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0" name="Line 21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687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1" name="Line 21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938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2" name="Line 22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4467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3" name="Line 22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4467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4" name="Line 22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938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100" name="Group 223"/>
                  <p:cNvGrpSpPr>
                    <a:grpSpLocks/>
                  </p:cNvGrpSpPr>
                  <p:nvPr/>
                </p:nvGrpSpPr>
                <p:grpSpPr bwMode="auto">
                  <a:xfrm>
                    <a:off x="3808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19" name="Line 22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0" name="Line 22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1" name="Line 22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2" name="Line 22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3" name="Line 22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4" name="Line 22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5" name="Line 23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6" name="Line 23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101" name="Group 232"/>
                  <p:cNvGrpSpPr>
                    <a:grpSpLocks/>
                  </p:cNvGrpSpPr>
                  <p:nvPr/>
                </p:nvGrpSpPr>
                <p:grpSpPr bwMode="auto">
                  <a:xfrm>
                    <a:off x="3808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11" name="Line 23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2" name="Line 23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3" name="Line 23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4" name="Line 23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5" name="Line 23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6" name="Line 23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7" name="Line 23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8" name="Line 24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102" name="Group 241"/>
                  <p:cNvGrpSpPr>
                    <a:grpSpLocks/>
                  </p:cNvGrpSpPr>
                  <p:nvPr/>
                </p:nvGrpSpPr>
                <p:grpSpPr bwMode="auto">
                  <a:xfrm>
                    <a:off x="3808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103" name="Line 24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4" name="Line 24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5" name="Line 24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6" name="Line 24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7" name="Line 24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8" name="Line 24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9" name="Line 24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0" name="Line 24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</p:grpSp>
            <p:grpSp>
              <p:nvGrpSpPr>
                <p:cNvPr id="62" name="Group 307"/>
                <p:cNvGrpSpPr>
                  <a:grpSpLocks/>
                </p:cNvGrpSpPr>
                <p:nvPr userDrawn="1"/>
              </p:nvGrpSpPr>
              <p:grpSpPr bwMode="auto">
                <a:xfrm>
                  <a:off x="4755" y="144"/>
                  <a:ext cx="1801" cy="4012"/>
                  <a:chOff x="4755" y="144"/>
                  <a:chExt cx="1801" cy="4012"/>
                </a:xfrm>
              </p:grpSpPr>
              <p:grpSp>
                <p:nvGrpSpPr>
                  <p:cNvPr id="63" name="Group 301"/>
                  <p:cNvGrpSpPr>
                    <a:grpSpLocks/>
                  </p:cNvGrpSpPr>
                  <p:nvPr userDrawn="1"/>
                </p:nvGrpSpPr>
                <p:grpSpPr bwMode="auto">
                  <a:xfrm>
                    <a:off x="4755" y="144"/>
                    <a:ext cx="975" cy="947"/>
                    <a:chOff x="4755" y="144"/>
                    <a:chExt cx="975" cy="947"/>
                  </a:xfrm>
                </p:grpSpPr>
                <p:sp>
                  <p:nvSpPr>
                    <p:cNvPr id="91" name="Line 25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755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2" name="Line 25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5256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3" name="Line 25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5256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4" name="Line 25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755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5" name="Line 25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006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6" name="Line 25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535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7" name="Line 25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535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8" name="Line 25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006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4" name="Group 260"/>
                  <p:cNvGrpSpPr>
                    <a:grpSpLocks/>
                  </p:cNvGrpSpPr>
                  <p:nvPr/>
                </p:nvGrpSpPr>
                <p:grpSpPr bwMode="auto">
                  <a:xfrm>
                    <a:off x="4876" y="1166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83" name="Line 26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4" name="Line 26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5" name="Line 26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6" name="Line 26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7" name="Line 26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8" name="Line 26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9" name="Line 26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0" name="Line 26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5" name="Group 269"/>
                  <p:cNvGrpSpPr>
                    <a:grpSpLocks/>
                  </p:cNvGrpSpPr>
                  <p:nvPr/>
                </p:nvGrpSpPr>
                <p:grpSpPr bwMode="auto">
                  <a:xfrm>
                    <a:off x="4876" y="2187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75" name="Line 27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6" name="Line 27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7" name="Line 27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8" name="Line 27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9" name="Line 27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0" name="Line 27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1" name="Line 27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2" name="Line 27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6" name="Group 278"/>
                  <p:cNvGrpSpPr>
                    <a:grpSpLocks/>
                  </p:cNvGrpSpPr>
                  <p:nvPr/>
                </p:nvGrpSpPr>
                <p:grpSpPr bwMode="auto">
                  <a:xfrm>
                    <a:off x="4876" y="3209"/>
                    <a:ext cx="1680" cy="947"/>
                    <a:chOff x="288" y="528"/>
                    <a:chExt cx="1680" cy="1632"/>
                  </a:xfrm>
                </p:grpSpPr>
                <p:sp>
                  <p:nvSpPr>
                    <p:cNvPr id="67" name="Line 27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68" name="Line 28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69" name="Line 28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0" name="Line 28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1" name="Line 28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2" name="Line 28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1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3" name="Line 28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4" name="Line 28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</p:grpSp>
          </p:grpSp>
          <p:grpSp>
            <p:nvGrpSpPr>
              <p:cNvPr id="38" name="Group 306"/>
              <p:cNvGrpSpPr>
                <a:grpSpLocks/>
              </p:cNvGrpSpPr>
              <p:nvPr userDrawn="1"/>
            </p:nvGrpSpPr>
            <p:grpSpPr bwMode="auto">
              <a:xfrm>
                <a:off x="3" y="68"/>
                <a:ext cx="5730" cy="0"/>
                <a:chOff x="3" y="68"/>
                <a:chExt cx="5730" cy="0"/>
              </a:xfrm>
            </p:grpSpPr>
            <p:sp>
              <p:nvSpPr>
                <p:cNvPr id="39" name="Line 290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98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" name="Line 291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737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" name="Line 292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266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2" name="Line 293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805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" name="Line 294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2334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4" name="Line 295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2873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" name="Line 296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3402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6" name="Line 297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3941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7" name="Line 298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4470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8" name="Line 299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5009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9" name="Line 300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5538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6" name="Group 315"/>
            <p:cNvGrpSpPr>
              <a:grpSpLocks/>
            </p:cNvGrpSpPr>
            <p:nvPr/>
          </p:nvGrpSpPr>
          <p:grpSpPr bwMode="auto">
            <a:xfrm>
              <a:off x="336" y="1200"/>
              <a:ext cx="5088" cy="1056"/>
              <a:chOff x="336" y="1200"/>
              <a:chExt cx="5088" cy="1056"/>
            </a:xfrm>
          </p:grpSpPr>
          <p:sp>
            <p:nvSpPr>
              <p:cNvPr id="32" name="Rectangle 9"/>
              <p:cNvSpPr>
                <a:spLocks noChangeArrowheads="1"/>
              </p:cNvSpPr>
              <p:nvPr userDrawn="1"/>
            </p:nvSpPr>
            <p:spPr bwMode="auto">
              <a:xfrm>
                <a:off x="2880" y="1200"/>
                <a:ext cx="2544" cy="528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Rectangle 10"/>
              <p:cNvSpPr>
                <a:spLocks noChangeArrowheads="1"/>
              </p:cNvSpPr>
              <p:nvPr userDrawn="1"/>
            </p:nvSpPr>
            <p:spPr bwMode="auto">
              <a:xfrm>
                <a:off x="2880" y="1728"/>
                <a:ext cx="2544" cy="528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Rectangle 11"/>
              <p:cNvSpPr>
                <a:spLocks noChangeArrowheads="1"/>
              </p:cNvSpPr>
              <p:nvPr userDrawn="1"/>
            </p:nvSpPr>
            <p:spPr bwMode="auto">
              <a:xfrm>
                <a:off x="336" y="1728"/>
                <a:ext cx="2544" cy="528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Rectangle 12"/>
              <p:cNvSpPr>
                <a:spLocks noChangeArrowheads="1"/>
              </p:cNvSpPr>
              <p:nvPr userDrawn="1"/>
            </p:nvSpPr>
            <p:spPr bwMode="auto">
              <a:xfrm>
                <a:off x="336" y="1200"/>
                <a:ext cx="2544" cy="528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Rectangle 13"/>
              <p:cNvSpPr>
                <a:spLocks noChangeArrowheads="1"/>
              </p:cNvSpPr>
              <p:nvPr userDrawn="1"/>
            </p:nvSpPr>
            <p:spPr bwMode="white">
              <a:xfrm>
                <a:off x="432" y="1296"/>
                <a:ext cx="4896" cy="86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287"/>
            <p:cNvGrpSpPr>
              <a:grpSpLocks/>
            </p:cNvGrpSpPr>
            <p:nvPr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8" name="Group 73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30" name="Rectangle 1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" name="Rectangle 1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9" name="Group 72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28" name="Rectangle 15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9" name="Rectangle 1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0" name="Group 74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26" name="Rectangle 75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" name="Rectangle 76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1" name="Group 77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24" name="Rectangle 78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" name="Rectangle 79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2" name="Group 80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22" name="Rectangle 8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" name="Rectangle 8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3" name="Group 83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20" name="Rectangle 8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Rectangle 8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4" name="Group 86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18" name="Rectangle 8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Rectangle 8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5" name="Group 89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16" name="Rectangle 90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7" name="Rectangle 91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pic>
        <p:nvPicPr>
          <p:cNvPr id="243" name="Picture 319" descr="C:\WINNT\Profiles\rebeccal\Desktop\posbul1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6113" y="3403600"/>
            <a:ext cx="2460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3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4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4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2FAE78-7DB9-436E-96B4-7B11487A0B7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B5FEA1-D692-4156-B10E-3555E48EAB8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06382-F371-4EDA-837F-932CA61F4B9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EE85C-CEDA-47B1-A3F4-D9A8BEB8AA7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2034CE-7B65-4DC2-943C-E475C3F13C0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85AADE-1327-4041-BBC6-D82FB4F346E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7AAE8-2E34-4BA3-9ECD-1163DF14441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A0E4F-1791-42D0-98A6-8FD2A4B6D97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D225A-797B-45E8-9E0C-25822FE89B9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F0B84-787B-44C5-90E4-7B31C3B6898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A3418-16A4-4736-94CA-4FC68AD076E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91"/>
          <p:cNvGrpSpPr>
            <a:grpSpLocks/>
          </p:cNvGrpSpPr>
          <p:nvPr/>
        </p:nvGrpSpPr>
        <p:grpSpPr bwMode="auto">
          <a:xfrm>
            <a:off x="215900" y="76200"/>
            <a:ext cx="8686800" cy="6781800"/>
            <a:chOff x="136" y="48"/>
            <a:chExt cx="5472" cy="4272"/>
          </a:xfrm>
        </p:grpSpPr>
        <p:grpSp>
          <p:nvGrpSpPr>
            <p:cNvPr id="1032" name="Group 201"/>
            <p:cNvGrpSpPr>
              <a:grpSpLocks/>
            </p:cNvGrpSpPr>
            <p:nvPr userDrawn="1"/>
          </p:nvGrpSpPr>
          <p:grpSpPr bwMode="auto">
            <a:xfrm>
              <a:off x="136" y="48"/>
              <a:ext cx="5472" cy="212"/>
              <a:chOff x="136" y="48"/>
              <a:chExt cx="5472" cy="212"/>
            </a:xfrm>
          </p:grpSpPr>
          <p:grpSp>
            <p:nvGrpSpPr>
              <p:cNvPr id="1058" name="Group 202"/>
              <p:cNvGrpSpPr>
                <a:grpSpLocks/>
              </p:cNvGrpSpPr>
              <p:nvPr/>
            </p:nvGrpSpPr>
            <p:grpSpPr bwMode="auto">
              <a:xfrm>
                <a:off x="136" y="48"/>
                <a:ext cx="1056" cy="212"/>
                <a:chOff x="2544" y="2160"/>
                <a:chExt cx="1920" cy="384"/>
              </a:xfrm>
            </p:grpSpPr>
            <p:sp>
              <p:nvSpPr>
                <p:cNvPr id="1227" name="Rectangle 203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28" name="Rectangle 204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29" name="Rectangle 205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30" name="Rectangle 206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31" name="Rectangle 207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059" name="Group 208"/>
              <p:cNvGrpSpPr>
                <a:grpSpLocks/>
              </p:cNvGrpSpPr>
              <p:nvPr/>
            </p:nvGrpSpPr>
            <p:grpSpPr bwMode="auto">
              <a:xfrm>
                <a:off x="1240" y="48"/>
                <a:ext cx="1056" cy="212"/>
                <a:chOff x="2544" y="2160"/>
                <a:chExt cx="1920" cy="384"/>
              </a:xfrm>
            </p:grpSpPr>
            <p:sp>
              <p:nvSpPr>
                <p:cNvPr id="1233" name="Rectangle 209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34" name="Rectangle 210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35" name="Rectangle 211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36" name="Rectangle 212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37" name="Rectangle 213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060" name="Group 214"/>
              <p:cNvGrpSpPr>
                <a:grpSpLocks/>
              </p:cNvGrpSpPr>
              <p:nvPr/>
            </p:nvGrpSpPr>
            <p:grpSpPr bwMode="auto">
              <a:xfrm>
                <a:off x="2344" y="48"/>
                <a:ext cx="1056" cy="212"/>
                <a:chOff x="2544" y="2160"/>
                <a:chExt cx="1920" cy="384"/>
              </a:xfrm>
            </p:grpSpPr>
            <p:sp>
              <p:nvSpPr>
                <p:cNvPr id="1239" name="Rectangle 215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40" name="Rectangle 216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41" name="Rectangle 217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42" name="Rectangle 218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43" name="Rectangle 219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061" name="Group 220"/>
              <p:cNvGrpSpPr>
                <a:grpSpLocks/>
              </p:cNvGrpSpPr>
              <p:nvPr/>
            </p:nvGrpSpPr>
            <p:grpSpPr bwMode="auto">
              <a:xfrm>
                <a:off x="3448" y="48"/>
                <a:ext cx="1056" cy="212"/>
                <a:chOff x="2544" y="2160"/>
                <a:chExt cx="1920" cy="384"/>
              </a:xfrm>
            </p:grpSpPr>
            <p:sp>
              <p:nvSpPr>
                <p:cNvPr id="1245" name="Rectangle 221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46" name="Rectangle 222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47" name="Rectangle 223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48" name="Rectangle 224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49" name="Rectangle 225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062" name="Group 226"/>
              <p:cNvGrpSpPr>
                <a:grpSpLocks/>
              </p:cNvGrpSpPr>
              <p:nvPr/>
            </p:nvGrpSpPr>
            <p:grpSpPr bwMode="auto">
              <a:xfrm>
                <a:off x="4552" y="48"/>
                <a:ext cx="1056" cy="212"/>
                <a:chOff x="2544" y="2160"/>
                <a:chExt cx="1920" cy="384"/>
              </a:xfrm>
            </p:grpSpPr>
            <p:sp>
              <p:nvSpPr>
                <p:cNvPr id="1251" name="Rectangle 227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52" name="Rectangle 228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53" name="Rectangle 229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54" name="Rectangle 230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55" name="Rectangle 231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1033" name="Group 289"/>
            <p:cNvGrpSpPr>
              <a:grpSpLocks/>
            </p:cNvGrpSpPr>
            <p:nvPr userDrawn="1"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1034" name="Group 265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1290" name="Rectangle 26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91" name="Rectangle 26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035" name="Group 268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1293" name="Rectangle 26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94" name="Rectangle 27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036" name="Group 271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1296" name="Rectangle 272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97" name="Rectangle 273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037" name="Group 274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1299" name="Rectangle 275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300" name="Rectangle 276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038" name="Group 277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1302" name="Rectangle 278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303" name="Rectangle 279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039" name="Group 280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1305" name="Rectangle 28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306" name="Rectangle 28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040" name="Group 283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1308" name="Rectangle 28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309" name="Rectangle 28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041" name="Group 286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1311" name="Rectangle 28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312" name="Rectangle 28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fld id="{8EACE0E9-813B-4126-B8EA-91139680C3A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" Target="slide12.xml"/><Relationship Id="rId7" Type="http://schemas.openxmlformats.org/officeDocument/2006/relationships/slide" Target="slide16.xml"/><Relationship Id="rId12" Type="http://schemas.openxmlformats.org/officeDocument/2006/relationships/slide" Target="slide1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5.xml"/><Relationship Id="rId11" Type="http://schemas.openxmlformats.org/officeDocument/2006/relationships/slide" Target="slide2.xml"/><Relationship Id="rId5" Type="http://schemas.openxmlformats.org/officeDocument/2006/relationships/slide" Target="slide14.xml"/><Relationship Id="rId10" Type="http://schemas.openxmlformats.org/officeDocument/2006/relationships/image" Target="../media/image13.jpeg"/><Relationship Id="rId4" Type="http://schemas.openxmlformats.org/officeDocument/2006/relationships/slide" Target="slide13.xml"/><Relationship Id="rId9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slide" Target="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slide" Target="slide1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1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slide" Target="slide11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slide" Target="slide11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slide" Target="slide1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slide" Target="slide2.xml"/><Relationship Id="rId5" Type="http://schemas.openxmlformats.org/officeDocument/2006/relationships/slide" Target="slide5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WordArt 2" descr="Джинсовая ткань"/>
          <p:cNvSpPr>
            <a:spLocks noChangeArrowheads="1" noChangeShapeType="1" noTextEdit="1"/>
          </p:cNvSpPr>
          <p:nvPr/>
        </p:nvSpPr>
        <p:spPr bwMode="auto">
          <a:xfrm>
            <a:off x="1524000" y="1219200"/>
            <a:ext cx="61722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333399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744116" dir="12446384" sx="125000" sy="125000" algn="tl" rotWithShape="0">
                    <a:srgbClr val="CCECFF"/>
                  </a:outerShdw>
                </a:effectLst>
                <a:latin typeface="Impact"/>
              </a:rPr>
              <a:t>Лоскутное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333399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744116" dir="12446384" sx="125000" sy="125000" algn="tl" rotWithShape="0">
                    <a:srgbClr val="CCECFF"/>
                  </a:outerShdw>
                </a:effectLst>
                <a:latin typeface="Impact"/>
              </a:rPr>
              <a:t>шитье</a:t>
            </a:r>
          </a:p>
        </p:txBody>
      </p:sp>
      <p:pic>
        <p:nvPicPr>
          <p:cNvPr id="34819" name="Picture 3" descr="C:\WINDOWS\Рабочий стол\Лоскутки\лоск изб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3786190"/>
            <a:ext cx="655320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05800" y="6096000"/>
            <a:ext cx="457200" cy="457200"/>
          </a:xfrm>
          <a:prstGeom prst="actionButtonForwardNext">
            <a:avLst/>
          </a:prstGeom>
          <a:solidFill>
            <a:schemeClr val="tx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FFFF00"/>
              </a:solidFill>
              <a:latin typeface="Times New Roman" charset="0"/>
            </a:endParaRPr>
          </a:p>
        </p:txBody>
      </p:sp>
      <p:sp>
        <p:nvSpPr>
          <p:cNvPr id="3077" name="Text Box 7"/>
          <p:cNvSpPr txBox="1">
            <a:spLocks noChangeArrowheads="1"/>
          </p:cNvSpPr>
          <p:nvPr/>
        </p:nvSpPr>
        <p:spPr bwMode="auto">
          <a:xfrm>
            <a:off x="857250" y="357188"/>
            <a:ext cx="73660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solidFill>
                  <a:schemeClr val="tx2"/>
                </a:solidFill>
                <a:latin typeface="Times New Roman" charset="0"/>
              </a:rPr>
              <a:t>Разработала Булавиной Е.Я.  учитель технологии </a:t>
            </a:r>
          </a:p>
          <a:p>
            <a:pPr algn="ctr"/>
            <a:r>
              <a:rPr lang="ru-RU">
                <a:latin typeface="Times New Roman" charset="0"/>
              </a:rPr>
              <a:t>МОУ «Северная средняя общеобразовательная школа»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pPr eaLnBrk="1" hangingPunct="1"/>
            <a:r>
              <a:rPr lang="ru-RU" sz="3600" dirty="0" smtClean="0">
                <a:solidFill>
                  <a:srgbClr val="003399"/>
                </a:solidFill>
                <a:latin typeface="Impact" pitchFamily="34" charset="0"/>
              </a:rPr>
              <a:t>Подготовка ткани к работе</a:t>
            </a: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609600" y="1371600"/>
            <a:ext cx="7772400" cy="481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003399"/>
                </a:solidFill>
                <a:latin typeface="Times New Roman" charset="0"/>
              </a:rPr>
              <a:t>Декатировка</a:t>
            </a:r>
            <a:r>
              <a:rPr lang="ru-RU" sz="2000" b="1" dirty="0">
                <a:solidFill>
                  <a:schemeClr val="tx2"/>
                </a:solidFill>
                <a:latin typeface="Times New Roman" charset="0"/>
              </a:rPr>
              <a:t> – это дополнительная влажно-тепловая обработка ткани с обильным увлажнением, которая производится для первичной усадки ткани. Декатировке подвергаются хлопчатобумажные, льняные, шерстяные и ткани из натурального шелка. Во </a:t>
            </a:r>
            <a:r>
              <a:rPr lang="ru-RU" sz="2000" b="1" dirty="0" err="1">
                <a:solidFill>
                  <a:schemeClr val="tx2"/>
                </a:solidFill>
                <a:latin typeface="Times New Roman" charset="0"/>
              </a:rPr>
              <a:t>избежания</a:t>
            </a:r>
            <a:r>
              <a:rPr lang="ru-RU" sz="2000" b="1" dirty="0">
                <a:solidFill>
                  <a:schemeClr val="tx2"/>
                </a:solidFill>
                <a:latin typeface="Times New Roman" charset="0"/>
              </a:rPr>
              <a:t> окрашивания не рекомендуется декатировать ткани разного цвета совместно.</a:t>
            </a:r>
          </a:p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chemeClr val="tx2"/>
                </a:solidFill>
                <a:latin typeface="Times New Roman" charset="0"/>
              </a:rPr>
              <a:t>Некоторые виды тканей следует </a:t>
            </a:r>
            <a:r>
              <a:rPr lang="ru-RU" sz="2000" b="1" dirty="0">
                <a:solidFill>
                  <a:srgbClr val="003399"/>
                </a:solidFill>
                <a:latin typeface="Times New Roman" charset="0"/>
              </a:rPr>
              <a:t>подкрахмалить </a:t>
            </a:r>
            <a:r>
              <a:rPr lang="ru-RU" sz="2000" b="1" dirty="0">
                <a:solidFill>
                  <a:schemeClr val="tx2"/>
                </a:solidFill>
                <a:latin typeface="Times New Roman" charset="0"/>
              </a:rPr>
              <a:t>– для этого развести крахмал (1 </a:t>
            </a:r>
            <a:r>
              <a:rPr lang="ru-RU" sz="2000" b="1" dirty="0" err="1">
                <a:solidFill>
                  <a:schemeClr val="tx2"/>
                </a:solidFill>
                <a:latin typeface="Times New Roman" charset="0"/>
              </a:rPr>
              <a:t>ст.л</a:t>
            </a:r>
            <a:r>
              <a:rPr lang="ru-RU" sz="2000" b="1" dirty="0">
                <a:solidFill>
                  <a:schemeClr val="tx2"/>
                </a:solidFill>
                <a:latin typeface="Times New Roman" charset="0"/>
              </a:rPr>
              <a:t>.) в холодной воде (0,5 стакана) и наливать, помешивая в кипящую воду (1литр). Снять с огня, остудить. В таз с холодной водой (3 –5 л) вылить остывший крахмал. Размешать. Держать ткань в растворе 20 мин, два раза перевернув её для равномерного насыщения крахмалом. Затем вынуть ткань, слегка </a:t>
            </a:r>
            <a:r>
              <a:rPr lang="ru-RU" sz="2000" b="1" dirty="0" err="1">
                <a:solidFill>
                  <a:schemeClr val="tx2"/>
                </a:solidFill>
                <a:latin typeface="Times New Roman" charset="0"/>
              </a:rPr>
              <a:t>отжать,не</a:t>
            </a:r>
            <a:r>
              <a:rPr lang="ru-RU" sz="2000" b="1" dirty="0">
                <a:solidFill>
                  <a:schemeClr val="tx2"/>
                </a:solidFill>
                <a:latin typeface="Times New Roman" charset="0"/>
              </a:rPr>
              <a:t> выкручивая. Повесить для просушки. Утюжить ткань следует полувлажной очень аккуратно. </a:t>
            </a:r>
          </a:p>
        </p:txBody>
      </p:sp>
      <p:sp>
        <p:nvSpPr>
          <p:cNvPr id="1229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29600" y="6096000"/>
            <a:ext cx="457200" cy="457200"/>
          </a:xfrm>
          <a:prstGeom prst="actionButtonReturn">
            <a:avLst/>
          </a:prstGeom>
          <a:solidFill>
            <a:schemeClr val="tx1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 autoUpdateAnimBg="0"/>
      <p:bldP spid="45059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096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003399"/>
                </a:solidFill>
                <a:latin typeface="Impact" pitchFamily="34" charset="0"/>
              </a:rPr>
              <a:t>Основные техники лоскутного шитья</a:t>
            </a:r>
          </a:p>
        </p:txBody>
      </p:sp>
      <p:sp>
        <p:nvSpPr>
          <p:cNvPr id="46083" name="AutoShape 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886200" y="1447800"/>
            <a:ext cx="4114800" cy="457200"/>
          </a:xfrm>
          <a:prstGeom prst="actionButtonBlank">
            <a:avLst/>
          </a:prstGeom>
          <a:solidFill>
            <a:schemeClr val="tx1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FF00"/>
                </a:solidFill>
                <a:latin typeface="Times New Roman" charset="0"/>
              </a:rPr>
              <a:t>Техника «Спираль»</a:t>
            </a:r>
          </a:p>
        </p:txBody>
      </p:sp>
      <p:sp>
        <p:nvSpPr>
          <p:cNvPr id="46084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886200" y="2057400"/>
            <a:ext cx="4114800" cy="457200"/>
          </a:xfrm>
          <a:prstGeom prst="actionButtonBlank">
            <a:avLst/>
          </a:prstGeom>
          <a:solidFill>
            <a:schemeClr val="tx1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FF00"/>
                </a:solidFill>
                <a:latin typeface="Times New Roman" charset="0"/>
              </a:rPr>
              <a:t>Техника «Полоска»</a:t>
            </a:r>
          </a:p>
        </p:txBody>
      </p:sp>
      <p:sp>
        <p:nvSpPr>
          <p:cNvPr id="46085" name="AutoShape 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886200" y="2667000"/>
            <a:ext cx="4114800" cy="457200"/>
          </a:xfrm>
          <a:prstGeom prst="actionButtonBlank">
            <a:avLst/>
          </a:prstGeom>
          <a:solidFill>
            <a:schemeClr val="tx1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FF00"/>
                </a:solidFill>
                <a:latin typeface="Times New Roman" charset="0"/>
              </a:rPr>
              <a:t>Техника «Квадрат»</a:t>
            </a:r>
          </a:p>
        </p:txBody>
      </p:sp>
      <p:sp>
        <p:nvSpPr>
          <p:cNvPr id="46086" name="AutoShape 6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5800" y="3962400"/>
            <a:ext cx="4114800" cy="457200"/>
          </a:xfrm>
          <a:prstGeom prst="actionButtonBlank">
            <a:avLst/>
          </a:prstGeom>
          <a:solidFill>
            <a:schemeClr val="tx1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FF00"/>
                </a:solidFill>
                <a:latin typeface="Times New Roman" charset="0"/>
              </a:rPr>
              <a:t>Техника «Треугольник»</a:t>
            </a:r>
          </a:p>
        </p:txBody>
      </p:sp>
      <p:sp>
        <p:nvSpPr>
          <p:cNvPr id="46087" name="AutoShape 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5800" y="4572000"/>
            <a:ext cx="4114800" cy="457200"/>
          </a:xfrm>
          <a:prstGeom prst="actionButtonBlank">
            <a:avLst/>
          </a:prstGeom>
          <a:solidFill>
            <a:schemeClr val="tx1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FF00"/>
                </a:solidFill>
                <a:latin typeface="Times New Roman" charset="0"/>
              </a:rPr>
              <a:t>Техника «Уголки»</a:t>
            </a:r>
          </a:p>
        </p:txBody>
      </p:sp>
      <p:sp>
        <p:nvSpPr>
          <p:cNvPr id="46088" name="AutoShape 8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5800" y="5181600"/>
            <a:ext cx="4114800" cy="457200"/>
          </a:xfrm>
          <a:prstGeom prst="actionButtonBlank">
            <a:avLst/>
          </a:prstGeom>
          <a:solidFill>
            <a:schemeClr val="tx1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FF00"/>
                </a:solidFill>
                <a:latin typeface="Times New Roman" charset="0"/>
              </a:rPr>
              <a:t>Свободная техника</a:t>
            </a:r>
          </a:p>
        </p:txBody>
      </p:sp>
      <p:pic>
        <p:nvPicPr>
          <p:cNvPr id="46089" name="Picture 9" descr="C:\WINDOWS\Рабочий стол\Лоскутки\подушка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371600" y="1371600"/>
            <a:ext cx="20669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0" name="Picture 10" descr="C:\WINDOWS\Рабочий стол\Лоскутки\лоск треугольник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867400" y="3429000"/>
            <a:ext cx="2209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3" name="AutoShape 11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6096000"/>
            <a:ext cx="533400" cy="533400"/>
          </a:xfrm>
          <a:prstGeom prst="actionButtonBackPrevious">
            <a:avLst/>
          </a:prstGeom>
          <a:solidFill>
            <a:schemeClr val="tx1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24" name="AutoShape 12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05800" y="6096000"/>
            <a:ext cx="533400" cy="533400"/>
          </a:xfrm>
          <a:prstGeom prst="actionButtonForwardNext">
            <a:avLst/>
          </a:prstGeom>
          <a:solidFill>
            <a:schemeClr val="tx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2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700"/>
                            </p:stCondLst>
                            <p:childTnLst>
                              <p:par>
                                <p:cTn id="15" presetID="2" presetClass="entr" presetSubtype="9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200"/>
                            </p:stCondLst>
                            <p:childTnLst>
                              <p:par>
                                <p:cTn id="20" presetID="2" presetClass="entr" presetSubtype="9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700"/>
                            </p:stCondLst>
                            <p:childTnLst>
                              <p:par>
                                <p:cTn id="25" presetID="2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200"/>
                            </p:stCondLst>
                            <p:childTnLst>
                              <p:par>
                                <p:cTn id="30" presetID="2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7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200"/>
                            </p:stCondLst>
                            <p:childTnLst>
                              <p:par>
                                <p:cTn id="40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3200"/>
                            </p:stCondLst>
                            <p:childTnLst>
                              <p:par>
                                <p:cTn id="47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autoUpdateAnimBg="0"/>
      <p:bldP spid="46083" grpId="0" animBg="1" autoUpdateAnimBg="0"/>
      <p:bldP spid="46084" grpId="0" animBg="1" autoUpdateAnimBg="0"/>
      <p:bldP spid="46085" grpId="0" animBg="1" autoUpdateAnimBg="0"/>
      <p:bldP spid="46086" grpId="0" animBg="1" autoUpdateAnimBg="0"/>
      <p:bldP spid="46087" grpId="0" animBg="1" autoUpdateAnimBg="0"/>
      <p:bldP spid="46088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4600" y="533400"/>
            <a:ext cx="5943600" cy="5334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003399"/>
                </a:solidFill>
                <a:latin typeface="Impact" pitchFamily="34" charset="0"/>
              </a:rPr>
              <a:t>Техника «Спираль»</a:t>
            </a:r>
          </a:p>
        </p:txBody>
      </p:sp>
      <p:pic>
        <p:nvPicPr>
          <p:cNvPr id="47107" name="Picture 3" descr="C:\WINDOWS\Рабочий стол\Лоскутки\лоск спирал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09600"/>
            <a:ext cx="2120900" cy="28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3124200" y="1295400"/>
            <a:ext cx="5715000" cy="444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b="1" dirty="0">
                <a:solidFill>
                  <a:schemeClr val="tx2"/>
                </a:solidFill>
                <a:latin typeface="Times New Roman" charset="0"/>
              </a:rPr>
              <a:t>В «Спирали» используют обрезки тканей самой различной формы. Начинают работу от центра изделия и без сметки (пользуются булавками) пришивают лоскутик к лоскутику, двигаясь по часовой стрелке.</a:t>
            </a:r>
          </a:p>
          <a:p>
            <a:pPr algn="ctr"/>
            <a:r>
              <a:rPr lang="ru-RU" sz="2200" b="1" dirty="0">
                <a:solidFill>
                  <a:schemeClr val="tx2"/>
                </a:solidFill>
                <a:latin typeface="Times New Roman" charset="0"/>
              </a:rPr>
              <a:t>По традиции центральный лоскутик называют «зрачком» и подбирают для него яркий кусочек ткани.</a:t>
            </a:r>
          </a:p>
          <a:p>
            <a:pPr algn="ctr"/>
            <a:r>
              <a:rPr lang="ru-RU" sz="2200" b="1" dirty="0">
                <a:solidFill>
                  <a:schemeClr val="tx2"/>
                </a:solidFill>
                <a:latin typeface="Times New Roman" charset="0"/>
              </a:rPr>
              <a:t>Центральную часть изделия заполняют сначала мелкими лоскутками, а по мере увеличения полотна присоединяют всё более крупные. </a:t>
            </a:r>
          </a:p>
        </p:txBody>
      </p:sp>
      <p:sp>
        <p:nvSpPr>
          <p:cNvPr id="1434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29600" y="6096000"/>
            <a:ext cx="457200" cy="457200"/>
          </a:xfrm>
          <a:prstGeom prst="actionButtonReturn">
            <a:avLst/>
          </a:prstGeom>
          <a:solidFill>
            <a:schemeClr val="tx1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7110" name="Picture 6" descr="C:\WINDOWS\Рабочий стол\Лоскутки\схемы\спираль 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3886200"/>
            <a:ext cx="19970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9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" presetClass="entr" presetSubtype="1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 autoUpdateAnimBg="0"/>
      <p:bldP spid="47108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8077200" cy="5334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003399"/>
                </a:solidFill>
                <a:latin typeface="Impact" pitchFamily="34" charset="0"/>
              </a:rPr>
              <a:t>Техника «Полоска»</a:t>
            </a: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457200" y="1143000"/>
            <a:ext cx="8305800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b="1" dirty="0">
                <a:solidFill>
                  <a:schemeClr val="tx2"/>
                </a:solidFill>
                <a:latin typeface="Times New Roman" charset="0"/>
              </a:rPr>
              <a:t>Прием шитья из разноцветных полосок, напоминает работу умелого паркетчика. Соединяя между собой нарезанные на узкие полоски ткань, можно получить «Колодец», «Тюльпан», «Избу» и другие интересные мотивы. </a:t>
            </a:r>
          </a:p>
          <a:p>
            <a:pPr algn="ctr"/>
            <a:r>
              <a:rPr lang="ru-RU" sz="2200" b="1" dirty="0">
                <a:solidFill>
                  <a:schemeClr val="tx2"/>
                </a:solidFill>
                <a:latin typeface="Times New Roman" charset="0"/>
              </a:rPr>
              <a:t>Полоски лучше раскраивать по долевой нитке.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533400" y="3886200"/>
            <a:ext cx="1828800" cy="2362200"/>
            <a:chOff x="240" y="2016"/>
            <a:chExt cx="1152" cy="1488"/>
          </a:xfrm>
        </p:grpSpPr>
        <p:pic>
          <p:nvPicPr>
            <p:cNvPr id="15375" name="Picture 4" descr="C:\WINDOWS\Рабочий стол\Лоскутки\схемы\изба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0" y="2016"/>
              <a:ext cx="1152" cy="1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6" name="Text Box 8"/>
            <p:cNvSpPr txBox="1">
              <a:spLocks noChangeArrowheads="1"/>
            </p:cNvSpPr>
            <p:nvPr/>
          </p:nvSpPr>
          <p:spPr bwMode="auto">
            <a:xfrm>
              <a:off x="288" y="3216"/>
              <a:ext cx="10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>
                  <a:solidFill>
                    <a:srgbClr val="003399"/>
                  </a:solidFill>
                  <a:latin typeface="Times New Roman" charset="0"/>
                </a:rPr>
                <a:t>Изба </a:t>
              </a:r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2590800" y="3200400"/>
            <a:ext cx="1828800" cy="2286000"/>
            <a:chOff x="1632" y="2016"/>
            <a:chExt cx="1152" cy="1440"/>
          </a:xfrm>
        </p:grpSpPr>
        <p:pic>
          <p:nvPicPr>
            <p:cNvPr id="15373" name="Picture 5" descr="C:\WINDOWS\Рабочий стол\Лоскутки\схемы\колодец.t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632" y="2016"/>
              <a:ext cx="1152" cy="1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4" name="Text Box 9"/>
            <p:cNvSpPr txBox="1">
              <a:spLocks noChangeArrowheads="1"/>
            </p:cNvSpPr>
            <p:nvPr/>
          </p:nvSpPr>
          <p:spPr bwMode="auto">
            <a:xfrm>
              <a:off x="1680" y="3168"/>
              <a:ext cx="105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>
                  <a:solidFill>
                    <a:srgbClr val="003399"/>
                  </a:solidFill>
                  <a:latin typeface="Times New Roman" charset="0"/>
                </a:rPr>
                <a:t>Колодец </a:t>
              </a:r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4724400" y="3810000"/>
            <a:ext cx="1849438" cy="2286000"/>
            <a:chOff x="3059" y="2016"/>
            <a:chExt cx="1165" cy="1440"/>
          </a:xfrm>
        </p:grpSpPr>
        <p:pic>
          <p:nvPicPr>
            <p:cNvPr id="15371" name="Picture 6" descr="C:\WINDOWS\Рабочий стол\Лоскутки\схемы\тюльпан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059" y="2016"/>
              <a:ext cx="1165" cy="1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2" name="Text Box 10"/>
            <p:cNvSpPr txBox="1">
              <a:spLocks noChangeArrowheads="1"/>
            </p:cNvSpPr>
            <p:nvPr/>
          </p:nvSpPr>
          <p:spPr bwMode="auto">
            <a:xfrm>
              <a:off x="3072" y="3168"/>
              <a:ext cx="11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>
                  <a:solidFill>
                    <a:srgbClr val="003399"/>
                  </a:solidFill>
                  <a:latin typeface="Times New Roman" charset="0"/>
                </a:rPr>
                <a:t>Тюльпан</a:t>
              </a:r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6858000" y="3200400"/>
            <a:ext cx="1755775" cy="2209800"/>
            <a:chOff x="4464" y="2016"/>
            <a:chExt cx="1106" cy="1392"/>
          </a:xfrm>
        </p:grpSpPr>
        <p:pic>
          <p:nvPicPr>
            <p:cNvPr id="15369" name="Picture 7" descr="C:\WINDOWS\Рабочий стол\Лоскутки\лоск полоска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464" y="2016"/>
              <a:ext cx="1106" cy="1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0" name="Text Box 11"/>
            <p:cNvSpPr txBox="1">
              <a:spLocks noChangeArrowheads="1"/>
            </p:cNvSpPr>
            <p:nvPr/>
          </p:nvSpPr>
          <p:spPr bwMode="auto">
            <a:xfrm>
              <a:off x="4512" y="3120"/>
              <a:ext cx="10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>
                  <a:solidFill>
                    <a:srgbClr val="003399"/>
                  </a:solidFill>
                  <a:latin typeface="Times New Roman" charset="0"/>
                </a:rPr>
                <a:t>Радуга</a:t>
              </a:r>
            </a:p>
          </p:txBody>
        </p:sp>
      </p:grpSp>
      <p:sp>
        <p:nvSpPr>
          <p:cNvPr id="15368" name="AutoShape 16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2000" y="6172200"/>
            <a:ext cx="457200" cy="457200"/>
          </a:xfrm>
          <a:prstGeom prst="actionButtonReturn">
            <a:avLst/>
          </a:prstGeom>
          <a:solidFill>
            <a:schemeClr val="tx1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6" presetClass="entr" presetSubtype="4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autoUpdateAnimBg="0"/>
      <p:bldP spid="48131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733800" y="609600"/>
            <a:ext cx="4724400" cy="533400"/>
          </a:xfrm>
        </p:spPr>
        <p:txBody>
          <a:bodyPr/>
          <a:lstStyle/>
          <a:p>
            <a:pPr eaLnBrk="1" hangingPunct="1"/>
            <a:r>
              <a:rPr lang="ru-RU" sz="3600" dirty="0" smtClean="0">
                <a:solidFill>
                  <a:srgbClr val="003399"/>
                </a:solidFill>
                <a:latin typeface="Impact" pitchFamily="34" charset="0"/>
              </a:rPr>
              <a:t>Техника «Квадрат»</a:t>
            </a: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3505200" y="1143000"/>
            <a:ext cx="5257800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b="1" dirty="0">
                <a:solidFill>
                  <a:schemeClr val="tx2"/>
                </a:solidFill>
                <a:latin typeface="Times New Roman" charset="0"/>
              </a:rPr>
              <a:t>Одна из самых старинных лоскутных техник построена на работе с кусочками ткани наипростейшей геометрической формы – квадрат. </a:t>
            </a:r>
          </a:p>
          <a:p>
            <a:pPr algn="ctr"/>
            <a:r>
              <a:rPr lang="ru-RU" sz="2200" b="1" dirty="0">
                <a:solidFill>
                  <a:schemeClr val="tx2"/>
                </a:solidFill>
                <a:latin typeface="Times New Roman" charset="0"/>
              </a:rPr>
              <a:t>Желательно сначала составить эскиз на клетчатой бумаге. А потом по шаблону раскроить необходимое количество </a:t>
            </a:r>
            <a:r>
              <a:rPr lang="ru-RU" sz="2200" b="1" dirty="0" err="1">
                <a:solidFill>
                  <a:schemeClr val="tx2"/>
                </a:solidFill>
                <a:latin typeface="Times New Roman" charset="0"/>
              </a:rPr>
              <a:t>квадратиков.Затем</a:t>
            </a:r>
            <a:r>
              <a:rPr lang="ru-RU" sz="2200" b="1" dirty="0">
                <a:solidFill>
                  <a:schemeClr val="tx2"/>
                </a:solidFill>
                <a:latin typeface="Times New Roman" charset="0"/>
              </a:rPr>
              <a:t> квадратики соединяют в единое полотно.</a:t>
            </a:r>
          </a:p>
        </p:txBody>
      </p:sp>
      <p:pic>
        <p:nvPicPr>
          <p:cNvPr id="49156" name="Picture 4" descr="C:\WINDOWS\Рабочий стол\Лоскутки\схемы\квадрати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85800"/>
            <a:ext cx="3084513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762000" y="4800600"/>
            <a:ext cx="3038475" cy="1395413"/>
            <a:chOff x="816" y="3024"/>
            <a:chExt cx="1914" cy="879"/>
          </a:xfrm>
        </p:grpSpPr>
        <p:pic>
          <p:nvPicPr>
            <p:cNvPr id="16394" name="Picture 6" descr="C:\WINDOWS\Рабочий стол\Лоскутки\схемы\шахматка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824" y="3024"/>
              <a:ext cx="906" cy="8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5" name="Text Box 7"/>
            <p:cNvSpPr txBox="1">
              <a:spLocks noChangeArrowheads="1"/>
            </p:cNvSpPr>
            <p:nvPr/>
          </p:nvSpPr>
          <p:spPr bwMode="auto">
            <a:xfrm>
              <a:off x="816" y="3360"/>
              <a:ext cx="8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 b="1">
                  <a:solidFill>
                    <a:srgbClr val="003399"/>
                  </a:solidFill>
                  <a:latin typeface="Times New Roman" charset="0"/>
                </a:rPr>
                <a:t>Шахматка</a:t>
              </a: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4267200" y="4800600"/>
            <a:ext cx="4038600" cy="1395413"/>
            <a:chOff x="3024" y="3024"/>
            <a:chExt cx="2544" cy="879"/>
          </a:xfrm>
        </p:grpSpPr>
        <p:pic>
          <p:nvPicPr>
            <p:cNvPr id="16392" name="Picture 5" descr="C:\WINDOWS\Рабочий стол\Лоскутки\схемы\шахматка 2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024" y="3024"/>
              <a:ext cx="906" cy="8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3" name="Text Box 8"/>
            <p:cNvSpPr txBox="1">
              <a:spLocks noChangeArrowheads="1"/>
            </p:cNvSpPr>
            <p:nvPr/>
          </p:nvSpPr>
          <p:spPr bwMode="auto">
            <a:xfrm>
              <a:off x="3984" y="3168"/>
              <a:ext cx="158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solidFill>
                    <a:srgbClr val="003399"/>
                  </a:solidFill>
                  <a:latin typeface="Times New Roman" charset="0"/>
                </a:rPr>
                <a:t>Комбинированная шахматка</a:t>
              </a:r>
            </a:p>
          </p:txBody>
        </p:sp>
      </p:grpSp>
      <p:sp>
        <p:nvSpPr>
          <p:cNvPr id="16391" name="AutoShape 11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53400" y="6019800"/>
            <a:ext cx="533400" cy="533400"/>
          </a:xfrm>
          <a:prstGeom prst="actionButtonReturn">
            <a:avLst/>
          </a:prstGeom>
          <a:solidFill>
            <a:schemeClr val="tx1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 autoUpdateAnimBg="0"/>
      <p:bldP spid="49155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200400" y="609600"/>
            <a:ext cx="5715000" cy="4572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003399"/>
                </a:solidFill>
                <a:latin typeface="Impact" pitchFamily="34" charset="0"/>
              </a:rPr>
              <a:t>Техника «Треугольники»</a:t>
            </a:r>
          </a:p>
        </p:txBody>
      </p:sp>
      <p:pic>
        <p:nvPicPr>
          <p:cNvPr id="50179" name="Picture 3" descr="C:\WINDOWS\Рабочий стол\Лоскутки\схемы\одеял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143000"/>
            <a:ext cx="3200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0" name="Picture 4" descr="C:\WINDOWS\Рабочий стол\Лоскутки\схемы\треугольни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852988"/>
            <a:ext cx="6096000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2" name="Picture 6" descr="C:\WINDOWS\Рабочий стол\Лоскутки\схемы\Мельница 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4911725"/>
            <a:ext cx="1295400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3886200" y="1219200"/>
            <a:ext cx="4876800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 dirty="0">
                <a:solidFill>
                  <a:schemeClr val="tx2"/>
                </a:solidFill>
                <a:latin typeface="Times New Roman" charset="0"/>
              </a:rPr>
              <a:t>Наиболее часто используют лоскутки в форме прямоугольных треугольников. При раскрое большого количества пар двухцветных треугольников сначала выкраивают квадраты, затем их соединяют по диагонали двойной строчкой. Разрезают по диагонали, разворачивают и утюжат.</a:t>
            </a:r>
          </a:p>
        </p:txBody>
      </p:sp>
      <p:sp>
        <p:nvSpPr>
          <p:cNvPr id="17415" name="AutoShape 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8200" y="6019800"/>
            <a:ext cx="457200" cy="457200"/>
          </a:xfrm>
          <a:prstGeom prst="actionButtonReturn">
            <a:avLst/>
          </a:prstGeom>
          <a:solidFill>
            <a:schemeClr val="tx1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8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8" presetClass="entr" presetSubtype="1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 autoUpdateAnimBg="0"/>
      <p:bldP spid="50183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5334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003399"/>
                </a:solidFill>
                <a:latin typeface="Impact" pitchFamily="34" charset="0"/>
              </a:rPr>
              <a:t>Техника «Уголки»</a:t>
            </a: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4114800" y="1143000"/>
            <a:ext cx="4876800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 dirty="0">
                <a:solidFill>
                  <a:schemeClr val="tx2"/>
                </a:solidFill>
                <a:latin typeface="Times New Roman" charset="0"/>
              </a:rPr>
              <a:t>Особенность этой техники состоит в </a:t>
            </a:r>
            <a:r>
              <a:rPr lang="ru-RU" sz="2200" b="1" dirty="0" err="1">
                <a:solidFill>
                  <a:schemeClr val="tx2"/>
                </a:solidFill>
                <a:latin typeface="Times New Roman" charset="0"/>
              </a:rPr>
              <a:t>том.что</a:t>
            </a:r>
            <a:r>
              <a:rPr lang="ru-RU" sz="2200" b="1" dirty="0">
                <a:solidFill>
                  <a:schemeClr val="tx2"/>
                </a:solidFill>
                <a:latin typeface="Times New Roman" charset="0"/>
              </a:rPr>
              <a:t> лоскутки не сшивают между собой, </a:t>
            </a:r>
            <a:r>
              <a:rPr lang="ru-RU" sz="2200" b="1" dirty="0" err="1">
                <a:solidFill>
                  <a:schemeClr val="tx2"/>
                </a:solidFill>
                <a:latin typeface="Times New Roman" charset="0"/>
              </a:rPr>
              <a:t>а,сделав</a:t>
            </a:r>
            <a:r>
              <a:rPr lang="ru-RU" sz="2200" b="1" dirty="0">
                <a:solidFill>
                  <a:schemeClr val="tx2"/>
                </a:solidFill>
                <a:latin typeface="Times New Roman" charset="0"/>
              </a:rPr>
              <a:t> из каждого отдельный уголок, настрачивают их рядами на основу. Поскольку уголки пришивают только за основание и вершины остаются свободными, они слегка отходят от основы и полотно получается рельефным и объемным.</a:t>
            </a:r>
          </a:p>
        </p:txBody>
      </p:sp>
      <p:pic>
        <p:nvPicPr>
          <p:cNvPr id="51206" name="Picture 6" descr="C:\WINDOWS\Рабочий стол\Лоскутки\лоск угол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447800"/>
            <a:ext cx="3581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7" name="Picture 7" descr="C:\WINDOWS\Рабочий стол\Лоскутки\схемы\уголок 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48006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AutoShape 8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8200" y="6172200"/>
            <a:ext cx="457200" cy="457200"/>
          </a:xfrm>
          <a:prstGeom prst="actionButtonReturn">
            <a:avLst/>
          </a:prstGeom>
          <a:solidFill>
            <a:schemeClr val="tx1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6" presetClass="entr" presetSubtype="4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" dur="5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autoUpdateAnimBg="0"/>
      <p:bldP spid="51203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09600"/>
          </a:xfrm>
        </p:spPr>
        <p:txBody>
          <a:bodyPr/>
          <a:lstStyle/>
          <a:p>
            <a:pPr eaLnBrk="1" hangingPunct="1"/>
            <a:r>
              <a:rPr lang="ru-RU" sz="3600" dirty="0" smtClean="0">
                <a:solidFill>
                  <a:srgbClr val="003399"/>
                </a:solidFill>
                <a:latin typeface="Impact" pitchFamily="34" charset="0"/>
              </a:rPr>
              <a:t>Свободная техника</a:t>
            </a:r>
          </a:p>
        </p:txBody>
      </p:sp>
      <p:pic>
        <p:nvPicPr>
          <p:cNvPr id="52228" name="Picture 4" descr="C:\WINDOWS\Рабочий стол\Лоскутки\схемы\техни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4863" y="1371600"/>
            <a:ext cx="3843337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4876800" y="1371600"/>
            <a:ext cx="35814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 dirty="0">
                <a:solidFill>
                  <a:schemeClr val="tx2"/>
                </a:solidFill>
                <a:latin typeface="Times New Roman" charset="0"/>
              </a:rPr>
              <a:t>В этой технике используется сочетание квадратов, </a:t>
            </a:r>
            <a:r>
              <a:rPr lang="ru-RU" sz="2200" b="1" dirty="0" err="1">
                <a:solidFill>
                  <a:schemeClr val="tx2"/>
                </a:solidFill>
                <a:latin typeface="Times New Roman" charset="0"/>
              </a:rPr>
              <a:t>полосок,треугольников</a:t>
            </a:r>
            <a:r>
              <a:rPr lang="ru-RU" sz="2200" b="1" dirty="0">
                <a:solidFill>
                  <a:schemeClr val="tx2"/>
                </a:solidFill>
                <a:latin typeface="Times New Roman" charset="0"/>
              </a:rPr>
              <a:t> в различных комбинациях, что позволяет получать удивительные мозаичные изделия.</a:t>
            </a:r>
          </a:p>
        </p:txBody>
      </p:sp>
      <p:pic>
        <p:nvPicPr>
          <p:cNvPr id="52227" name="Picture 3" descr="C:\WINDOWS\Рабочий стол\Лоскутки\схемы\смешанная техни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4400550"/>
            <a:ext cx="19050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AutoShape 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53400" y="6172200"/>
            <a:ext cx="457200" cy="457200"/>
          </a:xfrm>
          <a:prstGeom prst="actionButtonReturn">
            <a:avLst/>
          </a:prstGeom>
          <a:solidFill>
            <a:schemeClr val="tx1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8" presetClass="entr" presetSubtype="9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3" dur="5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 autoUpdateAnimBg="0"/>
      <p:bldP spid="52229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09600"/>
          </a:xfrm>
        </p:spPr>
        <p:txBody>
          <a:bodyPr/>
          <a:lstStyle/>
          <a:p>
            <a:pPr eaLnBrk="1" hangingPunct="1"/>
            <a:r>
              <a:rPr lang="ru-RU" sz="3600" dirty="0" smtClean="0">
                <a:solidFill>
                  <a:srgbClr val="003399"/>
                </a:solidFill>
                <a:latin typeface="Impact" pitchFamily="34" charset="0"/>
              </a:rPr>
              <a:t>Лоскутки и фантазия</a:t>
            </a: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3352800" y="1905000"/>
            <a:ext cx="5562600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>
                <a:solidFill>
                  <a:schemeClr val="tx2"/>
                </a:solidFill>
                <a:latin typeface="Monotype Corsiva" pitchFamily="66" charset="0"/>
                <a:cs typeface="Times New Roman" charset="0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Times New Roman" charset="0"/>
              </a:rPr>
              <a:t>Лоскутный ворох, разноцветный край</a:t>
            </a:r>
          </a:p>
          <a:p>
            <a:r>
              <a:rPr lang="ru-RU" b="1" i="1" dirty="0">
                <a:solidFill>
                  <a:schemeClr val="tx2"/>
                </a:solidFill>
                <a:latin typeface="Times New Roman" charset="0"/>
              </a:rPr>
              <a:t>С моей фантазией ты снова поиграй.</a:t>
            </a:r>
          </a:p>
          <a:p>
            <a:r>
              <a:rPr lang="ru-RU" b="1" i="1" dirty="0">
                <a:solidFill>
                  <a:schemeClr val="tx2"/>
                </a:solidFill>
                <a:latin typeface="Times New Roman" charset="0"/>
              </a:rPr>
              <a:t>И пусть она порхает так легко </a:t>
            </a:r>
          </a:p>
          <a:p>
            <a:r>
              <a:rPr lang="ru-RU" b="1" i="1" dirty="0">
                <a:solidFill>
                  <a:schemeClr val="tx2"/>
                </a:solidFill>
                <a:latin typeface="Times New Roman" charset="0"/>
              </a:rPr>
              <a:t>В волшебном мире пестрых лоскутков.</a:t>
            </a:r>
          </a:p>
          <a:p>
            <a:r>
              <a:rPr lang="ru-RU" b="1" i="1" dirty="0">
                <a:solidFill>
                  <a:schemeClr val="tx2"/>
                </a:solidFill>
                <a:latin typeface="Times New Roman" charset="0"/>
              </a:rPr>
              <a:t>Раскрою веер, сказочный ковер,</a:t>
            </a:r>
          </a:p>
          <a:p>
            <a:r>
              <a:rPr lang="ru-RU" b="1" i="1" dirty="0">
                <a:solidFill>
                  <a:schemeClr val="tx2"/>
                </a:solidFill>
                <a:latin typeface="Times New Roman" charset="0"/>
              </a:rPr>
              <a:t>Сошью, сумею, выстелю узор,</a:t>
            </a:r>
          </a:p>
          <a:p>
            <a:r>
              <a:rPr lang="ru-RU" b="1" i="1" dirty="0">
                <a:solidFill>
                  <a:schemeClr val="tx2"/>
                </a:solidFill>
                <a:latin typeface="Times New Roman" charset="0"/>
              </a:rPr>
              <a:t>Поймав рукой перо из лоскутка,</a:t>
            </a:r>
          </a:p>
          <a:p>
            <a:r>
              <a:rPr lang="ru-RU" b="1" i="1" dirty="0">
                <a:solidFill>
                  <a:schemeClr val="tx2"/>
                </a:solidFill>
                <a:latin typeface="Times New Roman" charset="0"/>
              </a:rPr>
              <a:t>Жар-птицей унесусь под облака…</a:t>
            </a:r>
            <a:r>
              <a:rPr lang="ru-RU" b="1" i="1" dirty="0">
                <a:solidFill>
                  <a:schemeClr val="tx2"/>
                </a:solidFill>
                <a:latin typeface="Monotype Corsiva" pitchFamily="66" charset="0"/>
                <a:cs typeface="Times New Roman" charset="0"/>
              </a:rPr>
              <a:t>                                            </a:t>
            </a:r>
          </a:p>
          <a:p>
            <a:pPr>
              <a:spcBef>
                <a:spcPct val="50000"/>
              </a:spcBef>
            </a:pPr>
            <a:endParaRPr lang="ru-RU" b="1" i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457200" y="1066800"/>
            <a:ext cx="8382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>
                <a:solidFill>
                  <a:schemeClr val="tx2"/>
                </a:solidFill>
                <a:latin typeface="Times New Roman" charset="0"/>
              </a:rPr>
              <a:t>Вот и закончилось знакомство с удивительным искусством лоскутного шитья.</a:t>
            </a:r>
          </a:p>
        </p:txBody>
      </p:sp>
      <p:pic>
        <p:nvPicPr>
          <p:cNvPr id="53253" name="Picture 5" descr="C:\WINDOWS\Рабочий стол\Лоскутки\схемы\вступлени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828800"/>
            <a:ext cx="26733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3200400" y="4876800"/>
            <a:ext cx="55626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003399"/>
                </a:solidFill>
                <a:latin typeface="Impact" pitchFamily="34" charset="0"/>
              </a:rPr>
              <a:t>А дальше фантазируйте, творите, пробуйте самостоятельно! Желаем вам успехов!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4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5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 autoUpdateAnimBg="0"/>
      <p:bldP spid="53251" grpId="0" autoUpdateAnimBg="0"/>
      <p:bldP spid="53252" grpId="0" autoUpdateAnimBg="0"/>
      <p:bldP spid="53254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381000" y="685800"/>
            <a:ext cx="8229600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b="1" dirty="0">
                <a:solidFill>
                  <a:schemeClr val="tx2"/>
                </a:solidFill>
                <a:latin typeface="Times New Roman" charset="0"/>
              </a:rPr>
              <a:t>Мал лоскуток, а нужен! </a:t>
            </a:r>
          </a:p>
          <a:p>
            <a:pPr algn="ctr"/>
            <a:r>
              <a:rPr lang="ru-RU" sz="2200" b="1" dirty="0">
                <a:solidFill>
                  <a:schemeClr val="tx2"/>
                </a:solidFill>
                <a:latin typeface="Times New Roman" charset="0"/>
              </a:rPr>
              <a:t>Нужен тем, кто умеет превращать цветные кусочки ткани в необычные картины, изысканные по цвету стеганные одеяла и другие сказочные по красоте изделия.</a:t>
            </a:r>
          </a:p>
          <a:p>
            <a:pPr algn="ctr"/>
            <a:r>
              <a:rPr lang="ru-RU" sz="2200" b="1" dirty="0">
                <a:solidFill>
                  <a:schemeClr val="tx2"/>
                </a:solidFill>
                <a:latin typeface="Times New Roman" charset="0"/>
              </a:rPr>
              <a:t>Приглашаем вас в волшебный  мир цветных лоскутков!</a:t>
            </a:r>
          </a:p>
        </p:txBody>
      </p:sp>
      <p:sp>
        <p:nvSpPr>
          <p:cNvPr id="41987" name="AutoShape 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752600" y="2667000"/>
            <a:ext cx="6248400" cy="381000"/>
          </a:xfrm>
          <a:prstGeom prst="actionButtonBlank">
            <a:avLst/>
          </a:prstGeom>
          <a:solidFill>
            <a:schemeClr val="tx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FF00"/>
                </a:solidFill>
                <a:latin typeface="Times New Roman" charset="0"/>
              </a:rPr>
              <a:t>Из истории лоскутного шитья</a:t>
            </a:r>
          </a:p>
        </p:txBody>
      </p:sp>
      <p:sp>
        <p:nvSpPr>
          <p:cNvPr id="41989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752600" y="3200400"/>
            <a:ext cx="6248400" cy="381000"/>
          </a:xfrm>
          <a:prstGeom prst="actionButtonBlank">
            <a:avLst/>
          </a:prstGeom>
          <a:solidFill>
            <a:schemeClr val="tx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FF00"/>
                </a:solidFill>
                <a:latin typeface="Times New Roman" charset="0"/>
              </a:rPr>
              <a:t>Материалы для лоскутного шитья</a:t>
            </a:r>
          </a:p>
        </p:txBody>
      </p:sp>
      <p:sp>
        <p:nvSpPr>
          <p:cNvPr id="41990" name="AutoShape 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752600" y="3733800"/>
            <a:ext cx="6248400" cy="381000"/>
          </a:xfrm>
          <a:prstGeom prst="actionButtonBlank">
            <a:avLst/>
          </a:prstGeom>
          <a:solidFill>
            <a:schemeClr val="tx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FF00"/>
                </a:solidFill>
                <a:latin typeface="Times New Roman" charset="0"/>
              </a:rPr>
              <a:t>Инструменты для работы</a:t>
            </a:r>
          </a:p>
        </p:txBody>
      </p:sp>
      <p:sp>
        <p:nvSpPr>
          <p:cNvPr id="41991" name="AutoShape 7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752600" y="4267200"/>
            <a:ext cx="6248400" cy="381000"/>
          </a:xfrm>
          <a:prstGeom prst="actionButtonBlank">
            <a:avLst/>
          </a:prstGeom>
          <a:solidFill>
            <a:schemeClr val="tx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FF00"/>
                </a:solidFill>
                <a:latin typeface="Times New Roman" charset="0"/>
              </a:rPr>
              <a:t>Подготовка к работе</a:t>
            </a:r>
          </a:p>
        </p:txBody>
      </p:sp>
      <p:sp>
        <p:nvSpPr>
          <p:cNvPr id="41992" name="AutoShape 8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752600" y="4800600"/>
            <a:ext cx="6248400" cy="381000"/>
          </a:xfrm>
          <a:prstGeom prst="actionButtonBlank">
            <a:avLst/>
          </a:prstGeom>
          <a:solidFill>
            <a:schemeClr val="tx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FF00"/>
                </a:solidFill>
                <a:latin typeface="Times New Roman" charset="0"/>
              </a:rPr>
              <a:t>Основные техники лоскутного шитья</a:t>
            </a:r>
          </a:p>
        </p:txBody>
      </p:sp>
      <p:sp>
        <p:nvSpPr>
          <p:cNvPr id="41993" name="AutoShape 9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752600" y="5334000"/>
            <a:ext cx="6248400" cy="381000"/>
          </a:xfrm>
          <a:prstGeom prst="actionButtonBlank">
            <a:avLst/>
          </a:prstGeom>
          <a:solidFill>
            <a:schemeClr val="tx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FF00"/>
                </a:solidFill>
                <a:latin typeface="Times New Roman" charset="0"/>
              </a:rPr>
              <a:t>Лоскутки и фантазия</a:t>
            </a:r>
          </a:p>
        </p:txBody>
      </p:sp>
      <p:sp>
        <p:nvSpPr>
          <p:cNvPr id="4105" name="AutoShape 1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05800" y="6096000"/>
            <a:ext cx="457200" cy="457200"/>
          </a:xfrm>
          <a:prstGeom prst="actionButtonForwardNext">
            <a:avLst/>
          </a:prstGeom>
          <a:solidFill>
            <a:schemeClr val="tx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autoUpdateAnimBg="0"/>
      <p:bldP spid="41987" grpId="0" animBg="1" autoUpdateAnimBg="0"/>
      <p:bldP spid="41989" grpId="0" animBg="1" autoUpdateAnimBg="0"/>
      <p:bldP spid="41990" grpId="0" animBg="1" autoUpdateAnimBg="0"/>
      <p:bldP spid="41991" grpId="0" animBg="1" autoUpdateAnimBg="0"/>
      <p:bldP spid="41992" grpId="0" animBg="1" autoUpdateAnimBg="0"/>
      <p:bldP spid="41993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7620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003399"/>
                </a:solidFill>
                <a:latin typeface="Impact" pitchFamily="34" charset="0"/>
              </a:rPr>
              <a:t>Из истории лоскутного шитья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914400" y="17526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Times New Roman" charset="0"/>
            </a:endParaRP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3276600" y="1219200"/>
            <a:ext cx="5486400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b="1" dirty="0">
                <a:solidFill>
                  <a:schemeClr val="tx2"/>
                </a:solidFill>
                <a:latin typeface="Times New Roman" charset="0"/>
              </a:rPr>
              <a:t>В России лоскутное шитье стало активно развиваться с середины </a:t>
            </a:r>
            <a:r>
              <a:rPr lang="en-US" sz="2200" b="1" dirty="0">
                <a:solidFill>
                  <a:schemeClr val="tx2"/>
                </a:solidFill>
                <a:latin typeface="Times New Roman" charset="0"/>
              </a:rPr>
              <a:t>XIX </a:t>
            </a:r>
            <a:r>
              <a:rPr lang="ru-RU" sz="2200" b="1" dirty="0">
                <a:solidFill>
                  <a:schemeClr val="tx2"/>
                </a:solidFill>
                <a:latin typeface="Times New Roman" charset="0"/>
              </a:rPr>
              <a:t>в., когда широкое распространение получили хлопчатобумажные ткани фабричного </a:t>
            </a:r>
            <a:r>
              <a:rPr lang="ru-RU" sz="2200" b="1" dirty="0" err="1">
                <a:solidFill>
                  <a:schemeClr val="tx2"/>
                </a:solidFill>
                <a:latin typeface="Times New Roman" charset="0"/>
              </a:rPr>
              <a:t>производства.Лоскутное</a:t>
            </a:r>
            <a:r>
              <a:rPr lang="ru-RU" sz="2200" b="1" dirty="0">
                <a:solidFill>
                  <a:schemeClr val="tx2"/>
                </a:solidFill>
                <a:latin typeface="Times New Roman" charset="0"/>
              </a:rPr>
              <a:t> шитье зародилось и развивалось в крестьянской среде. Предметы деревенского быта были и полезны, и красивы: </a:t>
            </a:r>
            <a:r>
              <a:rPr lang="ru-RU" sz="2200" b="1" dirty="0">
                <a:solidFill>
                  <a:schemeClr val="tx2"/>
                </a:solidFill>
                <a:latin typeface="Times New Roman" charset="0"/>
                <a:hlinkClick r:id="rId3" action="ppaction://hlinksldjump"/>
              </a:rPr>
              <a:t>лоскутные одеяла</a:t>
            </a:r>
            <a:r>
              <a:rPr lang="ru-RU" sz="2200" b="1" dirty="0">
                <a:solidFill>
                  <a:schemeClr val="tx2"/>
                </a:solidFill>
                <a:latin typeface="Times New Roman" charset="0"/>
              </a:rPr>
              <a:t>, коврики-кругляши, дорожки.</a:t>
            </a:r>
          </a:p>
          <a:p>
            <a:pPr algn="ctr"/>
            <a:r>
              <a:rPr lang="ru-RU" sz="2200" b="1" dirty="0">
                <a:solidFill>
                  <a:schemeClr val="tx2"/>
                </a:solidFill>
                <a:latin typeface="Times New Roman" charset="0"/>
              </a:rPr>
              <a:t> Имеются свидетельства, что еще в</a:t>
            </a:r>
            <a:r>
              <a:rPr lang="en-US" sz="2200" b="1" dirty="0">
                <a:solidFill>
                  <a:schemeClr val="tx2"/>
                </a:solidFill>
                <a:latin typeface="Times New Roman" charset="0"/>
              </a:rPr>
              <a:t> XVII </a:t>
            </a:r>
            <a:r>
              <a:rPr lang="ru-RU" sz="2200" b="1" dirty="0">
                <a:solidFill>
                  <a:schemeClr val="tx2"/>
                </a:solidFill>
                <a:latin typeface="Times New Roman" charset="0"/>
              </a:rPr>
              <a:t>в. старообрядцы использовали подручники – молитвенные коврики, рисунок которых состоял из лоскутов.</a:t>
            </a:r>
          </a:p>
        </p:txBody>
      </p:sp>
      <p:pic>
        <p:nvPicPr>
          <p:cNvPr id="35845" name="Picture 5" descr="C:\WINDOWS\Рабочий стол\Лоскутки\лоскутки 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752600"/>
            <a:ext cx="2286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29600" y="6096000"/>
            <a:ext cx="533400" cy="533400"/>
          </a:xfrm>
          <a:prstGeom prst="actionButtonForwardNext">
            <a:avLst/>
          </a:prstGeom>
          <a:solidFill>
            <a:schemeClr val="tx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7" name="AutoShape 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6096000"/>
            <a:ext cx="533400" cy="533400"/>
          </a:xfrm>
          <a:prstGeom prst="actionButtonBackPrevious">
            <a:avLst/>
          </a:prstGeom>
          <a:solidFill>
            <a:schemeClr val="tx1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8" presetClass="entr" presetSubtype="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autoUpdateAnimBg="0"/>
      <p:bldP spid="35844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3581400" y="609600"/>
            <a:ext cx="4953000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Times New Roman" charset="0"/>
              </a:rPr>
              <a:t>Редкая крестьянская изба не имела лоскутного одеяла, сшитого из кусочков отслужившей свой век одежды. Лоскутики зачастую были неправильной формы, подбирались произвольно, сшивались как придется. Такое одеяло выполняло свою главную функцию – оно служило защитой от холода.</a:t>
            </a:r>
          </a:p>
          <a:p>
            <a:pPr algn="ctr"/>
            <a:r>
              <a:rPr lang="ru-RU" sz="2000" b="1" dirty="0">
                <a:solidFill>
                  <a:schemeClr val="tx2"/>
                </a:solidFill>
                <a:latin typeface="Times New Roman" charset="0"/>
              </a:rPr>
              <a:t> В некоторых областях России традиционно изготовление лоскутных одеял было связано со свадебным обрядом: оно служило частью приданного. Лоскутное одеяло принято было дарить на рождение ребенка. Такие одеяла сочетали в себе практичность и декоративность.</a:t>
            </a:r>
          </a:p>
        </p:txBody>
      </p:sp>
      <p:pic>
        <p:nvPicPr>
          <p:cNvPr id="38918" name="Picture 6" descr="C:\WINDOWS\Рабочий стол\Лоскутки\Одеял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838200"/>
            <a:ext cx="2590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533400" cy="533400"/>
          </a:xfrm>
          <a:prstGeom prst="actionButtonReturn">
            <a:avLst/>
          </a:prstGeom>
          <a:solidFill>
            <a:schemeClr val="tx1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685800" y="762000"/>
            <a:ext cx="5181600" cy="545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b="1" dirty="0">
                <a:solidFill>
                  <a:srgbClr val="003399"/>
                </a:solidFill>
                <a:latin typeface="Times New Roman" charset="0"/>
              </a:rPr>
              <a:t>Лоскутное шитье</a:t>
            </a:r>
            <a:r>
              <a:rPr lang="ru-RU" sz="2200" b="1" dirty="0">
                <a:solidFill>
                  <a:schemeClr val="tx2"/>
                </a:solidFill>
                <a:latin typeface="Times New Roman" charset="0"/>
              </a:rPr>
              <a:t> – наиболее распространенный вид в художественной работе с лоскутом. Под лоскутным шитьем понимается искусство соединения небольших разноцветных кусочков ткани (лоскутов) в единое целое путем сшивания. </a:t>
            </a:r>
          </a:p>
          <a:p>
            <a:pPr algn="ctr"/>
            <a:r>
              <a:rPr lang="ru-RU" sz="2200" b="1" dirty="0">
                <a:solidFill>
                  <a:schemeClr val="tx2"/>
                </a:solidFill>
                <a:latin typeface="Times New Roman" charset="0"/>
              </a:rPr>
              <a:t>Основной разновидностью лоскутного шитья является </a:t>
            </a:r>
            <a:r>
              <a:rPr lang="ru-RU" sz="2200" b="1" dirty="0">
                <a:solidFill>
                  <a:srgbClr val="003399"/>
                </a:solidFill>
                <a:latin typeface="Times New Roman" charset="0"/>
              </a:rPr>
              <a:t>лоскутная мозаика</a:t>
            </a:r>
            <a:r>
              <a:rPr lang="ru-RU" sz="2200" b="1" dirty="0">
                <a:solidFill>
                  <a:schemeClr val="tx2"/>
                </a:solidFill>
                <a:latin typeface="Times New Roman" charset="0"/>
              </a:rPr>
              <a:t>. Отличительный признак лоскутной мозаики – все швы стачивания находятся на изнаночной стороне. Там, где нельзя проложить машинную строчку, применяется потайной стежок.</a:t>
            </a:r>
          </a:p>
        </p:txBody>
      </p:sp>
      <p:pic>
        <p:nvPicPr>
          <p:cNvPr id="36867" name="Picture 3" descr="C:\WINDOWS\Рабочий стол\Лоскутки\лоск це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838200"/>
            <a:ext cx="256222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29600" y="6019800"/>
            <a:ext cx="533400" cy="533400"/>
          </a:xfrm>
          <a:prstGeom prst="actionButtonForwardNext">
            <a:avLst/>
          </a:prstGeom>
          <a:solidFill>
            <a:schemeClr val="tx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3" name="AutoShape 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43800" y="6019800"/>
            <a:ext cx="533400" cy="533400"/>
          </a:xfrm>
          <a:prstGeom prst="actionButtonBackPrevious">
            <a:avLst/>
          </a:prstGeom>
          <a:solidFill>
            <a:schemeClr val="tx1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 autoUpdateAnimBg="0" advAuto="100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457200" y="533400"/>
            <a:ext cx="8077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003399"/>
                </a:solidFill>
                <a:latin typeface="Impact" pitchFamily="34" charset="0"/>
              </a:rPr>
              <a:t>Для работы вам необходимы :</a:t>
            </a:r>
          </a:p>
        </p:txBody>
      </p:sp>
      <p:pic>
        <p:nvPicPr>
          <p:cNvPr id="39940" name="Picture 4" descr="C:\WINDOWS\Рабочий стол\Лоскутки\лоск ткан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1371600"/>
            <a:ext cx="2819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5943600"/>
            <a:ext cx="533400" cy="533400"/>
          </a:xfrm>
          <a:prstGeom prst="actionButtonForwardNext">
            <a:avLst/>
          </a:prstGeom>
          <a:solidFill>
            <a:schemeClr val="tx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1295400" y="1447800"/>
            <a:ext cx="3962400" cy="196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3399"/>
                </a:solidFill>
                <a:latin typeface="Impact" pitchFamily="34" charset="0"/>
              </a:rPr>
              <a:t>Материалы: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200" b="1" dirty="0">
                <a:solidFill>
                  <a:schemeClr val="tx2"/>
                </a:solidFill>
                <a:latin typeface="Times New Roman" charset="0"/>
              </a:rPr>
              <a:t> ткань,  нитки № 40, 50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200" b="1" dirty="0">
                <a:solidFill>
                  <a:schemeClr val="tx2"/>
                </a:solidFill>
                <a:latin typeface="Times New Roman" charset="0"/>
              </a:rPr>
              <a:t> синтепон, ватин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200" b="1" dirty="0">
                <a:solidFill>
                  <a:schemeClr val="tx2"/>
                </a:solidFill>
                <a:latin typeface="Times New Roman" charset="0"/>
              </a:rPr>
              <a:t> тесьма, кружево</a:t>
            </a:r>
          </a:p>
        </p:txBody>
      </p:sp>
      <p:pic>
        <p:nvPicPr>
          <p:cNvPr id="39945" name="Picture 9" descr="C:\WINDOWS\Рабочий стол\Лоскутки\Машин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3810000"/>
            <a:ext cx="3033713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4724400" y="4114800"/>
            <a:ext cx="2743200" cy="196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3399"/>
                </a:solidFill>
                <a:latin typeface="Impact" pitchFamily="34" charset="0"/>
              </a:rPr>
              <a:t>Оборудование: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200" b="1" dirty="0">
                <a:solidFill>
                  <a:schemeClr val="tx2"/>
                </a:solidFill>
                <a:latin typeface="Times New Roman" charset="0"/>
              </a:rPr>
              <a:t> утюг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200" b="1" dirty="0">
                <a:solidFill>
                  <a:schemeClr val="tx2"/>
                </a:solidFill>
                <a:latin typeface="Times New Roman" charset="0"/>
              </a:rPr>
              <a:t> гладильная доска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200" b="1" dirty="0">
                <a:solidFill>
                  <a:schemeClr val="tx2"/>
                </a:solidFill>
                <a:latin typeface="Times New Roman" charset="0"/>
              </a:rPr>
              <a:t> швейная машина</a:t>
            </a:r>
          </a:p>
        </p:txBody>
      </p:sp>
      <p:sp>
        <p:nvSpPr>
          <p:cNvPr id="8200" name="AutoShape 1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43800" y="5943600"/>
            <a:ext cx="533400" cy="533400"/>
          </a:xfrm>
          <a:prstGeom prst="actionButtonBackPrevious">
            <a:avLst/>
          </a:prstGeom>
          <a:solidFill>
            <a:schemeClr val="tx1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725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225"/>
                            </p:stCondLst>
                            <p:childTnLst>
                              <p:par>
                                <p:cTn id="15" presetID="23" presetClass="entr" presetSubtype="52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725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825"/>
                            </p:stCondLst>
                            <p:childTnLst>
                              <p:par>
                                <p:cTn id="27" presetID="23" presetClass="entr" presetSubtype="52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utoUpdateAnimBg="0"/>
      <p:bldP spid="39943" grpId="0" autoUpdateAnimBg="0"/>
      <p:bldP spid="39946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457200" y="609600"/>
            <a:ext cx="838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003399"/>
                </a:solidFill>
                <a:latin typeface="Impact" pitchFamily="34" charset="0"/>
              </a:rPr>
              <a:t>Для работы вам необходимы: </a:t>
            </a: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4343400" y="1447800"/>
            <a:ext cx="3886200" cy="429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ru-RU" b="1" dirty="0">
                <a:solidFill>
                  <a:srgbClr val="003399"/>
                </a:solidFill>
                <a:latin typeface="Impact" pitchFamily="34" charset="0"/>
              </a:rPr>
              <a:t>Инструменты: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b="1" dirty="0">
                <a:solidFill>
                  <a:schemeClr val="tx2"/>
                </a:solidFill>
                <a:latin typeface="Times New Roman" charset="0"/>
              </a:rPr>
              <a:t>Карандаш простой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b="1" dirty="0">
                <a:solidFill>
                  <a:schemeClr val="tx2"/>
                </a:solidFill>
                <a:latin typeface="Times New Roman" charset="0"/>
              </a:rPr>
              <a:t>Линейка, угольник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b="1" dirty="0">
                <a:solidFill>
                  <a:schemeClr val="tx2"/>
                </a:solidFill>
                <a:latin typeface="Times New Roman" charset="0"/>
              </a:rPr>
              <a:t>Ножницы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b="1" dirty="0">
                <a:solidFill>
                  <a:schemeClr val="tx2"/>
                </a:solidFill>
                <a:latin typeface="Times New Roman" charset="0"/>
              </a:rPr>
              <a:t>Иглы ручные швейные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b="1" dirty="0">
                <a:solidFill>
                  <a:schemeClr val="tx2"/>
                </a:solidFill>
                <a:latin typeface="Times New Roman" charset="0"/>
              </a:rPr>
              <a:t>Булавки портновские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b="1" dirty="0">
                <a:solidFill>
                  <a:schemeClr val="tx2"/>
                </a:solidFill>
                <a:latin typeface="Times New Roman" charset="0"/>
              </a:rPr>
              <a:t>Мел портновский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b="1" dirty="0">
                <a:solidFill>
                  <a:schemeClr val="tx2"/>
                </a:solidFill>
                <a:latin typeface="Times New Roman" charset="0"/>
              </a:rPr>
              <a:t>Сантиметровая лента</a:t>
            </a:r>
          </a:p>
        </p:txBody>
      </p:sp>
      <p:sp>
        <p:nvSpPr>
          <p:cNvPr id="9220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05800" y="6019800"/>
            <a:ext cx="533400" cy="533400"/>
          </a:xfrm>
          <a:prstGeom prst="actionButtonForwardNext">
            <a:avLst/>
          </a:prstGeom>
          <a:solidFill>
            <a:schemeClr val="tx1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0966" name="Picture 6" descr="C:\WINDOWS\Рабочий стол\Лоскутки\Инструменты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600200"/>
            <a:ext cx="30765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6019800"/>
            <a:ext cx="533400" cy="533400"/>
          </a:xfrm>
          <a:prstGeom prst="actionButtonBackPrevious">
            <a:avLst/>
          </a:prstGeom>
          <a:solidFill>
            <a:schemeClr val="tx1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725"/>
                            </p:stCondLst>
                            <p:childTnLst>
                              <p:par>
                                <p:cTn id="10" presetID="2" presetClass="entr" presetSubtype="6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825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autoUpdateAnimBg="0"/>
      <p:bldP spid="4096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5334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003399"/>
                </a:solidFill>
                <a:latin typeface="Impact" pitchFamily="34" charset="0"/>
              </a:rPr>
              <a:t>Подготовка к работе</a:t>
            </a: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2286000" y="1676400"/>
            <a:ext cx="65532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Times New Roman" charset="0"/>
              </a:rPr>
              <a:t>Швейную машину желательно расположить ближе к окну (или сделать дополнительное освещение). Справа от неё расположить гладильную доску, утюг. Слева – столик для раскроя и сборки деталей. Все необходимые инструменты также должны быть под рукой.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2286000" y="4114800"/>
            <a:ext cx="64770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Times New Roman" charset="0"/>
              </a:rPr>
              <a:t> В лоскутном шитье используются как новые, таки бывшие в употреблении ткани. Новые ткани необходимо декатировать. Старые ткани необходимо выстирать, накрахмалить и проутюжить. Все ткани необходимо разложить по цвету.</a:t>
            </a:r>
          </a:p>
        </p:txBody>
      </p:sp>
      <p:sp>
        <p:nvSpPr>
          <p:cNvPr id="10245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29600" y="6019800"/>
            <a:ext cx="533400" cy="533400"/>
          </a:xfrm>
          <a:prstGeom prst="actionButtonForwardNext">
            <a:avLst/>
          </a:prstGeom>
          <a:solidFill>
            <a:schemeClr val="tx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3015" name="Picture 7" descr="C:\WINDOWS\Рабочий стол\Лоскутки\лоск кукл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371600"/>
            <a:ext cx="18288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6" name="AutoShape 8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667000" y="1219200"/>
            <a:ext cx="5791200" cy="457200"/>
          </a:xfrm>
          <a:prstGeom prst="actionButtonBlank">
            <a:avLst/>
          </a:prstGeom>
          <a:solidFill>
            <a:schemeClr val="tx1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200" b="1" dirty="0">
                <a:solidFill>
                  <a:srgbClr val="FFFF00"/>
                </a:solidFill>
                <a:latin typeface="Times New Roman" charset="0"/>
              </a:rPr>
              <a:t>Организация рабочего места</a:t>
            </a:r>
          </a:p>
        </p:txBody>
      </p:sp>
      <p:sp>
        <p:nvSpPr>
          <p:cNvPr id="43017" name="AutoShape 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743200" y="3657600"/>
            <a:ext cx="5791200" cy="457200"/>
          </a:xfrm>
          <a:prstGeom prst="actionButtonBlank">
            <a:avLst/>
          </a:prstGeom>
          <a:solidFill>
            <a:schemeClr val="tx1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200" b="1" dirty="0">
                <a:solidFill>
                  <a:srgbClr val="FFFF00"/>
                </a:solidFill>
                <a:latin typeface="Times New Roman" charset="0"/>
              </a:rPr>
              <a:t>Подготовка ткани</a:t>
            </a:r>
          </a:p>
        </p:txBody>
      </p:sp>
      <p:sp>
        <p:nvSpPr>
          <p:cNvPr id="10249" name="AutoShape 10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43800" y="6019800"/>
            <a:ext cx="533400" cy="533400"/>
          </a:xfrm>
          <a:prstGeom prst="actionButtonBackPrevious">
            <a:avLst/>
          </a:prstGeom>
          <a:solidFill>
            <a:schemeClr val="tx1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9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4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9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4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9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autoUpdateAnimBg="0"/>
      <p:bldP spid="43011" grpId="0" autoUpdateAnimBg="0"/>
      <p:bldP spid="43012" grpId="0" autoUpdateAnimBg="0"/>
      <p:bldP spid="43016" grpId="0" animBg="1" autoUpdateAnimBg="0"/>
      <p:bldP spid="43017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003399"/>
                </a:solidFill>
                <a:latin typeface="Impact" pitchFamily="34" charset="0"/>
              </a:rPr>
              <a:t>Организация рабочего места</a:t>
            </a: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1600200" y="1447800"/>
            <a:ext cx="6535738" cy="4114800"/>
            <a:chOff x="576" y="1200"/>
            <a:chExt cx="4117" cy="2448"/>
          </a:xfrm>
        </p:grpSpPr>
        <p:sp>
          <p:nvSpPr>
            <p:cNvPr id="11269" name="Line 4"/>
            <p:cNvSpPr>
              <a:spLocks noChangeShapeType="1"/>
            </p:cNvSpPr>
            <p:nvPr/>
          </p:nvSpPr>
          <p:spPr bwMode="auto">
            <a:xfrm>
              <a:off x="576" y="1680"/>
              <a:ext cx="576" cy="0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1270" name="Line 6"/>
            <p:cNvSpPr>
              <a:spLocks noChangeShapeType="1"/>
            </p:cNvSpPr>
            <p:nvPr/>
          </p:nvSpPr>
          <p:spPr bwMode="auto">
            <a:xfrm flipV="1">
              <a:off x="1152" y="1536"/>
              <a:ext cx="0" cy="144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1271" name="Line 7"/>
            <p:cNvSpPr>
              <a:spLocks noChangeShapeType="1"/>
            </p:cNvSpPr>
            <p:nvPr/>
          </p:nvSpPr>
          <p:spPr bwMode="auto">
            <a:xfrm>
              <a:off x="1152" y="1536"/>
              <a:ext cx="1248" cy="0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1272" name="Line 8"/>
            <p:cNvSpPr>
              <a:spLocks noChangeShapeType="1"/>
            </p:cNvSpPr>
            <p:nvPr/>
          </p:nvSpPr>
          <p:spPr bwMode="auto">
            <a:xfrm>
              <a:off x="2400" y="1536"/>
              <a:ext cx="0" cy="144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1273" name="Line 9"/>
            <p:cNvSpPr>
              <a:spLocks noChangeShapeType="1"/>
            </p:cNvSpPr>
            <p:nvPr/>
          </p:nvSpPr>
          <p:spPr bwMode="auto">
            <a:xfrm>
              <a:off x="2400" y="1680"/>
              <a:ext cx="384" cy="0"/>
            </a:xfrm>
            <a:prstGeom prst="line">
              <a:avLst/>
            </a:prstGeom>
            <a:noFill/>
            <a:ln w="38100">
              <a:solidFill>
                <a:srgbClr val="003399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344" y="1728"/>
              <a:ext cx="960" cy="384"/>
            </a:xfrm>
            <a:prstGeom prst="rect">
              <a:avLst/>
            </a:prstGeom>
            <a:solidFill>
              <a:srgbClr val="0099FF"/>
            </a:solidFill>
            <a:ln w="38100">
              <a:solidFill>
                <a:srgbClr val="00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5" name="AutoShape 11"/>
            <p:cNvSpPr>
              <a:spLocks noChangeArrowheads="1"/>
            </p:cNvSpPr>
            <p:nvPr/>
          </p:nvSpPr>
          <p:spPr bwMode="auto">
            <a:xfrm>
              <a:off x="1584" y="1824"/>
              <a:ext cx="576" cy="192"/>
            </a:xfrm>
            <a:prstGeom prst="roundRect">
              <a:avLst>
                <a:gd name="adj" fmla="val 16667"/>
              </a:avLst>
            </a:prstGeom>
            <a:solidFill>
              <a:srgbClr val="003399"/>
            </a:solidFill>
            <a:ln w="28575">
              <a:solidFill>
                <a:srgbClr val="00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>
                <a:latin typeface="Times New Roman" charset="0"/>
              </a:endParaRPr>
            </a:p>
          </p:txBody>
        </p:sp>
        <p:sp>
          <p:nvSpPr>
            <p:cNvPr id="11276" name="Rectangle 13"/>
            <p:cNvSpPr>
              <a:spLocks noChangeArrowheads="1"/>
            </p:cNvSpPr>
            <p:nvPr/>
          </p:nvSpPr>
          <p:spPr bwMode="auto">
            <a:xfrm>
              <a:off x="2400" y="2160"/>
              <a:ext cx="576" cy="1488"/>
            </a:xfrm>
            <a:prstGeom prst="rect">
              <a:avLst/>
            </a:prstGeom>
            <a:solidFill>
              <a:srgbClr val="0099FF"/>
            </a:solidFill>
            <a:ln w="38100">
              <a:solidFill>
                <a:srgbClr val="00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7" name="Rectangle 14"/>
            <p:cNvSpPr>
              <a:spLocks noChangeArrowheads="1"/>
            </p:cNvSpPr>
            <p:nvPr/>
          </p:nvSpPr>
          <p:spPr bwMode="auto">
            <a:xfrm>
              <a:off x="576" y="2352"/>
              <a:ext cx="672" cy="1296"/>
            </a:xfrm>
            <a:prstGeom prst="rect">
              <a:avLst/>
            </a:prstGeom>
            <a:solidFill>
              <a:srgbClr val="0099FF"/>
            </a:solidFill>
            <a:ln w="38100">
              <a:solidFill>
                <a:srgbClr val="0033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8" name="Oval 15"/>
            <p:cNvSpPr>
              <a:spLocks noChangeArrowheads="1"/>
            </p:cNvSpPr>
            <p:nvPr/>
          </p:nvSpPr>
          <p:spPr bwMode="auto">
            <a:xfrm>
              <a:off x="1728" y="2256"/>
              <a:ext cx="384" cy="336"/>
            </a:xfrm>
            <a:prstGeom prst="ellipse">
              <a:avLst/>
            </a:prstGeom>
            <a:solidFill>
              <a:srgbClr val="0099FF"/>
            </a:solidFill>
            <a:ln w="38100">
              <a:solidFill>
                <a:srgbClr val="00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9" name="Text Box 21"/>
            <p:cNvSpPr txBox="1">
              <a:spLocks noChangeArrowheads="1"/>
            </p:cNvSpPr>
            <p:nvPr/>
          </p:nvSpPr>
          <p:spPr bwMode="auto">
            <a:xfrm>
              <a:off x="1488" y="1200"/>
              <a:ext cx="530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>
                  <a:solidFill>
                    <a:srgbClr val="003399"/>
                  </a:solidFill>
                  <a:latin typeface="Times New Roman" charset="0"/>
                </a:rPr>
                <a:t>окно</a:t>
              </a:r>
            </a:p>
          </p:txBody>
        </p:sp>
        <p:sp>
          <p:nvSpPr>
            <p:cNvPr id="11280" name="Text Box 22"/>
            <p:cNvSpPr txBox="1">
              <a:spLocks noChangeArrowheads="1"/>
            </p:cNvSpPr>
            <p:nvPr/>
          </p:nvSpPr>
          <p:spPr bwMode="auto">
            <a:xfrm>
              <a:off x="2390" y="1754"/>
              <a:ext cx="1644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>
                  <a:solidFill>
                    <a:srgbClr val="003399"/>
                  </a:solidFill>
                  <a:latin typeface="Times New Roman" charset="0"/>
                </a:rPr>
                <a:t>швейная машина</a:t>
              </a:r>
            </a:p>
          </p:txBody>
        </p:sp>
        <p:sp>
          <p:nvSpPr>
            <p:cNvPr id="11281" name="Text Box 23"/>
            <p:cNvSpPr txBox="1">
              <a:spLocks noChangeArrowheads="1"/>
            </p:cNvSpPr>
            <p:nvPr/>
          </p:nvSpPr>
          <p:spPr bwMode="auto">
            <a:xfrm>
              <a:off x="624" y="2880"/>
              <a:ext cx="624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>
                  <a:solidFill>
                    <a:srgbClr val="080808"/>
                  </a:solidFill>
                  <a:latin typeface="Times New Roman" charset="0"/>
                </a:rPr>
                <a:t>стол</a:t>
              </a:r>
            </a:p>
          </p:txBody>
        </p:sp>
        <p:sp>
          <p:nvSpPr>
            <p:cNvPr id="11282" name="Text Box 24"/>
            <p:cNvSpPr txBox="1">
              <a:spLocks noChangeArrowheads="1"/>
            </p:cNvSpPr>
            <p:nvPr/>
          </p:nvSpPr>
          <p:spPr bwMode="auto">
            <a:xfrm>
              <a:off x="3024" y="2448"/>
              <a:ext cx="1669" cy="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>
                  <a:solidFill>
                    <a:srgbClr val="003399"/>
                  </a:solidFill>
                  <a:latin typeface="Times New Roman" charset="0"/>
                </a:rPr>
                <a:t>гладильная доска</a:t>
              </a:r>
            </a:p>
            <a:p>
              <a:r>
                <a:rPr lang="ru-RU" b="1">
                  <a:solidFill>
                    <a:srgbClr val="003399"/>
                  </a:solidFill>
                  <a:latin typeface="Times New Roman" charset="0"/>
                </a:rPr>
                <a:t>утюг</a:t>
              </a:r>
            </a:p>
          </p:txBody>
        </p:sp>
        <p:sp>
          <p:nvSpPr>
            <p:cNvPr id="11283" name="Text Box 25"/>
            <p:cNvSpPr txBox="1">
              <a:spLocks noChangeArrowheads="1"/>
            </p:cNvSpPr>
            <p:nvPr/>
          </p:nvSpPr>
          <p:spPr bwMode="auto">
            <a:xfrm>
              <a:off x="1680" y="2688"/>
              <a:ext cx="720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>
                  <a:solidFill>
                    <a:srgbClr val="003399"/>
                  </a:solidFill>
                  <a:latin typeface="Times New Roman" charset="0"/>
                </a:rPr>
                <a:t>стул</a:t>
              </a:r>
            </a:p>
          </p:txBody>
        </p:sp>
        <p:sp>
          <p:nvSpPr>
            <p:cNvPr id="11284" name="AutoShape 26"/>
            <p:cNvSpPr>
              <a:spLocks noChangeArrowheads="1"/>
            </p:cNvSpPr>
            <p:nvPr/>
          </p:nvSpPr>
          <p:spPr bwMode="auto">
            <a:xfrm rot="10800000">
              <a:off x="2544" y="3360"/>
              <a:ext cx="384" cy="144"/>
            </a:xfrm>
            <a:custGeom>
              <a:avLst/>
              <a:gdLst>
                <a:gd name="T0" fmla="*/ 336 w 21600"/>
                <a:gd name="T1" fmla="*/ 72 h 21600"/>
                <a:gd name="T2" fmla="*/ 192 w 21600"/>
                <a:gd name="T3" fmla="*/ 144 h 21600"/>
                <a:gd name="T4" fmla="*/ 48 w 21600"/>
                <a:gd name="T5" fmla="*/ 72 h 21600"/>
                <a:gd name="T6" fmla="*/ 192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3399"/>
            </a:solidFill>
            <a:ln w="38100">
              <a:solidFill>
                <a:srgbClr val="080808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85" name="Line 27"/>
            <p:cNvSpPr>
              <a:spLocks noChangeShapeType="1"/>
            </p:cNvSpPr>
            <p:nvPr/>
          </p:nvSpPr>
          <p:spPr bwMode="auto">
            <a:xfrm flipH="1" flipV="1">
              <a:off x="2784" y="3264"/>
              <a:ext cx="48" cy="96"/>
            </a:xfrm>
            <a:prstGeom prst="line">
              <a:avLst/>
            </a:prstGeom>
            <a:noFill/>
            <a:ln w="38100">
              <a:solidFill>
                <a:srgbClr val="080808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1286" name="Line 28"/>
            <p:cNvSpPr>
              <a:spLocks noChangeShapeType="1"/>
            </p:cNvSpPr>
            <p:nvPr/>
          </p:nvSpPr>
          <p:spPr bwMode="auto">
            <a:xfrm flipH="1">
              <a:off x="2640" y="3264"/>
              <a:ext cx="144" cy="0"/>
            </a:xfrm>
            <a:prstGeom prst="line">
              <a:avLst/>
            </a:prstGeom>
            <a:noFill/>
            <a:ln w="38100">
              <a:solidFill>
                <a:srgbClr val="080808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ru-RU"/>
            </a:p>
          </p:txBody>
        </p:sp>
      </p:grpSp>
      <p:sp>
        <p:nvSpPr>
          <p:cNvPr id="11268" name="AutoShape 3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53400" y="6019800"/>
            <a:ext cx="457200" cy="457200"/>
          </a:xfrm>
          <a:prstGeom prst="actionButtonReturn">
            <a:avLst/>
          </a:prstGeom>
          <a:solidFill>
            <a:schemeClr val="tx1"/>
          </a:solidFill>
          <a:ln w="9525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autoUpdateAnimBg="0"/>
    </p:bldLst>
  </p:timing>
</p:sld>
</file>

<file path=ppt/theme/theme1.xml><?xml version="1.0" encoding="utf-8"?>
<a:theme xmlns:a="http://schemas.openxmlformats.org/drawingml/2006/main" name="Пост-модерн">
  <a:themeElements>
    <a:clrScheme name="Пост-модерн 1">
      <a:dk1>
        <a:srgbClr val="8383AD"/>
      </a:dk1>
      <a:lt1>
        <a:srgbClr val="FEFED6"/>
      </a:lt1>
      <a:dk2>
        <a:srgbClr val="404176"/>
      </a:dk2>
      <a:lt2>
        <a:srgbClr val="969696"/>
      </a:lt2>
      <a:accent1>
        <a:srgbClr val="BABE90"/>
      </a:accent1>
      <a:accent2>
        <a:srgbClr val="666699"/>
      </a:accent2>
      <a:accent3>
        <a:srgbClr val="FEFEE8"/>
      </a:accent3>
      <a:accent4>
        <a:srgbClr val="6F6F93"/>
      </a:accent4>
      <a:accent5>
        <a:srgbClr val="D9DBC6"/>
      </a:accent5>
      <a:accent6>
        <a:srgbClr val="5C5C8A"/>
      </a:accent6>
      <a:hlink>
        <a:srgbClr val="C09E4A"/>
      </a:hlink>
      <a:folHlink>
        <a:srgbClr val="006666"/>
      </a:folHlink>
    </a:clrScheme>
    <a:fontScheme name="Пост-модер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ост-модерн 1">
        <a:dk1>
          <a:srgbClr val="8383AD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ост-модерн 2">
        <a:dk1>
          <a:srgbClr val="8383AD"/>
        </a:dk1>
        <a:lt1>
          <a:srgbClr val="FFFFFF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FFFFF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ост-модерн 3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DDDDD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EBEBEB"/>
        </a:accent5>
        <a:accent6>
          <a:srgbClr val="555555"/>
        </a:accent6>
        <a:hlink>
          <a:srgbClr val="C0C0C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ост-модерн 4">
        <a:dk1>
          <a:srgbClr val="424262"/>
        </a:dk1>
        <a:lt1>
          <a:srgbClr val="FFFFFF"/>
        </a:lt1>
        <a:dk2>
          <a:srgbClr val="22659C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6EADC4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ост-модерн 5">
        <a:dk1>
          <a:srgbClr val="000000"/>
        </a:dk1>
        <a:lt1>
          <a:srgbClr val="FFFFFF"/>
        </a:lt1>
        <a:dk2>
          <a:srgbClr val="404176"/>
        </a:dk2>
        <a:lt2>
          <a:srgbClr val="969696"/>
        </a:lt2>
        <a:accent1>
          <a:srgbClr val="B4CD81"/>
        </a:accent1>
        <a:accent2>
          <a:srgbClr val="717EB5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6672A4"/>
        </a:accent6>
        <a:hlink>
          <a:srgbClr val="D793C2"/>
        </a:hlink>
        <a:folHlink>
          <a:srgbClr val="8267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ост-модерн 6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B4CD81"/>
        </a:accent1>
        <a:accent2>
          <a:srgbClr val="DEA45E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C99454"/>
        </a:accent6>
        <a:hlink>
          <a:srgbClr val="D793C2"/>
        </a:hlink>
        <a:folHlink>
          <a:srgbClr val="A08BB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ост-модерн 7">
        <a:dk1>
          <a:srgbClr val="111111"/>
        </a:dk1>
        <a:lt1>
          <a:srgbClr val="FAF5D2"/>
        </a:lt1>
        <a:dk2>
          <a:srgbClr val="4D4D4D"/>
        </a:dk2>
        <a:lt2>
          <a:srgbClr val="D0C59E"/>
        </a:lt2>
        <a:accent1>
          <a:srgbClr val="BABE90"/>
        </a:accent1>
        <a:accent2>
          <a:srgbClr val="666699"/>
        </a:accent2>
        <a:accent3>
          <a:srgbClr val="B2B2B2"/>
        </a:accent3>
        <a:accent4>
          <a:srgbClr val="D6D1B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Designs\Пост-модерн.pot</Template>
  <TotalTime>569</TotalTime>
  <Words>1856</Words>
  <Application>Microsoft Office PowerPoint</Application>
  <PresentationFormat>Екран (4:3)</PresentationFormat>
  <Paragraphs>195</Paragraphs>
  <Slides>18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18</vt:i4>
      </vt:variant>
    </vt:vector>
  </HeadingPairs>
  <TitlesOfParts>
    <vt:vector size="19" baseType="lpstr">
      <vt:lpstr>Пост-модерн</vt:lpstr>
      <vt:lpstr>Презентація PowerPoint</vt:lpstr>
      <vt:lpstr>Презентація PowerPoint</vt:lpstr>
      <vt:lpstr>Из истории лоскутного шитья</vt:lpstr>
      <vt:lpstr>Презентація PowerPoint</vt:lpstr>
      <vt:lpstr>Презентація PowerPoint</vt:lpstr>
      <vt:lpstr>Презентація PowerPoint</vt:lpstr>
      <vt:lpstr>Презентація PowerPoint</vt:lpstr>
      <vt:lpstr>Подготовка к работе</vt:lpstr>
      <vt:lpstr>Организация рабочего места</vt:lpstr>
      <vt:lpstr>Подготовка ткани к работе</vt:lpstr>
      <vt:lpstr>Основные техники лоскутного шитья</vt:lpstr>
      <vt:lpstr>Техника «Спираль»</vt:lpstr>
      <vt:lpstr>Техника «Полоска»</vt:lpstr>
      <vt:lpstr>Техника «Квадрат»</vt:lpstr>
      <vt:lpstr>Техника «Треугольники»</vt:lpstr>
      <vt:lpstr>Техника «Уголки»</vt:lpstr>
      <vt:lpstr>Свободная техника</vt:lpstr>
      <vt:lpstr>Лоскутки и фантазия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Осипович</dc:creator>
  <cp:lastModifiedBy>LEGION</cp:lastModifiedBy>
  <cp:revision>33</cp:revision>
  <cp:lastPrinted>1601-01-01T00:00:00Z</cp:lastPrinted>
  <dcterms:created xsi:type="dcterms:W3CDTF">2004-11-07T08:13:41Z</dcterms:created>
  <dcterms:modified xsi:type="dcterms:W3CDTF">2015-03-31T08:17:32Z</dcterms:modified>
</cp:coreProperties>
</file>