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71" r:id="rId2"/>
    <p:sldId id="257" r:id="rId3"/>
    <p:sldId id="256" r:id="rId4"/>
    <p:sldId id="276" r:id="rId5"/>
    <p:sldId id="267" r:id="rId6"/>
    <p:sldId id="277" r:id="rId7"/>
    <p:sldId id="272" r:id="rId8"/>
    <p:sldId id="265" r:id="rId9"/>
    <p:sldId id="261" r:id="rId10"/>
    <p:sldId id="273" r:id="rId11"/>
    <p:sldId id="274" r:id="rId12"/>
    <p:sldId id="282" r:id="rId13"/>
    <p:sldId id="283" r:id="rId14"/>
    <p:sldId id="281" r:id="rId15"/>
    <p:sldId id="275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ACE0"/>
    <a:srgbClr val="0A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9745" autoAdjust="0"/>
  </p:normalViewPr>
  <p:slideViewPr>
    <p:cSldViewPr>
      <p:cViewPr varScale="1">
        <p:scale>
          <a:sx n="67" d="100"/>
          <a:sy n="67" d="100"/>
        </p:scale>
        <p:origin x="-4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01389-321B-4AC1-922B-A775031D88C9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6132D-BA30-4A37-83E5-0908E43F3DF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185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ЧЕКАНКА</a:t>
            </a:r>
          </a:p>
          <a:p>
            <a:pPr algn="ct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тиснение по фольге)</a:t>
            </a:r>
            <a:endParaRPr lang="ru-RU" sz="1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81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Разновидности чеканных работ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Басма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или ручное тиснение по серебряной и золотой фольге — это одна из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амых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 распространенных техник в средневековом ювелирном искусстве, широко используемая для  изготовления окладов икон и предметов церковной утвари. Она является одной из древнейших техник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металлообработки.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Чеканка по литью</a:t>
            </a:r>
          </a:p>
          <a:p>
            <a:r>
              <a:rPr lang="ru-RU" sz="1200" dirty="0" smtClean="0"/>
              <a:t>     </a:t>
            </a:r>
            <a:r>
              <a:rPr lang="ru-RU" sz="1200" b="1" dirty="0" smtClean="0"/>
              <a:t> У литых заготовок чеканят только поверхность. Можно приготовить отливку самому или расписать уже готовое изделие.</a:t>
            </a:r>
            <a:br>
              <a:rPr lang="ru-RU" sz="1200" b="1" dirty="0" smtClean="0"/>
            </a:br>
            <a:r>
              <a:rPr lang="ru-RU" sz="1200" b="1" dirty="0" smtClean="0"/>
              <a:t>      В большинстве случаев отливки чеканятся из поделочной стали, меди и бронзы. Инструментов для выполнения работ требуется намного меньше, но они должны быть лучше закалены, так как отливка почти не.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Контурная чеканка</a:t>
            </a:r>
          </a:p>
          <a:p>
            <a:r>
              <a:rPr lang="ru-RU" sz="1200" b="1" dirty="0" smtClean="0"/>
              <a:t>Она выполняется только </a:t>
            </a:r>
            <a:r>
              <a:rPr lang="ru-RU" sz="1200" b="1" dirty="0" err="1" smtClean="0"/>
              <a:t>расходниками</a:t>
            </a:r>
            <a:r>
              <a:rPr lang="ru-RU" sz="1200" b="1" dirty="0" smtClean="0"/>
              <a:t> на плоском листовом металле без выколотки рельефа. Контурная чеканка напоминает гравировку, но, в отличие от последней, может быть как вогнутой, так и выпуклой. Чаще всего таким образом украшаются различные предметы быта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Тиснение по фольге </a:t>
            </a:r>
            <a:r>
              <a:rPr lang="ru-RU" sz="1200" b="1" dirty="0" smtClean="0"/>
              <a:t>-</a:t>
            </a:r>
            <a:r>
              <a:rPr lang="ru-RU" sz="1200" b="1" dirty="0" err="1" smtClean="0"/>
              <a:t>металлопластика</a:t>
            </a:r>
            <a:r>
              <a:rPr lang="ru-RU" sz="1200" b="1" dirty="0" smtClean="0"/>
              <a:t> очень  похожа на чеканку, только ее выполняют специальным инструментом — </a:t>
            </a:r>
            <a:r>
              <a:rPr lang="ru-RU" sz="1200" b="1" dirty="0" err="1" smtClean="0"/>
              <a:t>давильником</a:t>
            </a:r>
            <a:r>
              <a:rPr lang="ru-RU" sz="1200" b="1" dirty="0" smtClean="0"/>
              <a:t>.</a:t>
            </a:r>
          </a:p>
          <a:p>
            <a:r>
              <a:rPr lang="ru-RU" sz="1200" b="1" dirty="0" smtClean="0"/>
              <a:t> Для работы с очень тонкой фольгой в качестве </a:t>
            </a:r>
            <a:r>
              <a:rPr lang="ru-RU" sz="1200" b="1" dirty="0" err="1" smtClean="0"/>
              <a:t>давильника</a:t>
            </a:r>
            <a:r>
              <a:rPr lang="ru-RU" sz="1200" b="1" dirty="0" smtClean="0"/>
              <a:t> можно использовать простую шариковую ручку или обыкновенный</a:t>
            </a:r>
          </a:p>
          <a:p>
            <a:r>
              <a:rPr lang="ru-RU" sz="1200" b="1" dirty="0" smtClean="0"/>
              <a:t> грифельный карандаш.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Ажурная чеканка</a:t>
            </a:r>
          </a:p>
          <a:p>
            <a:r>
              <a:rPr lang="ru-RU" sz="1200" dirty="0" smtClean="0"/>
              <a:t>      </a:t>
            </a:r>
            <a:r>
              <a:rPr lang="ru-RU" sz="1200" b="1" dirty="0" smtClean="0"/>
              <a:t>Этот вид чеканного мастерства так же называется «железные кружева». Фон изображения нарезается с помощью специальных сечек. Для удобства сначала делается </a:t>
            </a:r>
            <a:r>
              <a:rPr lang="ru-RU" sz="1200" b="1" dirty="0" err="1" smtClean="0"/>
              <a:t>расходка</a:t>
            </a:r>
            <a:r>
              <a:rPr lang="ru-RU" sz="1200" b="1" dirty="0" smtClean="0"/>
              <a:t> контура острым </a:t>
            </a:r>
            <a:r>
              <a:rPr lang="ru-RU" sz="1200" b="1" dirty="0" err="1" smtClean="0"/>
              <a:t>обводником</a:t>
            </a:r>
            <a:r>
              <a:rPr lang="ru-RU" sz="1200" b="1" dirty="0" smtClean="0"/>
              <a:t>, потом по этим линиям проводится высечка. Отжиг таких изделий производится с особенной осторожностью, так как тонкие перегородки могут легко расплавиться.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50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тиснение  по  фольге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Тиснение по фольге представляет собой предельно упрощенный вариант чеканки по металлу, не требующий использования специальных инструментов и оборудования</a:t>
            </a:r>
            <a:r>
              <a:rPr lang="ru-RU" sz="1200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Фольга</a:t>
            </a:r>
            <a:r>
              <a:rPr lang="ru-RU" sz="1200" b="1" dirty="0" smtClean="0"/>
              <a:t> - тонкий листовой металл толщиной до 0,2 мм. Применяют в радио- и электропромышленности, для упаковки пищевых продуктов, изготовления крышек для молочных бутылок, печатных форм, обкладки конденсаторов. Фольга находит различное применение в домашнем хозяйстве. </a:t>
            </a:r>
          </a:p>
          <a:p>
            <a:r>
              <a:rPr lang="ru-RU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Металлопластика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1200" b="1" dirty="0" smtClean="0"/>
              <a:t>очень</a:t>
            </a:r>
          </a:p>
          <a:p>
            <a:r>
              <a:rPr lang="ru-RU" sz="1200" b="1" dirty="0" smtClean="0"/>
              <a:t> похожа на чеканку, только ее выполняют специальным инструментом — </a:t>
            </a:r>
            <a:r>
              <a:rPr lang="ru-RU" sz="1200" b="1" dirty="0" err="1" smtClean="0"/>
              <a:t>давильником</a:t>
            </a:r>
            <a:r>
              <a:rPr lang="ru-RU" sz="1200" b="1" dirty="0" smtClean="0"/>
              <a:t>. Для работы с очень тонкой фольгой в качестве </a:t>
            </a:r>
            <a:r>
              <a:rPr lang="ru-RU" sz="1200" b="1" dirty="0" err="1" smtClean="0"/>
              <a:t>давильника</a:t>
            </a:r>
            <a:r>
              <a:rPr lang="ru-RU" sz="1200" b="1" dirty="0" smtClean="0"/>
              <a:t> можно использовать простую шариковую ручку или обыкновенный грифельный карандаш.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05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Изготовление фото-рамки из фольги</a:t>
            </a:r>
          </a:p>
          <a:p>
            <a:pPr algn="ct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инструкционная карта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листе картона начертить рамку по размеру фотографии( 8 на 11), вырезать.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 бумагу в клетку положить рамку из картона, обвести  рамку и      вырезать.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На  бумажную  рамку  нанести рисунок – орнамент.   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738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Лист фольги разгладить ватой.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Картонную рамку наложить на фольгу, обвести,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сделать припуск на   шов, вырезать.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На рамку из фольги наложить рамку из бумаги ,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обвести рисунок ручкой или  карандашом.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Под рамку из фольги положить тетрадь, картон и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обвести второй раз( без бумаги в клетку), чтоб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рисунок был более рельефнее и  объёмнее.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1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Соединить картонную рамку и рамку из фольги,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загнуть припуск на швы на изнаночную сторону.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Пройтись ручкой , пастой для придания объема 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и для чёткости рисунка с лицевой стороны.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Из картона вырезать полоску - подставку для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фотографии.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На обратную сторону рамки приклеить  листок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бумаги так, чтоб можно было вставлять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фотографию.                                                                               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894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Материалы с сайта: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446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Фотографии</a:t>
            </a:r>
            <a:endParaRPr lang="ru-RU" sz="1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67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Одним из изысканных видов обработки металлов является художественная чеканка. Этот вид искусства подразумевает получение рельефных изображений на металле: выполняется ударами особым молотком по специальным инструментам - чеканам. Работы ведутся по поверхности листа, положенного на эластичную подложку из особой смолы, в основном по лицевой стороне. При изготовлении сосудов ее заливают внутрь. Этот вид является одним из древнейших и широко распространенных способов художественной обработки металлов.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Чеканка широко распространена при изготовлении различных декоративных художественных </a:t>
            </a:r>
            <a:r>
              <a:rPr lang="ru-RU" sz="1200" b="1" dirty="0" smtClean="0"/>
              <a:t>изделий из меди, алюминия, латуни, черного </a:t>
            </a:r>
            <a:r>
              <a:rPr lang="ru-RU" sz="1200" b="1" dirty="0" err="1" smtClean="0"/>
              <a:t>декапира</a:t>
            </a:r>
            <a:r>
              <a:rPr lang="ru-RU" sz="1200" dirty="0" smtClean="0"/>
              <a:t> и других материалов. Наличие разнообразных технологических приемов, дающих различный художественный эффект, объясняется тем, что техника чеканки очень древняя, развивающаяся на протяжении многих веков. Она была известна в Древнем Египте, в Древней Греции и Риме. С давних времен применялась чеканка в искусстве Ирана, Китая, Индии и Японии. Значительное развитие чеканка получила в эпоху Возрождения в странах Западной Европы. Высокого совершенства она достигла в </a:t>
            </a:r>
            <a:r>
              <a:rPr lang="ru-RU" sz="1200" dirty="0" err="1" smtClean="0"/>
              <a:t>домонгольской</a:t>
            </a:r>
            <a:r>
              <a:rPr lang="ru-RU" sz="1200" dirty="0" smtClean="0"/>
              <a:t> Руси и вновь расцвела в древнерусском искусстве ХV-ХVII вв.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170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Чеканка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ЧЕКАНКА</a:t>
            </a:r>
            <a:r>
              <a:rPr lang="ru-RU" sz="1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1) Отделочная операция объемной штамповки - обжатие изделия в чистовом штампе для повышения точности размеров и качества поверхности (напр., при изготовлении монет, медалей, точных деталей)</a:t>
            </a: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b="1" dirty="0" smtClean="0">
                <a:solidFill>
                  <a:schemeClr val="bg1"/>
                </a:solidFill>
              </a:rPr>
              <a:t>2)  Получение рельефных изображений на тонких металлических листах (главным образом медных) путем ручной выколотки</a:t>
            </a:r>
          </a:p>
          <a:p>
            <a:endParaRPr lang="ru-RU" sz="1200" b="1" dirty="0" smtClean="0">
              <a:solidFill>
                <a:schemeClr val="bg1"/>
              </a:solidFill>
            </a:endParaRPr>
          </a:p>
          <a:p>
            <a:r>
              <a:rPr lang="ru-RU" sz="1200" b="1" dirty="0" smtClean="0">
                <a:solidFill>
                  <a:schemeClr val="bg1"/>
                </a:solidFill>
              </a:rPr>
              <a:t>3)   Отделка поверхности изделий художественного литья с целью устранения мелких дефектов</a:t>
            </a:r>
            <a:r>
              <a:rPr lang="ru-RU" sz="1200" b="1" dirty="0" smtClean="0">
                <a:solidFill>
                  <a:schemeClr val="tx1"/>
                </a:solidFill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84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b="1" dirty="0" smtClean="0"/>
              <a:t>Технического совершенства и пластического эффекта в высоком чеканном рельефе (особенно при наличии фигур) в средние века достигали французские и немецкие </a:t>
            </a:r>
            <a:r>
              <a:rPr lang="ru-RU" sz="1200" b="1" dirty="0" err="1" smtClean="0"/>
              <a:t>златокузнецы</a:t>
            </a:r>
            <a:r>
              <a:rPr lang="ru-RU" sz="1200" b="1" dirty="0" smtClean="0"/>
              <a:t>, в IV веке — итальянские, в конце XVI века - немецкие мастера. Тем самым уже тогда были достигнуты границы возможного для этой техники. Позднее подобный декор отливался и припаивался. Еще в древности применялась чеканка по твердой модели, в особенности для выделки фигур. Золотой или серебряный лист разгонялся по бронзовой или железной модели и затем снимался с нее. </a:t>
            </a:r>
            <a:endParaRPr lang="en-US" sz="12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Высокого совершенства чеканка достигла в </a:t>
            </a:r>
            <a:r>
              <a:rPr lang="ru-RU" sz="1200" b="1" dirty="0" err="1" smtClean="0"/>
              <a:t>домонгольской</a:t>
            </a:r>
            <a:r>
              <a:rPr lang="ru-RU" sz="1200" b="1" dirty="0" smtClean="0"/>
              <a:t> Руси, а своего расцвета — в древнерусском искусстве IV-XVII веков. Дальнейшее развитие она получила в XVIII и XIX веках. Например, сохранились чеканные изделия новгородских чеканщиков XI-XII веков культового характера (оклады икон и др.), в которых своеобразно сочетаются черты русского и византийского искусства. Это не только орнаментальные композиции, выполненные чеканкой из листа, но и чеканные литые фигуры. К этому времени относятся образцы чеканного искусства Владимиро-Суздальской Руси . К 1412 году относится работа мастера Лукиана (складень), изготовленная чеканкой с чернью, а также работы тверских ювелиров, выполненные чеканкой по серебряному литью. Чеканка по высокому рельефу производилась мастерами-греками в Москве, а чеканные ковши и чаши — в Новгороде.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dirty="0" smtClean="0"/>
              <a:t>Особенно пышного расцвета достигла чеканка в XVI веке, в Ярославле она сочеталась с резьбой и гравировкой, в Нижнем Новгороде обогащалась литыми скульптурными деталями. Новгородские чеканщики стали применять чеканку с </a:t>
            </a:r>
            <a:r>
              <a:rPr lang="ru-RU" sz="1200" b="1" dirty="0" err="1" smtClean="0"/>
              <a:t>конфаренным</a:t>
            </a:r>
            <a:r>
              <a:rPr lang="ru-RU" sz="1200" b="1" dirty="0" smtClean="0"/>
              <a:t> фоном. Расцвет чеканного искусства продолжался и в XVII веке. Появились новые приемы и художественные особенности: со второй половины XVII века и с начала XVIII века в Новгороде чеканщики применяют прорезной орнамент, в Костроме развивается плоская измельченная чеканка, чередующаяся с литьем и резьбой, в Ярославле чеканка достигает особой пышности, расцвечивается цветной эмалью.</a:t>
            </a:r>
          </a:p>
          <a:p>
            <a:endParaRPr lang="ru-RU" sz="1200" b="1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76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Материалом для чеканки из листа служит </a:t>
            </a:r>
            <a:r>
              <a:rPr lang="ru-RU" b="1" dirty="0" smtClean="0">
                <a:solidFill>
                  <a:srgbClr val="FF0000"/>
                </a:solidFill>
              </a:rPr>
              <a:t>листовой металл </a:t>
            </a:r>
            <a:r>
              <a:rPr lang="ru-RU" b="1" dirty="0" smtClean="0"/>
              <a:t>различной толщины, обладающий свойствами пластической деформации. Наиболее ходовыми считаются листы толщиной </a:t>
            </a:r>
            <a:r>
              <a:rPr lang="ru-RU" b="1" dirty="0" smtClean="0">
                <a:solidFill>
                  <a:srgbClr val="FF0000"/>
                </a:solidFill>
              </a:rPr>
              <a:t>от 0,4 до 1 мм. </a:t>
            </a:r>
            <a:r>
              <a:rPr lang="ru-RU" b="1" dirty="0" smtClean="0"/>
              <a:t>Однако для крупных, монументальных произведений применяют и более толстые листы, например, красную медь до 2 мм, а листовой алюминий даже до 3 мм. В современной практике чеканки из листа применяются следующие металлы и сплавы: </a:t>
            </a:r>
            <a:endParaRPr lang="en-US" b="1" dirty="0" smtClean="0"/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цветные металлы </a:t>
            </a:r>
            <a:r>
              <a:rPr lang="ru-RU" b="1" dirty="0" smtClean="0">
                <a:solidFill>
                  <a:schemeClr val="bg1"/>
                </a:solidFill>
              </a:rPr>
              <a:t>- </a:t>
            </a:r>
            <a:r>
              <a:rPr lang="ru-RU" b="1" dirty="0" smtClean="0"/>
              <a:t>красная медь и ее сплавы (латуни, томпак) - материалы, наиболее пригодные для чеканки декоративных изделий и скульптуры. Они обладают высокой пластичностью, чеканятся легко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никелевые сплавы </a:t>
            </a:r>
            <a:r>
              <a:rPr lang="ru-RU" b="1" dirty="0" smtClean="0">
                <a:solidFill>
                  <a:srgbClr val="FFFF00"/>
                </a:solidFill>
              </a:rPr>
              <a:t>(</a:t>
            </a:r>
            <a:r>
              <a:rPr lang="ru-RU" b="1" dirty="0" smtClean="0"/>
              <a:t>мельхиор, нейзильбер) в настоящее время применяются редко, но в прошлом (особенно в конце XIX в.) широко использовались для чеканки художественной посуды, имитирующей серебряную. 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 - </a:t>
            </a:r>
            <a:r>
              <a:rPr lang="ru-RU" b="1" dirty="0" smtClean="0">
                <a:solidFill>
                  <a:srgbClr val="FF0000"/>
                </a:solidFill>
              </a:rPr>
              <a:t>черные металлы</a:t>
            </a:r>
            <a:r>
              <a:rPr lang="ru-RU" b="1" dirty="0" smtClean="0">
                <a:solidFill>
                  <a:srgbClr val="FFFF00"/>
                </a:solidFill>
              </a:rPr>
              <a:t>: </a:t>
            </a:r>
            <a:r>
              <a:rPr lang="ru-RU" b="1" dirty="0" smtClean="0"/>
              <a:t>мягкая, малоуглеродистая сталь, предварительно отожженная и протравленная - так называемый </a:t>
            </a:r>
            <a:r>
              <a:rPr lang="ru-RU" b="1" dirty="0" err="1" smtClean="0"/>
              <a:t>декапир</a:t>
            </a:r>
            <a:r>
              <a:rPr lang="ru-RU" b="1" dirty="0" smtClean="0"/>
              <a:t> (или дважды протравленная сталь до и после отжига - дважды </a:t>
            </a:r>
            <a:r>
              <a:rPr lang="ru-RU" b="1" dirty="0" err="1" smtClean="0"/>
              <a:t>декапир</a:t>
            </a:r>
            <a:r>
              <a:rPr lang="ru-RU" b="1" dirty="0" smtClean="0"/>
              <a:t>) - материал более трудный в чеканке по сравнению с медью, </a:t>
            </a:r>
            <a:r>
              <a:rPr lang="ru-RU" b="1" dirty="0" err="1" smtClean="0"/>
              <a:t>мо</a:t>
            </a:r>
            <a:r>
              <a:rPr lang="ru-RU" b="1" dirty="0" smtClean="0"/>
              <a:t> очень красивый в отделке. </a:t>
            </a:r>
          </a:p>
          <a:p>
            <a:pPr algn="just"/>
            <a:endParaRPr lang="ru-RU" b="1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96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Материалы  для  чеканных  работ</a:t>
            </a: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Красная медь</a:t>
            </a:r>
          </a:p>
          <a:p>
            <a:r>
              <a:rPr lang="ru-RU" sz="1200" b="1" dirty="0" smtClean="0"/>
              <a:t>Красная медь, известная человечеству с древнейших времен, обладает исключительной пластичностью и вязкостью и легко восстанавливает свои пластические свойства после отжига. Из меди легко чеканить. Она легко принимает самую разнообразную форму, допускает выколотку высокого рельефа.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Латунь</a:t>
            </a:r>
          </a:p>
          <a:p>
            <a:r>
              <a:rPr lang="ru-RU" sz="1200" b="1" dirty="0" smtClean="0"/>
              <a:t>Латунь - сплав меди с цинком (до 50%), а иногда с добавками небольших количеств (до 10%) алюминия, железа, марганца и др. Большинство латуней имеет красивый золотисто-желтый цвет.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Черные металлы</a:t>
            </a:r>
          </a:p>
          <a:p>
            <a:r>
              <a:rPr lang="ru-RU" sz="1200" b="1" dirty="0" smtClean="0"/>
              <a:t>Черные металлы - мягкая, малоуглеродистая сталь, предварительно отожженная и протравленная, так называемый </a:t>
            </a:r>
            <a:r>
              <a:rPr lang="ru-RU" sz="1200" b="1" dirty="0" err="1" smtClean="0"/>
              <a:t>декопир</a:t>
            </a:r>
            <a:r>
              <a:rPr lang="ru-RU" sz="1200" b="1" dirty="0" smtClean="0"/>
              <a:t> (или дважды протравленная до и после отжига - дважды </a:t>
            </a:r>
            <a:r>
              <a:rPr lang="ru-RU" sz="1200" b="1" dirty="0" err="1" smtClean="0"/>
              <a:t>декопир</a:t>
            </a:r>
            <a:r>
              <a:rPr lang="ru-RU" sz="1200" b="1" dirty="0" smtClean="0"/>
              <a:t>) - материал, более трудный в чеканке по сравнению с медью, но очень красивый в отделке. </a:t>
            </a:r>
            <a:br>
              <a:rPr lang="ru-RU" sz="1200" b="1" dirty="0" smtClean="0"/>
            </a:br>
            <a:r>
              <a:rPr lang="ru-RU" sz="1200" b="1" dirty="0" smtClean="0"/>
              <a:t>Из </a:t>
            </a:r>
            <a:r>
              <a:rPr lang="ru-RU" sz="1200" b="1" dirty="0" err="1" smtClean="0"/>
              <a:t>декопира</a:t>
            </a:r>
            <a:r>
              <a:rPr lang="ru-RU" sz="1200" b="1" dirty="0" smtClean="0"/>
              <a:t> можно чеканить как небольшие декоративные изделия с нанесением различной фактуры, так и крупные декоративные изделия, позволяющие выколачивать высокий рельеф.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Кровельное железо</a:t>
            </a:r>
          </a:p>
          <a:p>
            <a:r>
              <a:rPr lang="ru-RU" sz="1200" b="1" dirty="0" smtClean="0"/>
              <a:t>Для некоторых простых декоративных изделий можно применять листовую кровельную сталь (кровельное железо). Она позволяет производить чеканку без глубокой вытяжки, так называемые контурные чеканки с опусканием фона и нанесением фактуры. Примером могут служить древнерусские (XVI-XVII вв.) чеканки с изъятием фона (ажурные чеканки), где фон высекался специальными просечными чеканами.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Нержавеющая сталь</a:t>
            </a:r>
          </a:p>
          <a:p>
            <a:r>
              <a:rPr lang="ru-RU" sz="1200" b="1" dirty="0" smtClean="0"/>
              <a:t>Нержавеющая сталь (хромоникелевая) - красивый, современный материал, но чеканится трудно. Она применяется для крупных экстерьерных декоративных изделий. Нержавеющая сталь отличается высокой коррозионной стойкостью.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Алюминий</a:t>
            </a:r>
          </a:p>
          <a:p>
            <a:r>
              <a:rPr lang="ru-RU" sz="1200" b="1" dirty="0" smtClean="0"/>
              <a:t>Алюминий и его сплавы (листовой) чеканится очень мягко и легко, допускает глубокую вытяжку, но требует особой предосторожности при отжиге, так как обладает низкой температурой плавления (657°С) и цвета каления не позволяют проследить за отжигом. </a:t>
            </a: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811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/>
              <a:t>Инструменты чеканщика. </a:t>
            </a:r>
          </a:p>
          <a:p>
            <a:r>
              <a:rPr lang="ru-RU" i="1" dirty="0" smtClean="0"/>
              <a:t>Слева: </a:t>
            </a:r>
            <a:r>
              <a:rPr lang="ru-RU" i="1" dirty="0" err="1" smtClean="0"/>
              <a:t>давильники</a:t>
            </a:r>
            <a:r>
              <a:rPr lang="ru-RU" i="1" dirty="0" smtClean="0"/>
              <a:t>. </a:t>
            </a:r>
          </a:p>
          <a:p>
            <a:r>
              <a:rPr lang="ru-RU" i="1" dirty="0" smtClean="0"/>
              <a:t>Справа: А — </a:t>
            </a:r>
            <a:r>
              <a:rPr lang="ru-RU" i="1" dirty="0" err="1" smtClean="0"/>
              <a:t>расходники</a:t>
            </a:r>
            <a:r>
              <a:rPr lang="ru-RU" i="1" dirty="0" smtClean="0"/>
              <a:t>;  Б — </a:t>
            </a:r>
            <a:r>
              <a:rPr lang="ru-RU" i="1" dirty="0" err="1" smtClean="0"/>
              <a:t>лощатники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 B — </a:t>
            </a:r>
            <a:r>
              <a:rPr lang="ru-RU" i="1" dirty="0" err="1" smtClean="0"/>
              <a:t>облые</a:t>
            </a:r>
            <a:r>
              <a:rPr lang="ru-RU" i="1" dirty="0" smtClean="0"/>
              <a:t>; Г, Д, Е — фактурные.</a:t>
            </a:r>
            <a:endParaRPr lang="ru-RU" dirty="0" smtClean="0"/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Инструменты и    </a:t>
            </a:r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      приспособления.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Основными инструментами для чеканки являются чеканы. Они представляют собой специально откованные стальные стержни длиной 120—170 мм</a:t>
            </a:r>
            <a:r>
              <a:rPr lang="ru-RU" b="1" dirty="0" smtClean="0"/>
              <a:t>, </a:t>
            </a:r>
            <a:r>
              <a:rPr lang="ru-RU" dirty="0" smtClean="0"/>
              <a:t>восьмигранного (реже круглого) сечения, несколько утолщенные в своей средней части и утонченные к концам. Такая форма обеспечивает большую устойчивость чекана и отсутствие вибраций. Кроме того, она соответствует размерам и форме человеческой руки и удобна в работе.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074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Подсобные материалы и приспособления, используемые при чеканке:</a:t>
            </a:r>
          </a:p>
          <a:p>
            <a:r>
              <a:rPr lang="ru-RU" sz="1200" dirty="0" smtClean="0"/>
              <a:t>1.   Смола для закрепления листового металла при его обработке. В ее состав входят: искусственные смолы (от перегонки нефти) или естественные (смолы хвойных пород — ели, сосны) с добавлением наполнителя. В качестве наполнителя используют мелкую сухую землю, старую горелую формовочную смесь, сухую охру, золу и т.  п.  Чем больше процент наполнителя, тем тверже становится смола. Для большей вязкости и мягкости в смолу иногда добавля­ют воск до 5—10%  общего объема, а для большей    клейкости и прочности — канифоль.</a:t>
            </a:r>
          </a:p>
          <a:p>
            <a:r>
              <a:rPr lang="ru-RU" sz="1200" dirty="0" smtClean="0"/>
              <a:t>2.   Мешки из прочной ткани (брезент), наполненные песком,— используются при выколотке рельефа (для ускорения работы). Но выколотка на мешках не дает точных контуров и является только подготовительной операцией и обычно требует дополнительной обработки на смоле (см. ниже).</a:t>
            </a:r>
          </a:p>
          <a:p>
            <a:r>
              <a:rPr lang="ru-RU" sz="1200" dirty="0" smtClean="0"/>
              <a:t>3.   Листовая резина и листовой свинец,    используемые так же, как и мешки с песком, для обработки отдельных участков на чеканном листе  преимущественно при  мелких  работах.  Иногда  вместо резины используют войлок.</a:t>
            </a:r>
          </a:p>
          <a:p>
            <a:r>
              <a:rPr lang="ru-RU" sz="1200" dirty="0" smtClean="0"/>
              <a:t>4.   Стальные, чугунные или каменные плиты или деревянные доски, применяемые для выравнивания фонов     и     плоских чеканок.</a:t>
            </a:r>
          </a:p>
          <a:p>
            <a:r>
              <a:rPr lang="ru-RU" sz="1200" dirty="0" smtClean="0"/>
              <a:t>5.   Приспособления для </a:t>
            </a:r>
            <a:r>
              <a:rPr lang="ru-RU" sz="1200" dirty="0" err="1" smtClean="0"/>
              <a:t>насмолки</a:t>
            </a:r>
            <a:r>
              <a:rPr lang="ru-RU" sz="1200" dirty="0" smtClean="0"/>
              <a:t> и отжига — паяльные лампы, кузнечные горны, специальные электронагревательные устройства для </a:t>
            </a:r>
            <a:r>
              <a:rPr lang="ru-RU" sz="1200" dirty="0" err="1" smtClean="0"/>
              <a:t>насмолки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6.   Приспособления для очистки — ванны с травильными растворами и </a:t>
            </a:r>
            <a:r>
              <a:rPr lang="ru-RU" sz="1200" dirty="0" err="1" smtClean="0"/>
              <a:t>отбелом</a:t>
            </a:r>
            <a:r>
              <a:rPr lang="ru-RU" sz="1200" dirty="0" smtClean="0"/>
              <a:t>, </a:t>
            </a:r>
            <a:r>
              <a:rPr lang="ru-RU" sz="1200" dirty="0" err="1" smtClean="0"/>
              <a:t>крацевальные</a:t>
            </a:r>
            <a:r>
              <a:rPr lang="ru-RU" sz="1200" dirty="0" smtClean="0"/>
              <a:t> и шлифовальные    станки,    пескоструйные установки.</a:t>
            </a:r>
          </a:p>
          <a:p>
            <a:r>
              <a:rPr lang="ru-RU" sz="1200" dirty="0" smtClean="0"/>
              <a:t>7.   Ящики (доски) и котелки для </a:t>
            </a:r>
            <a:r>
              <a:rPr lang="ru-RU" sz="1200" dirty="0" err="1" smtClean="0"/>
              <a:t>насмолки</a:t>
            </a:r>
            <a:r>
              <a:rPr lang="ru-RU" sz="1200" dirty="0" smtClean="0"/>
              <a:t> плоских и объемных чеканок.</a:t>
            </a:r>
          </a:p>
          <a:p>
            <a:r>
              <a:rPr lang="ru-RU" sz="1200" dirty="0" smtClean="0"/>
              <a:t>8.   Тиски (</a:t>
            </a:r>
            <a:r>
              <a:rPr lang="ru-RU" sz="1200" dirty="0" err="1" smtClean="0"/>
              <a:t>стуловые</a:t>
            </a:r>
            <a:r>
              <a:rPr lang="ru-RU" sz="1200" dirty="0" smtClean="0"/>
              <a:t>) для зажима трещоток при работах по выколотке объемных форм изнутри.</a:t>
            </a:r>
          </a:p>
          <a:p>
            <a:r>
              <a:rPr lang="ru-RU" sz="1200" dirty="0" smtClean="0"/>
              <a:t>9.   Приспособления для варки и наложения    смолы; для варки применяют котел с электрическим подогревом. Нагрев открытым пламенем не желателен, так как смола легко вспыхивает и горит, а горелая смола теряет свои пластические свойства и для ответственных работ непригодна. Для наложения и разравнивания смолы на доски (ящики) применяют специальный скребок.</a:t>
            </a:r>
          </a:p>
          <a:p>
            <a:r>
              <a:rPr lang="ru-RU" sz="1200" dirty="0" smtClean="0"/>
              <a:t>10. Слесарный инструмент: ножницы — для резки металла, плоскогубцы— для подгибания углов и краев листа при </a:t>
            </a:r>
            <a:r>
              <a:rPr lang="ru-RU" sz="1200" dirty="0" err="1" smtClean="0"/>
              <a:t>насмолке</a:t>
            </a:r>
            <a:r>
              <a:rPr lang="ru-RU" sz="1200" dirty="0" smtClean="0"/>
              <a:t>, куз­нечные клещи — для захвата чеканки при отжиге, напильники, надфили и </a:t>
            </a:r>
            <a:r>
              <a:rPr lang="ru-RU" sz="1200" dirty="0" err="1" smtClean="0"/>
              <a:t>рифлевки</a:t>
            </a:r>
            <a:r>
              <a:rPr lang="ru-RU" sz="1200" dirty="0" smtClean="0"/>
              <a:t> — для нанесения фактуры и опиловки краев ажура при просечных работах.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6132D-BA30-4A37-83E5-0908E43F3DF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488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40C1-3A7A-4B57-8FFB-F3E31AE07429}" type="datetime1">
              <a:rPr lang="ru-RU" smtClean="0"/>
              <a:t>31.03.2015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B5C624-6E0A-4CA5-A84C-903BAF66B3E6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D053C3-CF80-4F52-89E4-EAFE2E25E346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E75E7B-7C61-4369-9A20-B1F79B2636EB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338CD2-73AA-4737-BCCC-371E4A12C796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0A8A1B-1751-4399-A15D-36C08F5816A2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0D166F-9D2D-44BE-B060-6D8982E62D02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3EB01-4674-404F-BAFC-85CAFAFE9AD8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22229-9BC0-4C58-811E-DF02A4B5C07E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BBC785-608C-4325-9EA0-2F38D2F3C916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570A73F-23F6-4789-8A56-D5407CDCC933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088382-5ABA-4325-8CA7-10D53D59F43F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konnik.ru/plugins/content/multithumb/images/b.800.600.0.0.stories.iconnik.artcl_imgs.basma.basmennij_kiot.jpg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ed=1&amp;rpt=simage&amp;text=%D1%87%D0%B5%D0%BA%D0%B0%D0%BD%D0%BA%D0%B0&amp;img_url=img-fotki.yandex.ru/get/22/lyu16.2/0_b248_b0771a63_XL&amp;spsite=fake-007-6211414.ru&amp;p=13" TargetMode="External"/><Relationship Id="rId13" Type="http://schemas.openxmlformats.org/officeDocument/2006/relationships/hyperlink" Target="http://stranamasterov.ru/files/imagecache/orig_with_logo/i0911/CANON_REBEL_004.jpg" TargetMode="External"/><Relationship Id="rId3" Type="http://schemas.openxmlformats.org/officeDocument/2006/relationships/image" Target="../media/image37.png"/><Relationship Id="rId7" Type="http://schemas.openxmlformats.org/officeDocument/2006/relationships/hyperlink" Target="http://images.yandex.ru/yandsearch?ed=1&amp;rpt=simage&amp;text=%D1%87%D0%B5%D0%BA%D0%B0%D0%BD%D0%BA%D0%B0&amp;img_url=stat8.blog.ru/lr/0a0a1c8ae97847d830e9fa0657192882&amp;spsite=fake-045-3270987.ru&amp;p=10" TargetMode="External"/><Relationship Id="rId12" Type="http://schemas.openxmlformats.org/officeDocument/2006/relationships/hyperlink" Target="http://images.yandex.ru/yandsearch?ed=1&amp;rpt=simage&amp;text=%D1%87%D0%B5%D0%BA%D0%B0%D0%BD%D0%BA%D0%B0%20%D0%BF%D0%BE%20%D1%84%D0%BE%D0%BB%D1%8C%D0%B3%D0%B5&amp;img_url=a7307986.narod.ru/5.jpg&amp;spsite=stranamasterov.ru&amp;p=1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ed=1&amp;rpt=simage&amp;text=%D1%87%D0%B5%D0%BA%D0%B0%D0%BD%D0%BA%D0%B0&amp;img_url=stat8.blog.ru/lr/0a0ac86401687d41cabf170e8a64c897&amp;spsite=fake-056-4105931.ru&amp;p=7" TargetMode="External"/><Relationship Id="rId11" Type="http://schemas.openxmlformats.org/officeDocument/2006/relationships/hyperlink" Target="http://images.yandex.ru/yandsearch?ed=1&amp;rpt=simage&amp;text=%D1%87%D0%B5%D0%BA%D0%B0%D0%BD%D0%BA%D0%B0%20%D0%BF%D0%BE%20%D1%84%D0%BE%D0%BB%D1%8C%D0%B3%D0%B5&amp;img_url=a7307986.narod.ru/3.jpg&amp;spsite=stranamasterov.ru&amp;p=12" TargetMode="External"/><Relationship Id="rId5" Type="http://schemas.openxmlformats.org/officeDocument/2006/relationships/hyperlink" Target="http://images.yandex.ru/yandsearch?ed=1&amp;rpt=simage&amp;text=%D1%87%D0%B5%D0%BA%D0%B0%D0%BD%D0%BA%D0%B0&amp;img_url=www.jewellernet.ru/photobank/3536.jpg&amp;spsite=www.jewellernet.ru&amp;p=8" TargetMode="External"/><Relationship Id="rId10" Type="http://schemas.openxmlformats.org/officeDocument/2006/relationships/hyperlink" Target="http://images.yandex.ru/yandsearch?ed=1&amp;rpt=simage&amp;text=%D1%87%D0%B5%D0%BA%D0%B0%D0%BD%D0%BA%D0%B0&amp;img_url=chekanka.narod.ru/p1.jpg&amp;spsite=fake-004-4475795.ru&amp;p=38" TargetMode="External"/><Relationship Id="rId4" Type="http://schemas.openxmlformats.org/officeDocument/2006/relationships/hyperlink" Target="http://images.yandex.ru/yandsearch?ed=1&amp;rpt=simage&amp;text=%D1%87%D0%B5%D0%BA%D0%B0%D0%BD%D0%BA%D0%B0&amp;img_url=i018.radikal.ru/1004/06/f8030e6d54d6t.jpg&amp;spsite=festival.1september.ru&amp;p=5" TargetMode="External"/><Relationship Id="rId9" Type="http://schemas.openxmlformats.org/officeDocument/2006/relationships/hyperlink" Target="http://images.yandex.ru/yandsearch?ed=1&amp;rpt=simage&amp;text=%D1%87%D0%B5%D0%BA%D0%B0%D0%BD%D0%BA%D0%B0&amp;img_url=www.help-rus-student.ru/pictures/20/973_43.jpg&amp;spsite=fake-052-9067249.ru&amp;p=18" TargetMode="External"/><Relationship Id="rId1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12" Type="http://schemas.openxmlformats.org/officeDocument/2006/relationships/slide" Target="slide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15.xml"/><Relationship Id="rId10" Type="http://schemas.openxmlformats.org/officeDocument/2006/relationships/slide" Target="slide9.xml"/><Relationship Id="rId4" Type="http://schemas.openxmlformats.org/officeDocument/2006/relationships/slide" Target="slide8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178703"/>
            <a:ext cx="5000628" cy="1642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ЧЕКАНКА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тиснение по фольге)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4844" y="4229526"/>
            <a:ext cx="4429156" cy="22404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технологии</a:t>
            </a:r>
          </a:p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Гихаев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л. И.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МОУ «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сош№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32 »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энгельс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image4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573016"/>
            <a:ext cx="3056319" cy="2588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5" y="1276112"/>
            <a:ext cx="3161763" cy="2634801"/>
          </a:xfrm>
          <a:prstGeom prst="roundRect">
            <a:avLst>
              <a:gd name="adj" fmla="val 1060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572008"/>
            <a:ext cx="42862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Чеканка по литью</a:t>
            </a:r>
          </a:p>
          <a:p>
            <a:r>
              <a:rPr lang="ru-RU" sz="1400" dirty="0" smtClean="0"/>
              <a:t>     </a:t>
            </a:r>
            <a:r>
              <a:rPr lang="ru-RU" sz="1400" b="1" dirty="0" smtClean="0"/>
              <a:t> У литых заготовок чеканят только поверхность. Можно приготовить отливку самому или расписать уже готовое изделие.</a:t>
            </a:r>
            <a:br>
              <a:rPr lang="ru-RU" sz="1400" b="1" dirty="0" smtClean="0"/>
            </a:br>
            <a:r>
              <a:rPr lang="ru-RU" sz="1400" b="1" dirty="0" smtClean="0"/>
              <a:t>      В большинстве случаев отливки чеканятся из поделочной стали, меди и бронзы. Инструментов для выполнения работ требуется намного меньше, но они должны быть лучше закалены, так как отливка почти не.</a:t>
            </a:r>
            <a:endParaRPr lang="ru-RU" sz="1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6647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Разновидности чеканных работ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714356"/>
            <a:ext cx="350046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Контурная чеканка</a:t>
            </a:r>
          </a:p>
          <a:p>
            <a:r>
              <a:rPr lang="ru-RU" sz="1400" b="1" dirty="0" smtClean="0"/>
              <a:t>Она выполняется только </a:t>
            </a:r>
            <a:r>
              <a:rPr lang="ru-RU" sz="1400" b="1" dirty="0" err="1" smtClean="0"/>
              <a:t>расходниками</a:t>
            </a:r>
            <a:r>
              <a:rPr lang="ru-RU" sz="1400" b="1" dirty="0" smtClean="0"/>
              <a:t> на плоском листовом металле без выколотки рельефа. Контурная чеканка напоминает гравировку, но, в отличие от последней, может быть как вогнутой, так и выпуклой. Чаще всего таким образом украшаются различные предметы быта </a:t>
            </a:r>
            <a:endParaRPr lang="ru-RU" sz="1400" b="1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928934"/>
            <a:ext cx="1294308" cy="135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429388" y="1357298"/>
            <a:ext cx="271461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Ажурная чеканка</a:t>
            </a:r>
          </a:p>
          <a:p>
            <a:r>
              <a:rPr lang="ru-RU" sz="1400" dirty="0" smtClean="0"/>
              <a:t>      </a:t>
            </a:r>
            <a:r>
              <a:rPr lang="ru-RU" sz="1400" b="1" dirty="0" smtClean="0"/>
              <a:t>Этот вид чеканного мастерства так же называется «железные кружева». Фон изображения нарезается с помощью специальных сечек. Для удобства сначала делается </a:t>
            </a:r>
            <a:r>
              <a:rPr lang="ru-RU" sz="1400" b="1" dirty="0" err="1" smtClean="0"/>
              <a:t>расходка</a:t>
            </a:r>
            <a:r>
              <a:rPr lang="ru-RU" sz="1400" b="1" dirty="0" smtClean="0"/>
              <a:t> контура острым </a:t>
            </a:r>
            <a:r>
              <a:rPr lang="ru-RU" sz="1400" b="1" dirty="0" err="1" smtClean="0"/>
              <a:t>обводником</a:t>
            </a:r>
            <a:r>
              <a:rPr lang="ru-RU" sz="1400" b="1" dirty="0" smtClean="0"/>
              <a:t>, потом по этим линиям проводится высечка. Отжиг таких изделий производится с особенной осторожностью, так как тонкие перегородки могут легко расплавиться.</a:t>
            </a:r>
            <a:endParaRPr lang="ru-RU" sz="1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28604"/>
            <a:ext cx="1785950" cy="73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500562" y="4786322"/>
            <a:ext cx="442915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Тиснение по фольге </a:t>
            </a:r>
            <a:r>
              <a:rPr lang="ru-RU" sz="1400" b="1" dirty="0" smtClean="0"/>
              <a:t>-</a:t>
            </a:r>
            <a:r>
              <a:rPr lang="ru-RU" sz="1400" b="1" dirty="0" err="1" smtClean="0"/>
              <a:t>металлопластика</a:t>
            </a:r>
            <a:r>
              <a:rPr lang="ru-RU" sz="1400" b="1" dirty="0" smtClean="0"/>
              <a:t> очень  похожа на чеканку, только ее выполняют специальным инструментом — </a:t>
            </a:r>
            <a:r>
              <a:rPr lang="ru-RU" sz="1400" b="1" dirty="0" err="1" smtClean="0"/>
              <a:t>давильником</a:t>
            </a:r>
            <a:r>
              <a:rPr lang="ru-RU" sz="1400" b="1" dirty="0" smtClean="0"/>
              <a:t>.</a:t>
            </a:r>
          </a:p>
          <a:p>
            <a:r>
              <a:rPr lang="ru-RU" sz="1400" b="1" dirty="0" smtClean="0"/>
              <a:t> Для работы с очень тонкой фольгой в качестве </a:t>
            </a:r>
            <a:r>
              <a:rPr lang="ru-RU" sz="1400" b="1" dirty="0" err="1" smtClean="0"/>
              <a:t>давильника</a:t>
            </a:r>
            <a:r>
              <a:rPr lang="ru-RU" sz="1400" b="1" dirty="0" smtClean="0"/>
              <a:t> можно использовать простую шариковую ручку или обыкновенный</a:t>
            </a:r>
          </a:p>
          <a:p>
            <a:r>
              <a:rPr lang="ru-RU" sz="1400" b="1" dirty="0" smtClean="0"/>
              <a:t> грифельный карандаш.</a:t>
            </a:r>
            <a:endParaRPr lang="ru-RU" sz="14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357562"/>
            <a:ext cx="1657357" cy="138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AutoShape 4" descr="Басменный киот">
            <a:hlinkClick r:id="rId6" tooltip="Басменный киот"/>
          </p:cNvPr>
          <p:cNvSpPr>
            <a:spLocks noChangeAspect="1" noChangeArrowheads="1"/>
          </p:cNvSpPr>
          <p:nvPr/>
        </p:nvSpPr>
        <p:spPr bwMode="auto">
          <a:xfrm>
            <a:off x="1000100" y="3286124"/>
            <a:ext cx="10763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1905013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14282" y="1785926"/>
            <a:ext cx="278608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Басма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или ручное тиснение по серебряной и золотой фольге — это одна из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амых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 распространенных техник в средневековом ювелирном искусстве, широко используемая для  изготовления окладов икон и предметов церковной утвари. Она является одной из древнейших техник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металлообработки.</a:t>
            </a:r>
          </a:p>
        </p:txBody>
      </p:sp>
      <p:sp>
        <p:nvSpPr>
          <p:cNvPr id="14" name="Управляющая кнопка: домой 13">
            <a:hlinkClick r:id="rId8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857232"/>
            <a:ext cx="50006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Тиснение по фольге представляет собой предельно упрощенный вариант чеканки по металлу, не требующий использования специальных инструментов и оборудования</a:t>
            </a:r>
            <a:r>
              <a:rPr lang="ru-RU" sz="1400" dirty="0" smtClean="0"/>
              <a:t>. 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3116"/>
            <a:ext cx="350046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Материалом для тиснения служит медная и алюминиевая фольга, а иногда и очень тонкая жесть от консервных банок, для имитации позолоты нам потребуется тонкая "золотая фольга", в которую заворачивают некоторые сорта конфет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3929066"/>
            <a:ext cx="27146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Фольга</a:t>
            </a:r>
            <a:r>
              <a:rPr lang="ru-RU" sz="1400" b="1" dirty="0" smtClean="0"/>
              <a:t> - тонкий листовой металл толщиной до 0,2 мм. Применяют в радио- и электропромышленности, для упаковки пищевых продуктов, изготовления крышек для молочных бутылок, печатных форм, обкладки конденсаторов. Фольга находит различное применение в домашнем хозяйстве. 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3571876"/>
            <a:ext cx="29289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Металлопластика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1400" b="1" dirty="0" smtClean="0"/>
              <a:t>очень</a:t>
            </a:r>
          </a:p>
          <a:p>
            <a:r>
              <a:rPr lang="ru-RU" sz="1400" b="1" dirty="0" smtClean="0"/>
              <a:t> похожа на чеканку, только ее выполняют специальным инструментом — </a:t>
            </a:r>
            <a:r>
              <a:rPr lang="ru-RU" sz="1400" b="1" dirty="0" err="1" smtClean="0"/>
              <a:t>давильником</a:t>
            </a:r>
            <a:r>
              <a:rPr lang="ru-RU" sz="1400" b="1" dirty="0" smtClean="0"/>
              <a:t>. Для работы с очень тонкой фольгой в качестве </a:t>
            </a:r>
            <a:r>
              <a:rPr lang="ru-RU" sz="1400" b="1" dirty="0" err="1" smtClean="0"/>
              <a:t>давильника</a:t>
            </a:r>
            <a:r>
              <a:rPr lang="ru-RU" sz="1400" b="1" dirty="0" smtClean="0"/>
              <a:t> можно использовать простую шариковую ручку или обыкновенный грифельный карандаш.</a:t>
            </a:r>
            <a:endParaRPr lang="ru-RU" sz="1400" b="1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357166"/>
            <a:ext cx="1369823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2018900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857364"/>
            <a:ext cx="2285510" cy="1709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857628"/>
            <a:ext cx="2619361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00298" y="285728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тиснение  по  фольге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Управляющая кнопка: домой 11">
            <a:hlinkClick r:id="rId7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3905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Изготовление фото-рамки из фольги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инструкционная карта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225689"/>
            <a:ext cx="87154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листе картона начертить рамку по размеру фотографии( 8 на 11), вырезать.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 бумагу в клетку положить рамку из картона, обвести  рамку и      вырезать.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На  бумажную  рамку  нанести рисунок – орнамент.   </a:t>
            </a:r>
          </a:p>
          <a:p>
            <a:pPr marL="342900" indent="-34290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лена\Технология\добрых дел мастер- фестиваль\фото1\рамки\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357694"/>
            <a:ext cx="2714644" cy="1962143"/>
          </a:xfrm>
          <a:prstGeom prst="rect">
            <a:avLst/>
          </a:prstGeom>
          <a:solidFill>
            <a:srgbClr val="0070C0"/>
          </a:solidFill>
          <a:ln>
            <a:solidFill>
              <a:srgbClr val="0070C0">
                <a:alpha val="52000"/>
              </a:srgb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1643050"/>
            <a:ext cx="4643470" cy="21431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000240"/>
            <a:ext cx="3429024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357430"/>
            <a:ext cx="2571768" cy="1071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2000240"/>
            <a:ext cx="428628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2500306"/>
            <a:ext cx="428628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2500306"/>
            <a:ext cx="428628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2643182"/>
            <a:ext cx="571504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110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0800000" flipV="1">
            <a:off x="3428992" y="3428998"/>
            <a:ext cx="428628" cy="3571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2571744"/>
            <a:ext cx="428628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2251059" y="2892421"/>
            <a:ext cx="1071570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000232" y="3071810"/>
            <a:ext cx="2571768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13" t="58895" r="59434" b="13460"/>
          <a:stretch>
            <a:fillRect/>
          </a:stretch>
        </p:blipFill>
        <p:spPr bwMode="auto">
          <a:xfrm>
            <a:off x="6072198" y="2000240"/>
            <a:ext cx="2571768" cy="1643074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3" name="Управляющая кнопка: домой 22">
            <a:hlinkClick r:id="rId5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Лист фольги разгладить ватой.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Картонную рамку наложить на фольгу, обвести,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сделать припуск на   шов, вырезать.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На рамку из фольги наложить рамку из бумаги ,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обвести рисунок ручкой или  карандашом.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Под рамку из фольги положить тетрадь, картон и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обвести второй раз( без бумаги в клетку), чтоб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рисунок был более рельефнее и  объёмнее.</a:t>
            </a:r>
          </a:p>
        </p:txBody>
      </p:sp>
      <p:pic>
        <p:nvPicPr>
          <p:cNvPr id="2050" name="Picture 2" descr="D:\лена\Технология\добрых дел мастер- фестиваль\фото1\рамки\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571876"/>
            <a:ext cx="2143140" cy="140609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785926"/>
            <a:ext cx="2143140" cy="141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458" r="-1"/>
          <a:stretch>
            <a:fillRect/>
          </a:stretch>
        </p:blipFill>
        <p:spPr bwMode="auto">
          <a:xfrm>
            <a:off x="5643570" y="285728"/>
            <a:ext cx="2008067" cy="1182132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394" b="8649"/>
          <a:stretch>
            <a:fillRect/>
          </a:stretch>
        </p:blipFill>
        <p:spPr bwMode="auto">
          <a:xfrm>
            <a:off x="5643570" y="5214950"/>
            <a:ext cx="2000232" cy="1291817"/>
          </a:xfrm>
          <a:prstGeom prst="rect">
            <a:avLst/>
          </a:prstGeom>
          <a:noFill/>
          <a:ln w="111125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00115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Соединить картонную рамку и рамку из фольги,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загнуть припуск на швы на изнаночную сторону.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Пройтись ручкой , пастой для придания объема 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и для чёткости рисунка с лицевой стороны.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Из картона вырезать полоску - подставку для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фотографии.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На обратную сторону рамки приклеить  листок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бумаги так, чтоб можно было вставлять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фотографию.                                                               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00" t="27734" r="35999" b="6133"/>
          <a:stretch>
            <a:fillRect/>
          </a:stretch>
        </p:blipFill>
        <p:spPr bwMode="auto">
          <a:xfrm>
            <a:off x="5500694" y="285728"/>
            <a:ext cx="2286016" cy="1574811"/>
          </a:xfrm>
          <a:prstGeom prst="rect">
            <a:avLst/>
          </a:prstGeom>
          <a:noFill/>
          <a:ln w="9525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15" t="38926" r="35298" b="9522"/>
          <a:stretch>
            <a:fillRect/>
          </a:stretch>
        </p:blipFill>
        <p:spPr bwMode="auto">
          <a:xfrm>
            <a:off x="5572132" y="2285992"/>
            <a:ext cx="2286016" cy="1643050"/>
          </a:xfrm>
          <a:prstGeom prst="rect">
            <a:avLst/>
          </a:prstGeom>
          <a:noFill/>
          <a:ln w="1016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20" t="9554" r="23226" b="16743"/>
          <a:stretch>
            <a:fillRect/>
          </a:stretch>
        </p:blipFill>
        <p:spPr bwMode="auto">
          <a:xfrm>
            <a:off x="5572132" y="4214818"/>
            <a:ext cx="2313797" cy="2357454"/>
          </a:xfrm>
          <a:prstGeom prst="rect">
            <a:avLst/>
          </a:prstGeom>
          <a:noFill/>
          <a:ln w="1016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04"/>
            <a:ext cx="2500330" cy="1875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57158" y="1142984"/>
            <a:ext cx="5572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http://www.podelkimetall.ru/tex_chekanka/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14488"/>
            <a:ext cx="607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http://www.peredelka.tv/samodelka/908_samodelka.html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3116"/>
            <a:ext cx="6000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http://www.peredelka.tv/samodelka/1368_samodelka.html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571744"/>
            <a:ext cx="6286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http://www.peredelka.tv/designworld/index_226_2.html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000372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http://www.podelkimetall.ru/uploads/posts/2009-03/12380543041199103.jpg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429000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http://www.podelkimetall.ru/uploads/posts/2009-03/12380543053052895.jpg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857628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http://artists-m.narod.ru/articles_checanca.htm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572008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http://dic.academic.ru/dic.nsf/enc3p/322886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92919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http://www.ikonnik.ru/basma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5286388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http://www.metalelast.ru/hudobr/chekan.php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6072206"/>
            <a:ext cx="64647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А.С. Хворостов «</a:t>
            </a:r>
            <a:r>
              <a:rPr lang="ru-RU" sz="1400" b="1" dirty="0" smtClean="0"/>
              <a:t>ЧЕКАНКА, ИНКРУСТАЦИЯ, РЕЗЬБА ПО ДЕРЕВУ</a:t>
            </a:r>
            <a:r>
              <a:rPr lang="ru-RU" b="1" dirty="0" smtClean="0"/>
              <a:t>».</a:t>
            </a:r>
          </a:p>
          <a:p>
            <a:r>
              <a:rPr lang="ru-RU" b="1" dirty="0" smtClean="0"/>
              <a:t>© Издательство «Просвещение», 1977 г.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715016"/>
            <a:ext cx="5429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http://www.parusgold.ru/articles/chekanka.htm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4929198"/>
            <a:ext cx="371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http://www.la-fa.ru/faq208.html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4214818"/>
            <a:ext cx="4198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http://etxea.narod.ru/html/art/foil.html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785794"/>
            <a:ext cx="528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http://master.znay.net/raboty_po_metalu/tehniki_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285728"/>
            <a:ext cx="52493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Материалы с сайта:</a:t>
            </a:r>
            <a:endParaRPr lang="ru-RU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929066"/>
            <a:ext cx="2371717" cy="2185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Управляющая кнопка: домой 20">
            <a:hlinkClick r:id="rId5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350" y="4081466"/>
            <a:ext cx="2371717" cy="2185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428596" y="1500174"/>
            <a:ext cx="607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http://www.peredelka.tv/samodelka/908_samodelka.html</a:t>
            </a:r>
            <a:endParaRPr lang="ru-RU" dirty="0"/>
          </a:p>
        </p:txBody>
      </p:sp>
      <p:sp>
        <p:nvSpPr>
          <p:cNvPr id="14" name="Місце для нижнього колонтитула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lum bright="49000" contrast="-39000"/>
          </a:blip>
          <a:srcRect/>
          <a:stretch>
            <a:fillRect/>
          </a:stretch>
        </p:blipFill>
        <p:spPr bwMode="auto">
          <a:xfrm>
            <a:off x="2428860" y="1000108"/>
            <a:ext cx="4191016" cy="5228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85720" y="2000240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4"/>
              </a:rPr>
              <a:t>http://images.yandex.ru/yandsearch?ed=1&amp;rpt=simage&amp;text=%D1%87%D0%B5%D0%BA%D0%B0%D0%BD%D0%BA%D0%B0&amp;img_url=i018.radikal.ru%2F1004%2F06%2Ff8030e6d54d6t.jpg&amp;spsite=festival.1september.ru&amp;p=5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571744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5"/>
              </a:rPr>
              <a:t>http://images.yandex.ru/yandsearch?ed=1&amp;rpt=simage&amp;text=%D1%87%D0%B5%D0%BA%D0%B0%D0%BD%D0%BA%D0%B0&amp;img_url=www.jewellernet.ru%2Fphotobank%2F3536.jpg&amp;spsite=www.jewellernet.ru&amp;p=8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071810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6"/>
              </a:rPr>
              <a:t>http://images.yandex.ru/yandsearch?ed=1&amp;rpt=simage&amp;text=%D1%87%D0%B5%D0%BA%D0%B0%D0%BD%D0%BA%D0%B0&amp;img_url=stat8.blog.ru%2Flr%2F0a0ac86401687d41cabf170e8a64c897&amp;spsite=fake-056-4105931.ru&amp;p=7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571876"/>
            <a:ext cx="857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7"/>
              </a:rPr>
              <a:t>http://images.yandex.ru/yandsearch?ed=1&amp;rpt=simage&amp;text=%D1%87%D0%B5%D0%BA%D0%B0%D0%BD%D0%BA%D0%B0&amp;img_url=stat8.blog.ru%2Flr%2F0a0a1c8ae97847d830e9fa0657192882&amp;spsite=fake-045-3270987.ru&amp;p=10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000504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8"/>
              </a:rPr>
              <a:t>http://images.yandex.ru/yandsearch?ed=1&amp;rpt=simage&amp;text=%D1%87%D0%B5%D0%BA%D0%B0%D0%BD%D0%BA%D0%B0&amp;img_url=img-fotki.yandex.ru%2Fget%2F22%2Flyu16.2%2F0_b248_b0771a63_XL&amp;spsite=fake-007-6211414.ru&amp;p=13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643446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9"/>
              </a:rPr>
              <a:t>http://images.yandex.ru/yandsearch?ed=1&amp;rpt=simage&amp;text=%D1%87%D0%B5%D0%BA%D0%B0%D0%BD%D0%BA%D0%B0&amp;img_url=www.help-rus-student.ru%2Fpictures%2F20%2F973_43.jpg&amp;spsite=fake-052-9067249.ru&amp;p=18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72074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0"/>
              </a:rPr>
              <a:t>http://images.yandex.ru/yandsearch?ed=1&amp;rpt=simage&amp;text=%D1%87%D0%B5%D0%BA%D0%B0%D0%BD%D0%BA%D0%B0&amp;img_url=chekanka.narod.ru%2Fp1.jpg&amp;spsite=fake-004-4475795.ru&amp;p=38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572140"/>
            <a:ext cx="8358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1"/>
              </a:rPr>
              <a:t>http://images.yandex.ru/yandsearch?ed=1&amp;rpt=simage&amp;text=%D1%87%D0%B5%D0%BA%D0%B0%D0%BD%D0%BA%D0%B0%20%D0%BF%D0%BE%20%D1%84%D0%BE%D0%BB%D1%8C%D0%B3%D0%B5&amp;img_url=a7307986.narod.ru%2F3.jpg&amp;spsite=stranamasterov.ru&amp;p=12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28586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2"/>
              </a:rPr>
              <a:t>http://images.yandex.ru/yandsearch?ed=1&amp;rpt=simage&amp;text=%D1%87%D0%B5%D0%BA%D0%B0%D0%BD%D0%BA%D0%B0%20%D0%BF%D0%BE%20%D1%84%D0%BE%D0%BB%D1%8C%D0%B3%D0%B5&amp;img_url=a7307986.narod.ru%2F5.jpg&amp;spsite=stranamasterov.ru&amp;p=10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928670"/>
            <a:ext cx="83582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3"/>
              </a:rPr>
              <a:t>http://stranamasterov.ru/files/imagecache/orig_with_logo/i0911/CANON_REBEL_004.jpg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357166"/>
            <a:ext cx="30003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Фотографии</a:t>
            </a:r>
            <a:endParaRPr lang="ru-RU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4" name="Управляющая кнопка: домой 13">
            <a:hlinkClick r:id="rId14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6072206"/>
            <a:ext cx="64647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А.С. Хворостов «</a:t>
            </a:r>
            <a:r>
              <a:rPr lang="ru-RU" sz="1400" b="1" dirty="0" smtClean="0"/>
              <a:t>ЧЕКАНКА, ИНКРУСТАЦИЯ, РЕЗЬБА ПО ДЕРЕВУ</a:t>
            </a:r>
            <a:r>
              <a:rPr lang="ru-RU" b="1" dirty="0" smtClean="0"/>
              <a:t>».</a:t>
            </a:r>
          </a:p>
          <a:p>
            <a:r>
              <a:rPr lang="ru-RU" b="1" dirty="0" smtClean="0"/>
              <a:t>© Издательство «Просвещение», 1977 г.</a:t>
            </a:r>
            <a:endParaRPr lang="ru-RU" dirty="0"/>
          </a:p>
        </p:txBody>
      </p:sp>
      <p:sp>
        <p:nvSpPr>
          <p:cNvPr id="15" name="Місце для нижнього колонтитула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715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Одним из изысканных видов обработки металлов является художественная чеканка. Этот вид искусства подразумевает получение рельефных изображений на металле: выполняется ударами особым молотком по специальным инструментам - чеканам. Работы ведутся по поверхности листа, положенного на эластичную подложку из особой смолы, в основном по лицевой стороне. При изготовлении сосудов ее заливают внутрь. Этот вид является одним из древнейших и широко распространенных способов художественной обработки металлов. </a:t>
            </a:r>
            <a:endParaRPr lang="ru-RU" sz="1400" b="1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85926"/>
            <a:ext cx="1785950" cy="252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1785926"/>
            <a:ext cx="179163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59" y="1785926"/>
            <a:ext cx="196360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85720" y="4572008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Чеканка широко распространена при изготовлении различных декоративных художественных </a:t>
            </a:r>
            <a:r>
              <a:rPr lang="ru-RU" sz="1400" b="1" dirty="0" smtClean="0"/>
              <a:t>изделий из меди, алюминия, латуни, черного </a:t>
            </a:r>
            <a:r>
              <a:rPr lang="ru-RU" sz="1400" b="1" dirty="0" err="1" smtClean="0"/>
              <a:t>декапира</a:t>
            </a:r>
            <a:r>
              <a:rPr lang="ru-RU" sz="1400" dirty="0" smtClean="0"/>
              <a:t> и других материалов. Наличие разнообразных технологических приемов, дающих различный художественный эффект, объясняется тем, что техника чеканки очень древняя, развивающаяся на протяжении многих веков. Она была известна в Древнем Египте, в Древней Греции и Риме. С давних времен применялась чеканка в искусстве Ирана, Китая, Индии и Японии. Значительное развитие чеканка получила в эпоху Возрождения в странах Западной Европы. Высокого совершенства она достигла в </a:t>
            </a:r>
            <a:r>
              <a:rPr lang="ru-RU" sz="1400" dirty="0" err="1" smtClean="0"/>
              <a:t>домонгольской</a:t>
            </a:r>
            <a:r>
              <a:rPr lang="ru-RU" sz="1400" dirty="0" smtClean="0"/>
              <a:t> Руси и вновь расцвела в древнерусском искусстве ХV-ХVII вв. </a:t>
            </a:r>
            <a:endParaRPr lang="ru-RU" sz="1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1785926"/>
            <a:ext cx="205027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574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Шестиугольник 3"/>
          <p:cNvSpPr/>
          <p:nvPr/>
        </p:nvSpPr>
        <p:spPr>
          <a:xfrm>
            <a:off x="1500166" y="2643182"/>
            <a:ext cx="3357586" cy="2000264"/>
          </a:xfrm>
          <a:prstGeom prst="hexagon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79375" cmpd="tri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Чеканка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Выноска 2 (с границей) 8"/>
          <p:cNvSpPr/>
          <p:nvPr/>
        </p:nvSpPr>
        <p:spPr>
          <a:xfrm>
            <a:off x="5715008" y="2000240"/>
            <a:ext cx="3000396" cy="500066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11172"/>
              <a:gd name="adj6" fmla="val -30743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hlinkClick r:id="rId4" action="ppaction://hlinksldjump"/>
              </a:rPr>
              <a:t>Инструменты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Выноска 2 (с границей) 9"/>
          <p:cNvSpPr/>
          <p:nvPr/>
        </p:nvSpPr>
        <p:spPr>
          <a:xfrm>
            <a:off x="5786446" y="5786454"/>
            <a:ext cx="3000396" cy="57150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00032"/>
              <a:gd name="adj6" fmla="val -48390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hlinkClick r:id="rId5" action="ppaction://hlinksldjump"/>
              </a:rPr>
              <a:t>Галерея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Выноска 2 (с границей) 10"/>
          <p:cNvSpPr/>
          <p:nvPr/>
        </p:nvSpPr>
        <p:spPr>
          <a:xfrm>
            <a:off x="5786446" y="1357298"/>
            <a:ext cx="3000396" cy="500066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1022"/>
              <a:gd name="adj6" fmla="val -45222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hlinkClick r:id="rId6" action="ppaction://hlinksldjump"/>
              </a:rPr>
              <a:t>Материалы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Выноска 2 (с границей) 11"/>
          <p:cNvSpPr/>
          <p:nvPr/>
        </p:nvSpPr>
        <p:spPr>
          <a:xfrm>
            <a:off x="5786446" y="785794"/>
            <a:ext cx="3071834" cy="35719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37324"/>
              <a:gd name="adj6" fmla="val -46310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Историческая </a:t>
            </a:r>
            <a:r>
              <a:rPr lang="ru-RU" sz="2000" b="1" dirty="0" smtClean="0">
                <a:solidFill>
                  <a:schemeClr val="bg1"/>
                </a:solidFill>
                <a:hlinkClick r:id="rId7" action="ppaction://hlinksldjump"/>
              </a:rPr>
              <a:t>справка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3" name="Выноска 2 (с границей) 12"/>
          <p:cNvSpPr/>
          <p:nvPr/>
        </p:nvSpPr>
        <p:spPr>
          <a:xfrm>
            <a:off x="5715008" y="214290"/>
            <a:ext cx="3143272" cy="35719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82802"/>
              <a:gd name="adj6" fmla="val -45160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38100" cmpd="sng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8" action="ppaction://hlinksldjump"/>
              </a:rPr>
              <a:t>Значение  слова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Выноска 2 (с границей) 13"/>
          <p:cNvSpPr/>
          <p:nvPr/>
        </p:nvSpPr>
        <p:spPr>
          <a:xfrm>
            <a:off x="5786446" y="3429000"/>
            <a:ext cx="3000396" cy="7858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777"/>
              <a:gd name="adj6" fmla="val -29384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hlinkClick r:id="rId9" action="ppaction://hlinksldjump"/>
              </a:rPr>
              <a:t>Виды чеканных работ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5" name="Выноска 2 (с границей) 14"/>
          <p:cNvSpPr/>
          <p:nvPr/>
        </p:nvSpPr>
        <p:spPr>
          <a:xfrm>
            <a:off x="5786446" y="2643182"/>
            <a:ext cx="3000396" cy="64294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0693"/>
              <a:gd name="adj6" fmla="val -29982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hlinkClick r:id="rId10" action="ppaction://hlinksldjump"/>
              </a:rPr>
              <a:t>Приспособления</a:t>
            </a:r>
            <a:r>
              <a:rPr lang="ru-RU" sz="2800" b="1" dirty="0" smtClean="0">
                <a:solidFill>
                  <a:schemeClr val="bg1"/>
                </a:solidFill>
              </a:rPr>
              <a:t>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7" name="Выноска 2 (с границей) 16"/>
          <p:cNvSpPr/>
          <p:nvPr/>
        </p:nvSpPr>
        <p:spPr>
          <a:xfrm>
            <a:off x="5786446" y="4357694"/>
            <a:ext cx="3000396" cy="64294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0265"/>
              <a:gd name="adj6" fmla="val -46653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hlinkClick r:id="rId11" action="ppaction://hlinksldjump"/>
              </a:rPr>
              <a:t>Тиснение по фольге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8" name="Выноска 2 (с границей) 17"/>
          <p:cNvSpPr/>
          <p:nvPr/>
        </p:nvSpPr>
        <p:spPr>
          <a:xfrm>
            <a:off x="5786446" y="5072074"/>
            <a:ext cx="3000396" cy="57150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76252"/>
              <a:gd name="adj6" fmla="val -48685"/>
            </a:avLst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  <a:ln w="508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hlinkClick r:id="rId12" action="ppaction://hlinksldjump"/>
              </a:rPr>
              <a:t>Практическая работа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357158" y="1214422"/>
            <a:ext cx="8143932" cy="5078313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1) Отделочная операция объемной штамповки - обжатие изделия в чистовом штампе для повышения точности размеров и качества поверхности (напр., при изготовлении монет, медалей, точных деталей)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2)  Получение рельефных изображений на тонких металлических листах (главным образом медных) путем ручной выколотки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3)   Отделка поверхности изделий художественного литья с целью устранения мелких дефектов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0"/>
            <a:ext cx="42137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ЧЕКАНКА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57430"/>
            <a:ext cx="92869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Высокого совершенства чеканка достигла в </a:t>
            </a:r>
            <a:r>
              <a:rPr lang="ru-RU" sz="1400" b="1" dirty="0" err="1" smtClean="0"/>
              <a:t>домонгольской</a:t>
            </a:r>
            <a:r>
              <a:rPr lang="ru-RU" sz="1400" b="1" dirty="0" smtClean="0"/>
              <a:t> Руси, а своего расцвета — в древнерусском искусстве IV-XVII веков. Дальнейшее развитие она получила в XVIII и XIX веках. Например, сохранились чеканные изделия новгородских чеканщиков XI-XII веков культового характера (оклады икон и др.), в которых своеобразно сочетаются черты русского и византийского искусства. Это не только орнаментальные композиции, выполненные чеканкой из листа, но и чеканные литые фигуры. К этому времени относятся образцы чеканного искусства Владимиро-Суздальской Руси . К 1412 году относится работа мастера Лукиана (складень), изготовленная чеканкой с чернью, а также работы тверских ювелиров, выполненные чеканкой по серебряному литью. Чеканка по высокому рельефу производилась мастерами-греками в Москве, а чеканные ковши и чаши — в Новгороде.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7848" y="285729"/>
            <a:ext cx="1527571" cy="1571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9"/>
            <a:ext cx="1369229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4500570"/>
            <a:ext cx="1270285" cy="1717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572008"/>
            <a:ext cx="1651012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57356" y="142852"/>
            <a:ext cx="5572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Технического совершенства и пластического эффекта в высоком чеканном рельефе (особенно при наличии фигур) в средние века достигали французские и немецкие </a:t>
            </a:r>
            <a:r>
              <a:rPr lang="ru-RU" sz="1400" b="1" dirty="0" err="1" smtClean="0"/>
              <a:t>златокузнецы</a:t>
            </a:r>
            <a:r>
              <a:rPr lang="ru-RU" sz="1400" b="1" dirty="0" smtClean="0"/>
              <a:t>, в IV веке — итальянские, в конце XVI века - немецкие мастера. Тем самым уже тогда были достигнуты границы возможного для этой техники. Позднее подобный декор отливался и припаивался. Еще в древности применялась чеканка по твердой модели, в особенности для выделки фигур. Золотой или серебряный лист разгонялся по бронзовой или железной модели и затем снимался с нее.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4334232"/>
            <a:ext cx="592935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400" b="1" dirty="0" smtClean="0"/>
              <a:t>Особенно пышного расцвета достигла чеканка в XVI веке, в Ярославле она сочеталась с резьбой и гравировкой, в Нижнем Новгороде обогащалась литыми скульптурными деталями. Новгородские чеканщики стали применять чеканку с </a:t>
            </a:r>
            <a:r>
              <a:rPr lang="ru-RU" sz="1400" b="1" dirty="0" err="1" smtClean="0"/>
              <a:t>конфаренным</a:t>
            </a:r>
            <a:r>
              <a:rPr lang="ru-RU" sz="1400" b="1" dirty="0" smtClean="0"/>
              <a:t> фоном. Расцвет чеканного искусства продолжался и в XVII веке. Появились новые приемы и художественные особенности: со второй половины XVII века и с начала XVIII века в Новгороде чеканщики применяют прорезной орнамент, в Костроме развивается плоская измельченная чеканка, чередующаяся с литьем и резьбой, в Ярославле чеканка достигает особой пышности, расцвечивается цветной эмалью.</a:t>
            </a:r>
            <a:endParaRPr lang="ru-RU" sz="1400" b="1" dirty="0"/>
          </a:p>
        </p:txBody>
      </p:sp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57166"/>
            <a:ext cx="2674222" cy="28241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14282" y="214290"/>
            <a:ext cx="57864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Материалом для чеканки из листа служит </a:t>
            </a:r>
            <a:r>
              <a:rPr lang="ru-RU" b="1" dirty="0" smtClean="0">
                <a:solidFill>
                  <a:srgbClr val="FF0000"/>
                </a:solidFill>
              </a:rPr>
              <a:t>листовой металл </a:t>
            </a:r>
            <a:r>
              <a:rPr lang="ru-RU" b="1" dirty="0" smtClean="0"/>
              <a:t>различной толщины, обладающий свойствами пластической деформации. Наиболее ходовыми считаются листы толщиной </a:t>
            </a:r>
            <a:r>
              <a:rPr lang="ru-RU" b="1" dirty="0" smtClean="0">
                <a:solidFill>
                  <a:srgbClr val="FF0000"/>
                </a:solidFill>
              </a:rPr>
              <a:t>от 0,4 до 1 мм. </a:t>
            </a:r>
            <a:r>
              <a:rPr lang="ru-RU" b="1" dirty="0" smtClean="0"/>
              <a:t>Однако для крупных, монументальных произведений применяют и более толстые листы, например, красную медь до 2 мм, а листовой алюминий даже до 3 мм. В современной практике чеканки из листа применяются следующие металлы и сплавы: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214686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</a:rPr>
              <a:t>цветные металлы </a:t>
            </a:r>
            <a:r>
              <a:rPr lang="ru-RU" b="1" dirty="0" smtClean="0">
                <a:solidFill>
                  <a:schemeClr val="bg1"/>
                </a:solidFill>
              </a:rPr>
              <a:t>- </a:t>
            </a:r>
            <a:r>
              <a:rPr lang="ru-RU" b="1" dirty="0" smtClean="0"/>
              <a:t>красная медь и ее сплавы (латуни, томпак) - материалы, наиболее пригодные для чеканки декоративных изделий и скульптуры. Они обладают высокой пластичностью, чеканятся легко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никелевые сплавы </a:t>
            </a:r>
            <a:r>
              <a:rPr lang="ru-RU" b="1" dirty="0" smtClean="0">
                <a:solidFill>
                  <a:srgbClr val="FFFF00"/>
                </a:solidFill>
              </a:rPr>
              <a:t>(</a:t>
            </a:r>
            <a:r>
              <a:rPr lang="ru-RU" b="1" dirty="0" smtClean="0"/>
              <a:t>мельхиор, нейзильбер) в настоящее время применяются редко, но в прошлом (особенно в конце XIX в.) широко использовались для чеканки художественной посуды, имитирующей серебряную. 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 - </a:t>
            </a:r>
            <a:r>
              <a:rPr lang="ru-RU" b="1" dirty="0" smtClean="0">
                <a:solidFill>
                  <a:srgbClr val="FF0000"/>
                </a:solidFill>
              </a:rPr>
              <a:t>черные металлы</a:t>
            </a:r>
            <a:r>
              <a:rPr lang="ru-RU" b="1" dirty="0" smtClean="0">
                <a:solidFill>
                  <a:srgbClr val="FFFF00"/>
                </a:solidFill>
              </a:rPr>
              <a:t>: </a:t>
            </a:r>
            <a:r>
              <a:rPr lang="ru-RU" b="1" dirty="0" smtClean="0"/>
              <a:t>мягкая, малоуглеродистая сталь, предварительно отожженная и протравленная - так называемый </a:t>
            </a:r>
            <a:r>
              <a:rPr lang="ru-RU" b="1" dirty="0" err="1" smtClean="0"/>
              <a:t>декапир</a:t>
            </a:r>
            <a:r>
              <a:rPr lang="ru-RU" b="1" dirty="0" smtClean="0"/>
              <a:t> (или дважды протравленная сталь до и после отжига - дважды </a:t>
            </a:r>
            <a:r>
              <a:rPr lang="ru-RU" b="1" dirty="0" err="1" smtClean="0"/>
              <a:t>декапир</a:t>
            </a:r>
            <a:r>
              <a:rPr lang="ru-RU" b="1" dirty="0" smtClean="0"/>
              <a:t>) - материал более трудный в чеканке по сравнению с медью, мо очень красивый в отделке.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 contrast="-51000"/>
          </a:blip>
          <a:srcRect/>
          <a:stretch>
            <a:fillRect/>
          </a:stretch>
        </p:blipFill>
        <p:spPr bwMode="auto">
          <a:xfrm>
            <a:off x="1214414" y="928670"/>
            <a:ext cx="279290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lum bright="11000" contrast="-71000"/>
          </a:blip>
          <a:srcRect/>
          <a:stretch>
            <a:fillRect/>
          </a:stretch>
        </p:blipFill>
        <p:spPr bwMode="auto">
          <a:xfrm>
            <a:off x="5072066" y="1142984"/>
            <a:ext cx="271464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3997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Материалы  для  чеканных  работ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33575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Красная медь</a:t>
            </a:r>
          </a:p>
          <a:p>
            <a:r>
              <a:rPr lang="ru-RU" sz="1400" b="1" dirty="0" smtClean="0"/>
              <a:t>Красная медь, известная человечеству с древнейших времен, обладает исключительной пластичностью и вязкостью и легко восстанавливает свои пластические свойства после отжига. Из меди легко чеканить. Она легко принимает самую разнообразную форму, допускает выколотку высокого рельефа.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71480"/>
            <a:ext cx="250033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Латунь</a:t>
            </a:r>
          </a:p>
          <a:p>
            <a:r>
              <a:rPr lang="ru-RU" sz="1400" b="1" dirty="0" smtClean="0"/>
              <a:t>Латунь - сплав меди с цинком (до 50%), а иногда с добавками небольших количеств (до 10%) алюминия, железа, марганца и др. Большинство латуней имеет красивый золотисто-желтый цвет.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928934"/>
            <a:ext cx="335758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Черные металлы</a:t>
            </a:r>
          </a:p>
          <a:p>
            <a:r>
              <a:rPr lang="ru-RU" sz="1400" b="1" dirty="0" smtClean="0"/>
              <a:t>Черные металлы - мягкая, малоуглеродистая сталь, предварительно отожженная и протравленная, так называемый </a:t>
            </a:r>
            <a:r>
              <a:rPr lang="ru-RU" sz="1400" b="1" dirty="0" err="1" smtClean="0"/>
              <a:t>декопир</a:t>
            </a:r>
            <a:r>
              <a:rPr lang="ru-RU" sz="1400" b="1" dirty="0" smtClean="0"/>
              <a:t> (или дважды протравленная до и после отжига - дважды </a:t>
            </a:r>
            <a:r>
              <a:rPr lang="ru-RU" sz="1400" b="1" dirty="0" err="1" smtClean="0"/>
              <a:t>декопир</a:t>
            </a:r>
            <a:r>
              <a:rPr lang="ru-RU" sz="1400" b="1" dirty="0" smtClean="0"/>
              <a:t>) - материал, более трудный в чеканке по сравнению с медью, но очень красивый в отделке. </a:t>
            </a:r>
            <a:br>
              <a:rPr lang="ru-RU" sz="1400" b="1" dirty="0" smtClean="0"/>
            </a:br>
            <a:r>
              <a:rPr lang="ru-RU" sz="1400" b="1" dirty="0" smtClean="0"/>
              <a:t>Из </a:t>
            </a:r>
            <a:r>
              <a:rPr lang="ru-RU" sz="1400" b="1" dirty="0" err="1" smtClean="0"/>
              <a:t>декопира</a:t>
            </a:r>
            <a:r>
              <a:rPr lang="ru-RU" sz="1400" b="1" dirty="0" smtClean="0"/>
              <a:t> можно чеканить как небольшие декоративные изделия с нанесением различной фактуры, так и крупные декоративные изделия, позволяющие выколачивать высокий рельеф. 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2714620"/>
            <a:ext cx="300036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Кровельное железо</a:t>
            </a:r>
          </a:p>
          <a:p>
            <a:r>
              <a:rPr lang="ru-RU" sz="1400" b="1" dirty="0" smtClean="0"/>
              <a:t>Для некоторых простых декоративных изделий можно применять листовую кровельную сталь (кровельное железо). Она позволяет производить чеканку без глубокой вытяжки, так называемые контурные чеканки с опусканием фона и нанесением фактуры. Примером могут служить древнерусские (XVI-XVII вв.) чеканки с изъятием фона (ажурные чеканки), где фон высекался специальными просечными чеканами. </a:t>
            </a: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00728" y="285728"/>
            <a:ext cx="31432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Нержавеющая сталь</a:t>
            </a:r>
          </a:p>
          <a:p>
            <a:r>
              <a:rPr lang="ru-RU" sz="1400" b="1" dirty="0" smtClean="0"/>
              <a:t>Нержавеющая сталь (хромоникелевая) - красивый, современный материал, но чеканится трудно. Она применяется для крупных экстерьерных декоративных изделий. Нержавеющая сталь отличается высокой коррозионной стойкостью.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3643314"/>
            <a:ext cx="242890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Алюминий</a:t>
            </a:r>
          </a:p>
          <a:p>
            <a:r>
              <a:rPr lang="ru-RU" sz="1400" b="1" dirty="0" smtClean="0"/>
              <a:t>Алюминий и его сплавы (листовой) чеканится очень мягко и легко, допускает глубокую вытяжку, но требует особой предосторожности при отжиге, так как обладает низкой температурой плавления (657°С) и цвета каления не позволяют проследить за отжигом. </a:t>
            </a:r>
            <a:endParaRPr lang="ru-RU" b="1" dirty="0"/>
          </a:p>
        </p:txBody>
      </p: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lum bright="15000" contrast="31000"/>
          </a:blip>
          <a:srcRect/>
          <a:stretch>
            <a:fillRect/>
          </a:stretch>
        </p:blipFill>
        <p:spPr bwMode="auto">
          <a:xfrm>
            <a:off x="571472" y="500042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571480"/>
            <a:ext cx="533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28596" y="4000504"/>
            <a:ext cx="77867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Инструменты и    </a:t>
            </a:r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      приспособления.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Основными инструментами для чеканки являются чеканы. Они представляют собой специально откованные стальные стержни длиной 120—170 мм</a:t>
            </a:r>
            <a:r>
              <a:rPr lang="ru-RU" b="1" dirty="0" smtClean="0"/>
              <a:t>, </a:t>
            </a:r>
            <a:r>
              <a:rPr lang="ru-RU" dirty="0" smtClean="0"/>
              <a:t>восьмигранного (реже круглого) сечения, несколько утолщенные в своей средней части и утонченные к концам. Такая форма обеспечивает большую устойчивость чекана и отсутствие вибраций. Кроме того, она соответствует размерам и форме человеческой руки и удобна в работе.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286124"/>
            <a:ext cx="55006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Инструменты чеканщика. </a:t>
            </a:r>
          </a:p>
          <a:p>
            <a:r>
              <a:rPr lang="ru-RU" i="1" dirty="0" smtClean="0"/>
              <a:t>Слева: </a:t>
            </a:r>
            <a:r>
              <a:rPr lang="ru-RU" i="1" dirty="0" err="1" smtClean="0"/>
              <a:t>давильники</a:t>
            </a:r>
            <a:r>
              <a:rPr lang="ru-RU" i="1" dirty="0" smtClean="0"/>
              <a:t>. </a:t>
            </a:r>
          </a:p>
          <a:p>
            <a:r>
              <a:rPr lang="ru-RU" i="1" dirty="0" smtClean="0"/>
              <a:t>Справа: А — </a:t>
            </a:r>
            <a:r>
              <a:rPr lang="ru-RU" i="1" dirty="0" err="1" smtClean="0"/>
              <a:t>расходники</a:t>
            </a:r>
            <a:r>
              <a:rPr lang="ru-RU" i="1" dirty="0" smtClean="0"/>
              <a:t>;  Б — </a:t>
            </a:r>
            <a:r>
              <a:rPr lang="ru-RU" i="1" dirty="0" err="1" smtClean="0"/>
              <a:t>лощатники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 B — </a:t>
            </a:r>
            <a:r>
              <a:rPr lang="ru-RU" i="1" dirty="0" err="1" smtClean="0"/>
              <a:t>облые</a:t>
            </a:r>
            <a:r>
              <a:rPr lang="ru-RU" i="1" dirty="0" smtClean="0"/>
              <a:t>; Г, Д, Е — фактурные.</a:t>
            </a:r>
            <a:endParaRPr lang="ru-RU" dirty="0"/>
          </a:p>
        </p:txBody>
      </p:sp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57166"/>
            <a:ext cx="88582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Подсобные материалы и приспособления, используемые при чеканке:</a:t>
            </a:r>
          </a:p>
          <a:p>
            <a:r>
              <a:rPr lang="ru-RU" sz="1400" dirty="0" smtClean="0"/>
              <a:t>1.   Смола для закрепления листового металла при его обработке. В ее состав входят: искусственные смолы (от перегонки нефти) или естественные (смолы хвойных пород — ели, сосны) с добавлением наполнителя. В качестве наполнителя используют мелкую сухую землю, старую горелую формовочную смесь, сухую охру, золу и т.  п.  Чем больше процент наполнителя, тем тверже становится смола. Для большей вязкости и мягкости в смолу иногда добавля­ют воск до 5—10%  общего объема, а для большей    клейкости и прочности — канифоль.</a:t>
            </a:r>
          </a:p>
          <a:p>
            <a:r>
              <a:rPr lang="ru-RU" sz="1400" dirty="0" smtClean="0"/>
              <a:t>2.   Мешки из прочной ткани (брезент), наполненные песком,— используются при выколотке рельефа (для ускорения работы). Но выколотка на мешках не дает точных контуров и является только подготовительной операцией и обычно требует дополнительной обработки на смоле (см. ниже).</a:t>
            </a:r>
          </a:p>
          <a:p>
            <a:r>
              <a:rPr lang="ru-RU" sz="1400" dirty="0" smtClean="0"/>
              <a:t>3.   Листовая резина и листовой свинец,    используемые так же, как и мешки с песком, для обработки отдельных участков на чеканном листе  преимущественно при  мелких  работах.  Иногда  вместо резины используют войлок.</a:t>
            </a:r>
          </a:p>
          <a:p>
            <a:r>
              <a:rPr lang="ru-RU" sz="1400" dirty="0" smtClean="0"/>
              <a:t>4.   Стальные, чугунные или каменные плиты или деревянные доски, применяемые для выравнивания фонов     и     плоских чеканок.</a:t>
            </a:r>
          </a:p>
          <a:p>
            <a:r>
              <a:rPr lang="ru-RU" sz="1400" dirty="0" smtClean="0"/>
              <a:t>5.   Приспособления для </a:t>
            </a:r>
            <a:r>
              <a:rPr lang="ru-RU" sz="1400" dirty="0" err="1" smtClean="0"/>
              <a:t>насмолки</a:t>
            </a:r>
            <a:r>
              <a:rPr lang="ru-RU" sz="1400" dirty="0" smtClean="0"/>
              <a:t> и отжига — паяльные лампы, кузнечные горны, специальные электронагревательные устройства для </a:t>
            </a:r>
            <a:r>
              <a:rPr lang="ru-RU" sz="1400" dirty="0" err="1" smtClean="0"/>
              <a:t>насмолки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6.   Приспособления для очистки — ванны с травильными растворами и </a:t>
            </a:r>
            <a:r>
              <a:rPr lang="ru-RU" sz="1400" dirty="0" err="1" smtClean="0"/>
              <a:t>отбелом</a:t>
            </a:r>
            <a:r>
              <a:rPr lang="ru-RU" sz="1400" dirty="0" smtClean="0"/>
              <a:t>, </a:t>
            </a:r>
            <a:r>
              <a:rPr lang="ru-RU" sz="1400" dirty="0" err="1" smtClean="0"/>
              <a:t>крацевальные</a:t>
            </a:r>
            <a:r>
              <a:rPr lang="ru-RU" sz="1400" dirty="0" smtClean="0"/>
              <a:t> </a:t>
            </a:r>
            <a:r>
              <a:rPr lang="ru-RU" sz="1400" dirty="0" err="1" smtClean="0"/>
              <a:t>и</a:t>
            </a:r>
            <a:r>
              <a:rPr lang="ru-RU" sz="1400" dirty="0" smtClean="0"/>
              <a:t> шлифовальные    станки,    пескоструйные установки.</a:t>
            </a:r>
          </a:p>
          <a:p>
            <a:r>
              <a:rPr lang="ru-RU" sz="1400" dirty="0" smtClean="0"/>
              <a:t>7.   Ящики (доски) и котелки для </a:t>
            </a:r>
            <a:r>
              <a:rPr lang="ru-RU" sz="1400" dirty="0" err="1" smtClean="0"/>
              <a:t>насмолки</a:t>
            </a:r>
            <a:r>
              <a:rPr lang="ru-RU" sz="1400" dirty="0" smtClean="0"/>
              <a:t> плоских и объемных чеканок.</a:t>
            </a:r>
          </a:p>
          <a:p>
            <a:r>
              <a:rPr lang="ru-RU" sz="1400" dirty="0" smtClean="0"/>
              <a:t>8.   Тиски (</a:t>
            </a:r>
            <a:r>
              <a:rPr lang="ru-RU" sz="1400" dirty="0" err="1" smtClean="0"/>
              <a:t>стуловые</a:t>
            </a:r>
            <a:r>
              <a:rPr lang="ru-RU" sz="1400" dirty="0" smtClean="0"/>
              <a:t>) для зажима трещоток при работах по выколотке объемных форм изнутри.</a:t>
            </a:r>
          </a:p>
          <a:p>
            <a:r>
              <a:rPr lang="ru-RU" sz="1400" dirty="0" smtClean="0"/>
              <a:t>9.   Приспособления для варки и наложения    смолы; для варки применяют котел с электрическим подогревом. Нагрев открытым пламенем не желателен, так как смола легко вспыхивает и горит, а горелая смола теряет свои пластические свойства и для ответственных работ непригодна. Для наложения и разравнивания смолы на доски (ящики) применяют специальный скребок.</a:t>
            </a:r>
          </a:p>
          <a:p>
            <a:r>
              <a:rPr lang="ru-RU" sz="1400" dirty="0" smtClean="0"/>
              <a:t>10. Слесарный инструмент: ножницы — для резки металла, плоскогубцы— для подгибания углов и краев листа при </a:t>
            </a:r>
            <a:r>
              <a:rPr lang="ru-RU" sz="1400" dirty="0" err="1" smtClean="0"/>
              <a:t>насмолке</a:t>
            </a:r>
            <a:r>
              <a:rPr lang="ru-RU" sz="1400" dirty="0" smtClean="0"/>
              <a:t>, куз­нечные клещи — для захвата чеканки при отжиге, напильники, надфили и </a:t>
            </a:r>
            <a:r>
              <a:rPr lang="ru-RU" sz="1400" dirty="0" err="1" smtClean="0"/>
              <a:t>рифлевки</a:t>
            </a:r>
            <a:r>
              <a:rPr lang="ru-RU" sz="1400" dirty="0" smtClean="0"/>
              <a:t> — для нанесения фактуры и опиловки краев ажура при просечных работах.</a:t>
            </a:r>
            <a:endParaRPr lang="ru-RU" sz="1400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86744" y="6357958"/>
            <a:ext cx="85725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Мила\Desktop\всякое\экскурсия\logotip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72396" y="357166"/>
            <a:ext cx="1255976" cy="93419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1679</TotalTime>
  <Words>2805</Words>
  <Application>Microsoft Office PowerPoint</Application>
  <PresentationFormat>Екран (4:3)</PresentationFormat>
  <Paragraphs>347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Метро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ЧЕКАНКА ( тиснение по фольге)</dc:title>
  <dc:creator>Ильшат Актасович</dc:creator>
  <cp:lastModifiedBy>LEGION</cp:lastModifiedBy>
  <cp:revision>202</cp:revision>
  <dcterms:modified xsi:type="dcterms:W3CDTF">2015-03-31T08:45:50Z</dcterms:modified>
</cp:coreProperties>
</file>